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DC498C6-7910-4ADF-A866-7A4A897657C7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2753CCE-B39D-490E-93F9-14305367507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00098" y="785794"/>
            <a:ext cx="10072758" cy="1571636"/>
          </a:xfrm>
        </p:spPr>
        <p:txBody>
          <a:bodyPr>
            <a:normAutofit/>
          </a:bodyPr>
          <a:lstStyle/>
          <a:p>
            <a:pPr algn="l"/>
            <a:r>
              <a:rPr lang="uk-UA" i="1" dirty="0" smtClean="0">
                <a:effectLst/>
              </a:rPr>
              <a:t>Тепловий двигун та охорона довкілля від екологічних проблем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572140"/>
            <a:ext cx="8062912" cy="1752600"/>
          </a:xfrm>
        </p:spPr>
        <p:txBody>
          <a:bodyPr/>
          <a:lstStyle/>
          <a:p>
            <a:pPr algn="l"/>
            <a:r>
              <a:rPr lang="uk-UA" dirty="0" smtClean="0"/>
              <a:t>Виконала учениця 10-А класу</a:t>
            </a:r>
          </a:p>
          <a:p>
            <a:pPr algn="l"/>
            <a:r>
              <a:rPr lang="uk-UA" dirty="0" smtClean="0"/>
              <a:t>Ковальова Анастасія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0"/>
            <a:ext cx="8229600" cy="589738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Тепловий двигун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600" b="1" i="1" dirty="0" smtClean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Тепловий двигун – </a:t>
            </a: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це теплова машина циклічної дії, 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яка енергію, що виділяється під час згорання палива, 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перетворює на механічну роботу.</a:t>
            </a:r>
          </a:p>
          <a:p>
            <a:pPr>
              <a:buNone/>
            </a:pPr>
            <a:r>
              <a:rPr lang="uk-UA" sz="26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Механічну роботу у двигуні виконує газ, який,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розширюючись, тисне на поршень. Газ, який виконує 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механічну роботу в процесі свого розширення, 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називають робочим тілом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Пристрій, у контакті з яким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робоче тіло одержує певну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кількість теплоти, 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</a:t>
            </a: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азивають нагрівником</a:t>
            </a:r>
          </a:p>
        </p:txBody>
      </p:sp>
      <p:pic>
        <p:nvPicPr>
          <p:cNvPr id="4" name="Рисунок 3" descr="Turbofan-Eng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3429000"/>
            <a:ext cx="492919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0"/>
            <a:ext cx="7829576" cy="589738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solidFill>
                  <a:schemeClr val="accent2"/>
                </a:solidFill>
              </a:rPr>
              <a:t>Принцип дії</a:t>
            </a:r>
            <a:endParaRPr lang="ru-RU" sz="3200" b="1" i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5429256" cy="58578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/>
              <a:t>Для того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двигун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працював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err="1" smtClean="0"/>
              <a:t>циклічно</a:t>
            </a:r>
            <a:r>
              <a:rPr lang="ru-RU" sz="2800" dirty="0" smtClean="0"/>
              <a:t>, газ </a:t>
            </a:r>
            <a:r>
              <a:rPr lang="ru-RU" sz="2800" dirty="0" err="1" smtClean="0"/>
              <a:t>стискається</a:t>
            </a:r>
            <a:r>
              <a:rPr lang="ru-RU" sz="2800" dirty="0" smtClean="0"/>
              <a:t>,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віддаючи</a:t>
            </a:r>
            <a:r>
              <a:rPr lang="ru-RU" sz="2800" dirty="0" smtClean="0"/>
              <a:t> теплоту </a:t>
            </a:r>
            <a:r>
              <a:rPr lang="ru-RU" sz="2800" dirty="0" smtClean="0"/>
              <a:t>холодильнику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(</a:t>
            </a:r>
            <a:r>
              <a:rPr lang="ru-RU" sz="2800" dirty="0" err="1" smtClean="0"/>
              <a:t>навколишньому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err="1" smtClean="0"/>
              <a:t>середовищу</a:t>
            </a:r>
            <a:r>
              <a:rPr lang="ru-RU" sz="2800" dirty="0" smtClean="0"/>
              <a:t>). </a:t>
            </a:r>
            <a:r>
              <a:rPr lang="ru-RU" sz="2800" dirty="0" err="1" smtClean="0"/>
              <a:t>Робоче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тіло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err="1" smtClean="0"/>
              <a:t>двигуна</a:t>
            </a:r>
            <a:r>
              <a:rPr lang="ru-RU" sz="2800" dirty="0" smtClean="0"/>
              <a:t> </a:t>
            </a:r>
            <a:r>
              <a:rPr lang="ru-RU" sz="2800" dirty="0" err="1" smtClean="0"/>
              <a:t>дістає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err="1" smtClean="0"/>
              <a:t>теплоти</a:t>
            </a:r>
            <a:r>
              <a:rPr lang="ru-RU" sz="2800" dirty="0" smtClean="0"/>
              <a:t>  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нагрівника</a:t>
            </a:r>
            <a:r>
              <a:rPr lang="ru-RU" sz="2800" dirty="0" smtClean="0"/>
              <a:t>,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виконує</a:t>
            </a:r>
            <a:r>
              <a:rPr lang="ru-RU" sz="2800" dirty="0" smtClean="0"/>
              <a:t> роботу </a:t>
            </a:r>
            <a:r>
              <a:rPr lang="ru-RU" sz="2800" dirty="0" smtClean="0"/>
              <a:t>А над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зовнішніми</a:t>
            </a:r>
            <a:r>
              <a:rPr lang="ru-RU" sz="2800" dirty="0" smtClean="0"/>
              <a:t>  </a:t>
            </a:r>
            <a:r>
              <a:rPr lang="ru-RU" sz="2800" dirty="0" err="1" smtClean="0"/>
              <a:t>тілами</a:t>
            </a:r>
            <a:r>
              <a:rPr lang="ru-RU" sz="2800" dirty="0" smtClean="0"/>
              <a:t> і</a:t>
            </a:r>
          </a:p>
          <a:p>
            <a:pPr>
              <a:buNone/>
            </a:pPr>
            <a:r>
              <a:rPr lang="ru-RU" sz="2800" dirty="0" err="1" smtClean="0"/>
              <a:t>передає</a:t>
            </a:r>
            <a:r>
              <a:rPr lang="ru-RU" sz="2800" dirty="0" smtClean="0"/>
              <a:t> 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теплоти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smtClean="0"/>
              <a:t>холодильнику</a:t>
            </a:r>
            <a:endParaRPr lang="ru-RU" sz="2600" dirty="0"/>
          </a:p>
        </p:txBody>
      </p:sp>
      <p:pic>
        <p:nvPicPr>
          <p:cNvPr id="4" name="Рисунок 3" descr="224_image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2428868"/>
            <a:ext cx="3857652" cy="414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smtClean="0"/>
              <a:t>система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циклу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повертається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початкового</a:t>
            </a:r>
            <a:r>
              <a:rPr lang="ru-RU" dirty="0" smtClean="0"/>
              <a:t> стану,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нулю (</a:t>
            </a:r>
            <a:r>
              <a:rPr lang="en-US" dirty="0" smtClean="0"/>
              <a:t>DU = 0) </a:t>
            </a:r>
            <a:r>
              <a:rPr lang="ru-RU" dirty="0" smtClean="0"/>
              <a:t>і за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першим </a:t>
            </a:r>
            <a:r>
              <a:rPr lang="ru-RU" dirty="0" smtClean="0"/>
              <a:t>законом </a:t>
            </a:r>
            <a:r>
              <a:rPr lang="ru-RU" dirty="0" err="1" smtClean="0"/>
              <a:t>термодинаміки</a:t>
            </a:r>
            <a:r>
              <a:rPr lang="ru-RU" dirty="0" smtClean="0"/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 = 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Q</a:t>
            </a:r>
            <a:r>
              <a:rPr lang="ru-RU" b="1" baseline="-2500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–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Q</a:t>
            </a:r>
            <a:r>
              <a:rPr lang="ru-RU" b="1" baseline="-2500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де </a:t>
            </a:r>
            <a:r>
              <a:rPr lang="ru-RU" dirty="0" smtClean="0"/>
              <a:t>А - </a:t>
            </a:r>
            <a:r>
              <a:rPr lang="ru-RU" dirty="0" err="1" smtClean="0"/>
              <a:t>механічна</a:t>
            </a:r>
            <a:r>
              <a:rPr lang="ru-RU" dirty="0" smtClean="0"/>
              <a:t> робота, яку </a:t>
            </a:r>
            <a:r>
              <a:rPr lang="ru-RU" dirty="0" err="1" smtClean="0"/>
              <a:t>виконує</a:t>
            </a:r>
            <a:r>
              <a:rPr lang="ru-RU" dirty="0" smtClean="0"/>
              <a:t> газ, 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</a:t>
            </a:r>
            <a:r>
              <a:rPr lang="ru-RU" baseline="-25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теплоти</a:t>
            </a:r>
            <a:r>
              <a:rPr lang="ru-RU" dirty="0" smtClean="0"/>
              <a:t>, </a:t>
            </a:r>
            <a:r>
              <a:rPr lang="ru-RU" dirty="0" err="1" smtClean="0"/>
              <a:t>одержаної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нагрівника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</a:t>
            </a:r>
            <a:r>
              <a:rPr lang="ru-RU" baseline="-25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</a:t>
            </a:r>
            <a:r>
              <a:rPr lang="ru-RU" dirty="0" smtClean="0"/>
              <a:t>–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теплоти</a:t>
            </a:r>
            <a:r>
              <a:rPr lang="ru-RU" dirty="0" smtClean="0"/>
              <a:t>, </a:t>
            </a:r>
            <a:r>
              <a:rPr lang="ru-RU" dirty="0" err="1" smtClean="0"/>
              <a:t>переданої</a:t>
            </a:r>
            <a:r>
              <a:rPr lang="ru-RU" dirty="0" smtClean="0"/>
              <a:t> </a:t>
            </a:r>
            <a:r>
              <a:rPr lang="ru-RU" dirty="0" smtClean="0"/>
              <a:t>холодильнику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Величина </a:t>
            </a:r>
            <a:r>
              <a:rPr lang="en-US" dirty="0" smtClean="0"/>
              <a:t>h   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коефіцієнтом</a:t>
            </a:r>
            <a:r>
              <a:rPr lang="ru-RU" dirty="0" smtClean="0"/>
              <a:t> </a:t>
            </a:r>
            <a:r>
              <a:rPr lang="ru-RU" dirty="0" err="1" smtClean="0"/>
              <a:t>корисної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(ККД) </a:t>
            </a:r>
            <a:r>
              <a:rPr lang="ru-RU" dirty="0" err="1" smtClean="0"/>
              <a:t>машини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429684" cy="36433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/>
              <a:t>Отже, у тепловому двигуні відбувається </a:t>
            </a:r>
          </a:p>
          <a:p>
            <a:pPr>
              <a:buNone/>
            </a:pPr>
            <a:r>
              <a:rPr lang="uk-UA" sz="2800" dirty="0" smtClean="0"/>
              <a:t>циклічний періодичний процес, у результаті </a:t>
            </a:r>
          </a:p>
          <a:p>
            <a:pPr>
              <a:buNone/>
            </a:pPr>
            <a:r>
              <a:rPr lang="uk-UA" sz="2800" dirty="0" smtClean="0"/>
              <a:t>якого за рахунок зменшення внутрішньо</a:t>
            </a:r>
            <a:r>
              <a:rPr lang="ru-RU" sz="2800" dirty="0" err="1" smtClean="0"/>
              <a:t>ї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err="1" smtClean="0"/>
              <a:t>енергії</a:t>
            </a:r>
            <a:r>
              <a:rPr lang="ru-RU" sz="2800" dirty="0" smtClean="0"/>
              <a:t> </a:t>
            </a:r>
            <a:r>
              <a:rPr lang="ru-RU" sz="2800" dirty="0" err="1" smtClean="0"/>
              <a:t>нагрівника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механічна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smtClean="0"/>
              <a:t>робота. </a:t>
            </a:r>
            <a:r>
              <a:rPr lang="ru-RU" sz="2800" dirty="0" err="1" smtClean="0"/>
              <a:t>Однак</a:t>
            </a:r>
            <a:r>
              <a:rPr lang="ru-RU" sz="2800" dirty="0" smtClean="0"/>
              <a:t> </a:t>
            </a:r>
            <a:r>
              <a:rPr lang="ru-RU" sz="2800" dirty="0" err="1" smtClean="0"/>
              <a:t>цей</a:t>
            </a:r>
            <a:r>
              <a:rPr lang="ru-RU" sz="2800" dirty="0" smtClean="0"/>
              <a:t> результат не </a:t>
            </a:r>
            <a:r>
              <a:rPr lang="ru-RU" sz="2800" dirty="0" err="1" smtClean="0"/>
              <a:t>єдиний</a:t>
            </a:r>
            <a:r>
              <a:rPr lang="ru-RU" sz="2800" dirty="0" smtClean="0"/>
              <a:t>, </a:t>
            </a:r>
          </a:p>
          <a:p>
            <a:pPr>
              <a:buNone/>
            </a:pPr>
            <a:r>
              <a:rPr lang="ru-RU" sz="2800" dirty="0" smtClean="0"/>
              <a:t>тому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передається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smtClean="0"/>
              <a:t>холодильнику</a:t>
            </a:r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00098" y="0"/>
            <a:ext cx="5114932" cy="732614"/>
          </a:xfrm>
        </p:spPr>
        <p:txBody>
          <a:bodyPr>
            <a:normAutofit/>
          </a:bodyPr>
          <a:lstStyle/>
          <a:p>
            <a:r>
              <a:rPr lang="uk-UA" sz="3200" i="1" dirty="0" smtClean="0"/>
              <a:t>Охорона довкілля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 розвитком теплоенергетики </a:t>
            </a:r>
            <a:r>
              <a:rPr lang="uk-UA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пов</a:t>
            </a:r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язане</a:t>
            </a: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й посилення її 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Негативного впливу на довкілля. Виділимо деякі сфери:</a:t>
            </a:r>
          </a:p>
          <a:p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</a:t>
            </a: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більшення водоспоживання, що призводить до зміни 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</a:t>
            </a: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риродного балансу водного середовища</a:t>
            </a:r>
          </a:p>
          <a:p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випадання на поверхні суходолу та води твердих 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частинок  і розчинів (кислот, металів та їхніх сполук)</a:t>
            </a:r>
          </a:p>
          <a:p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утворення </a:t>
            </a:r>
            <a:r>
              <a:rPr lang="ru-RU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вуглекислого</a:t>
            </a:r>
            <a:r>
              <a:rPr lang="ru-RU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газу – </a:t>
            </a:r>
            <a:r>
              <a:rPr lang="ru-RU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теплоенергетика</a:t>
            </a:r>
            <a:r>
              <a:rPr lang="ru-RU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None/>
            </a:pPr>
            <a:r>
              <a:rPr lang="ru-RU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відповідає</a:t>
            </a:r>
            <a:r>
              <a:rPr lang="ru-RU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за </a:t>
            </a:r>
            <a:r>
              <a:rPr lang="ru-RU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появу</a:t>
            </a:r>
            <a:r>
              <a:rPr lang="ru-RU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близько</a:t>
            </a:r>
            <a:r>
              <a:rPr lang="ru-RU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чверті</a:t>
            </a:r>
            <a:r>
              <a:rPr lang="ru-RU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всього</a:t>
            </a:r>
            <a:r>
              <a:rPr lang="ru-RU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вуглекислого</a:t>
            </a:r>
            <a:r>
              <a:rPr lang="ru-RU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None/>
            </a:pPr>
            <a:r>
              <a:rPr lang="ru-RU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газу в </a:t>
            </a:r>
            <a:r>
              <a:rPr lang="ru-RU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природі</a:t>
            </a:r>
            <a:endParaRPr lang="ru-RU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викиди теплоти, наслідками яких можуть бути </a:t>
            </a:r>
          </a:p>
          <a:p>
            <a:pPr>
              <a:buNone/>
            </a:pP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</a:t>
            </a:r>
            <a:r>
              <a:rPr lang="uk-UA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ідвищення  температури у водоймах</a:t>
            </a:r>
            <a:endParaRPr lang="ru-RU" sz="2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5072066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600" dirty="0" smtClean="0"/>
              <a:t>Збільшення надходжень </a:t>
            </a:r>
          </a:p>
          <a:p>
            <a:pPr>
              <a:buNone/>
            </a:pPr>
            <a:r>
              <a:rPr lang="uk-UA" sz="2600" dirty="0" smtClean="0"/>
              <a:t>токсичних  речовину довкілля </a:t>
            </a:r>
          </a:p>
          <a:p>
            <a:pPr>
              <a:buNone/>
            </a:pPr>
            <a:r>
              <a:rPr lang="uk-UA" sz="2600" dirty="0" smtClean="0"/>
              <a:t>з</a:t>
            </a:r>
            <a:r>
              <a:rPr lang="uk-UA" sz="2600" dirty="0" smtClean="0"/>
              <a:t>губно  відбивається на </a:t>
            </a:r>
          </a:p>
          <a:p>
            <a:pPr>
              <a:buNone/>
            </a:pPr>
            <a:r>
              <a:rPr lang="uk-UA" sz="2600" dirty="0" smtClean="0"/>
              <a:t>здоров</a:t>
            </a:r>
            <a:r>
              <a:rPr lang="en-US" sz="2600" dirty="0" smtClean="0"/>
              <a:t>’</a:t>
            </a:r>
            <a:r>
              <a:rPr lang="uk-UA" sz="2600" dirty="0" smtClean="0"/>
              <a:t>ї людей, погіршує</a:t>
            </a:r>
          </a:p>
          <a:p>
            <a:pPr>
              <a:buNone/>
            </a:pPr>
            <a:r>
              <a:rPr lang="uk-UA" sz="2600" dirty="0" smtClean="0"/>
              <a:t>якість їжі, впливає на стан </a:t>
            </a:r>
          </a:p>
          <a:p>
            <a:pPr>
              <a:buNone/>
            </a:pPr>
            <a:r>
              <a:rPr lang="uk-UA" sz="2600" dirty="0" smtClean="0"/>
              <a:t>озонового шару Землі, </a:t>
            </a:r>
          </a:p>
          <a:p>
            <a:pPr>
              <a:buNone/>
            </a:pPr>
            <a:r>
              <a:rPr lang="uk-UA" sz="2600" dirty="0" smtClean="0"/>
              <a:t>призводить до </a:t>
            </a:r>
          </a:p>
          <a:p>
            <a:pPr>
              <a:buNone/>
            </a:pPr>
            <a:r>
              <a:rPr lang="uk-UA" sz="2600" dirty="0" smtClean="0"/>
              <a:t>загибелі флори та фауни</a:t>
            </a:r>
          </a:p>
          <a:p>
            <a:pPr>
              <a:buNone/>
            </a:pPr>
            <a:endParaRPr lang="ru-RU" sz="2600" dirty="0"/>
          </a:p>
        </p:txBody>
      </p:sp>
      <p:pic>
        <p:nvPicPr>
          <p:cNvPr id="4" name="Рисунок 3" descr="fa0a39171aac0910d2d10c65383dea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0"/>
            <a:ext cx="421481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300px-DampierreNuclearPowerPlant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4643447"/>
            <a:ext cx="4214810" cy="22145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360751822himikat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628" y="2500306"/>
            <a:ext cx="4143372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501122" cy="457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600" dirty="0" smtClean="0"/>
              <a:t>На сьогодні ще не запропоновано </a:t>
            </a:r>
          </a:p>
          <a:p>
            <a:pPr>
              <a:buNone/>
            </a:pPr>
            <a:r>
              <a:rPr lang="uk-UA" sz="2600" dirty="0" smtClean="0"/>
              <a:t>конструктивного виходу зі скрутної екологічної </a:t>
            </a:r>
          </a:p>
          <a:p>
            <a:pPr>
              <a:buNone/>
            </a:pPr>
            <a:r>
              <a:rPr lang="uk-UA" sz="2600" dirty="0" smtClean="0"/>
              <a:t>ситуації, проте  головне, що людство </a:t>
            </a:r>
          </a:p>
          <a:p>
            <a:pPr>
              <a:buNone/>
            </a:pPr>
            <a:r>
              <a:rPr lang="uk-UA" sz="2600" dirty="0" smtClean="0"/>
              <a:t>усвідомило всю складність проблеми. Зусилля </a:t>
            </a:r>
          </a:p>
          <a:p>
            <a:pPr>
              <a:buNone/>
            </a:pPr>
            <a:r>
              <a:rPr lang="uk-UA" sz="2600" dirty="0" smtClean="0"/>
              <a:t>вчених спрямовані на розроблення </a:t>
            </a:r>
          </a:p>
          <a:p>
            <a:pPr>
              <a:buNone/>
            </a:pPr>
            <a:r>
              <a:rPr lang="uk-UA" sz="2600" dirty="0" smtClean="0"/>
              <a:t>відновлюваних і екологічно чистих джерел </a:t>
            </a:r>
          </a:p>
          <a:p>
            <a:pPr>
              <a:buNone/>
            </a:pPr>
            <a:r>
              <a:rPr lang="uk-UA" sz="2600" dirty="0" smtClean="0"/>
              <a:t>енергії. Життя довело, що ефективність </a:t>
            </a:r>
          </a:p>
          <a:p>
            <a:pPr>
              <a:buNone/>
            </a:pPr>
            <a:r>
              <a:rPr lang="uk-UA" sz="2600" dirty="0" smtClean="0"/>
              <a:t>досліджень значно підвищується, якщо вони </a:t>
            </a:r>
          </a:p>
          <a:p>
            <a:pPr>
              <a:buNone/>
            </a:pPr>
            <a:r>
              <a:rPr lang="uk-UA" sz="2600" dirty="0" smtClean="0"/>
              <a:t>здійснюються з глибоким знанням базових </a:t>
            </a:r>
          </a:p>
          <a:p>
            <a:pPr>
              <a:buNone/>
            </a:pPr>
            <a:r>
              <a:rPr lang="uk-UA" sz="2600" dirty="0" smtClean="0"/>
              <a:t>законів фізики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17859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Дякую за увагу!</a:t>
            </a:r>
            <a:endParaRPr lang="ru-RU" sz="4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55</TotalTime>
  <Words>352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Тепловий двигун та охорона довкілля від екологічних проблем</vt:lpstr>
      <vt:lpstr>Тепловий двигун</vt:lpstr>
      <vt:lpstr>Принцип дії</vt:lpstr>
      <vt:lpstr>Слайд 4</vt:lpstr>
      <vt:lpstr>Слайд 5</vt:lpstr>
      <vt:lpstr>Охорона довкілля</vt:lpstr>
      <vt:lpstr>Слайд 7</vt:lpstr>
      <vt:lpstr>Слайд 8</vt:lpstr>
      <vt:lpstr>Слайд 9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Тепловий двигун та охорона довкілля від екологічних проблем</dc:title>
  <dc:creator>Admin</dc:creator>
  <cp:lastModifiedBy>Admin</cp:lastModifiedBy>
  <cp:revision>7</cp:revision>
  <dcterms:created xsi:type="dcterms:W3CDTF">2014-05-15T16:22:54Z</dcterms:created>
  <dcterms:modified xsi:type="dcterms:W3CDTF">2014-05-15T17:18:15Z</dcterms:modified>
</cp:coreProperties>
</file>