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5%D1%82%D0%B5%D1%80%D0%BE%D0%B3%D0%B5%D0%BD%D0%BD%D0%B8%D0%B9_%D1%80%D0%B5%D0%B0%D0%BA%D1%82%D0%BE%D1%80" TargetMode="External"/><Relationship Id="rId2" Type="http://schemas.openxmlformats.org/officeDocument/2006/relationships/hyperlink" Target="http://uk.wikipedia.org/wiki/%D0%93%D0%BE%D0%BC%D0%BE%D0%B3%D0%B5%D0%BD%D0%BD%D0%B8%D0%B9_%D1%80%D0%B5%D0%B0%D0%BA%D1%82%D0%BE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k.wikipedia.org/wiki/%D0%A1%D0%BF%D0%BE%D0%B2%D1%96%D0%BB%D1%8C%D0%BD%D1%8E%D0%B2%D0%B0%D1%87_%D0%BD%D0%B5%D0%B9%D1%82%D1%80%D0%BE%D0%BD%D1%96%D0%B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79" TargetMode="External"/><Relationship Id="rId3" Type="http://schemas.openxmlformats.org/officeDocument/2006/relationships/hyperlink" Target="http://uk.wikipedia.org/wiki/%D0%A7%D0%BE%D1%80%D0%BD%D0%BE%D0%B1%D0%B8%D0%BB%D1%8C%D1%81%D1%8C%D0%BA%D0%B0_%D0%B0%D1%82%D0%BE%D0%BC%D0%BD%D0%B0_%D0%B5%D0%BB%D0%B5%D0%BA%D1%82%D1%80%D0%BE%D1%81%D1%82%D0%B0%D0%BD%D1%86%D1%96%D1%8F" TargetMode="External"/><Relationship Id="rId7" Type="http://schemas.openxmlformats.org/officeDocument/2006/relationships/hyperlink" Target="http://uk.wikipedia.org/wiki/%D0%A1%D0%A8%D0%90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://uk.wikipedia.org/wiki/19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5%D0%BD%D1%81%D0%B8%D0%BB%D1%8C%D0%B2%D0%B0%D0%BD%D1%96%D1%8F" TargetMode="External"/><Relationship Id="rId11" Type="http://schemas.openxmlformats.org/officeDocument/2006/relationships/hyperlink" Target="http://uk.wikipedia.org/w/index.php?title=%D0%92%D1%96%D0%BD%D0%B4%D1%81%D0%BA%D0%B5%D0%B9%D0%BB&amp;action=edit&amp;redlink=1" TargetMode="External"/><Relationship Id="rId5" Type="http://schemas.openxmlformats.org/officeDocument/2006/relationships/hyperlink" Target="http://uk.wikipedia.org/wiki/%D0%93%D0%B0%D1%80%D1%80%D1%96%D1%81%D0%B1%D1%83%D1%80%D0%B3" TargetMode="External"/><Relationship Id="rId10" Type="http://schemas.openxmlformats.org/officeDocument/2006/relationships/hyperlink" Target="http://uk.wikipedia.org/wiki/%D0%90%D0%BD%D0%B3%D0%BB%D1%96%D1%8F" TargetMode="External"/><Relationship Id="rId4" Type="http://schemas.openxmlformats.org/officeDocument/2006/relationships/hyperlink" Target="http://uk.wikipedia.org/wiki/%D0%A7%D0%BE%D1%80%D0%BD%D0%BE%D0%B1%D0%B8%D0%BB%D1%8C%D1%81%D1%8C%D0%BA%D0%B0_%D0%BA%D0%B0%D1%82%D0%B0%D1%81%D1%82%D1%80%D0%BE%D1%84%D0%B0" TargetMode="External"/><Relationship Id="rId9" Type="http://schemas.openxmlformats.org/officeDocument/2006/relationships/hyperlink" Target="http://uk.wikipedia.org/wiki/195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46" TargetMode="External"/><Relationship Id="rId3" Type="http://schemas.openxmlformats.org/officeDocument/2006/relationships/hyperlink" Target="http://uk.wikipedia.org/wiki/%D0%A7%D0%B8%D0%BA%D0%B0%D0%B7%D1%8C%D0%BA%D0%B8%D0%B9_%D1%83%D0%BD%D1%96%D0%B2%D0%B5%D1%80%D1%81%D0%B8%D1%82%D0%B5%D1%82" TargetMode="External"/><Relationship Id="rId7" Type="http://schemas.openxmlformats.org/officeDocument/2006/relationships/hyperlink" Target="http://uk.wikipedia.org/wiki/%D0%A1%D0%A0%D0%A1%D0%A0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://uk.wikipedia.org/wiki/%D0%9B%D0%B0%D0%BD%D1%86%D1%8E%D0%B3%D0%BE%D0%B2%D0%B0_%D1%80%D0%B5%D0%B0%D0%BA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42" TargetMode="External"/><Relationship Id="rId11" Type="http://schemas.openxmlformats.org/officeDocument/2006/relationships/hyperlink" Target="http://uk.wikipedia.org/wiki/%D0%95%D0%BD%D0%B5%D1%80%D0%B3%D1%96%D1%8F" TargetMode="External"/><Relationship Id="rId5" Type="http://schemas.openxmlformats.org/officeDocument/2006/relationships/hyperlink" Target="http://uk.wikipedia.org/wiki/%D0%95._%D0%A4%D0%B5%D1%80%D0%BC%D1%96" TargetMode="External"/><Relationship Id="rId10" Type="http://schemas.openxmlformats.org/officeDocument/2006/relationships/hyperlink" Target="http://uk.wikipedia.org/wiki/%D0%AF%D0%B4%D0%B5%D1%80%D0%BD%D0%B5_%D0%BF%D0%B0%D0%BB%D0%B8%D0%B2%D0%BE" TargetMode="External"/><Relationship Id="rId4" Type="http://schemas.openxmlformats.org/officeDocument/2006/relationships/hyperlink" Target="http://uk.wikipedia.org/wiki/%D0%A1%D0%A8%D0%90" TargetMode="External"/><Relationship Id="rId9" Type="http://schemas.openxmlformats.org/officeDocument/2006/relationships/hyperlink" Target="http://uk.wikipedia.org/wiki/%D0%9C%D0%BE%D1%81%D0%BA%D0%B2%D0%B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5%D0%BF%D0%BB%D0%BE%D0%B2%D1%96_%D0%BD%D0%B5%D0%B9%D1%82%D1%80%D0%BE%D0%BD%D0%B8" TargetMode="External"/><Relationship Id="rId2" Type="http://schemas.openxmlformats.org/officeDocument/2006/relationships/hyperlink" Target="http://uk.wikipedia.org/wiki/%D0%9D%D0%B5%D0%B9%D1%82%D1%80%D0%BE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229600" cy="1928826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Arial Narrow" pitchFamily="34" charset="0"/>
                <a:cs typeface="Browallia New" pitchFamily="34" charset="-34"/>
              </a:rPr>
              <a:t>Ядерний</a:t>
            </a:r>
            <a:r>
              <a:rPr lang="uk-UA" dirty="0" smtClean="0">
                <a:cs typeface="Browallia New" pitchFamily="34" charset="-34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 Narrow" pitchFamily="34" charset="0"/>
                <a:cs typeface="Browallia New" pitchFamily="34" charset="-34"/>
              </a:rPr>
              <a:t>реактор</a:t>
            </a:r>
            <a:endParaRPr lang="uk-UA" dirty="0">
              <a:solidFill>
                <a:schemeClr val="bg1"/>
              </a:solidFill>
              <a:latin typeface="Arial Narrow" pitchFamily="34" charset="0"/>
              <a:cs typeface="Browallia New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D:\Презентація\Фото\схема ядернгого реактрор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928934"/>
            <a:ext cx="56388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за характером розпаду ядерного палива (</a:t>
            </a:r>
            <a:r>
              <a:rPr lang="uk-UA" u="sng" dirty="0" smtClean="0">
                <a:solidFill>
                  <a:schemeClr val="bg1"/>
                </a:solidFill>
                <a:hlinkClick r:id="rId2" tooltip="Гомогенний реактор"/>
              </a:rPr>
              <a:t>гомогенні</a:t>
            </a:r>
            <a:r>
              <a:rPr lang="uk-UA" dirty="0" smtClean="0"/>
              <a:t> і </a:t>
            </a:r>
            <a:r>
              <a:rPr lang="uk-UA" u="sng" dirty="0" smtClean="0">
                <a:hlinkClick r:id="rId3" tooltip="Гетерогенний реактор"/>
              </a:rPr>
              <a:t>гетерогенні</a:t>
            </a:r>
            <a:r>
              <a:rPr lang="uk-UA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44034" name="Picture 2" descr="D:\Презентація\Фото\класификация\гетерогенні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3357586" cy="4727902"/>
          </a:xfrm>
          <a:prstGeom prst="rect">
            <a:avLst/>
          </a:prstGeom>
          <a:noFill/>
        </p:spPr>
      </p:pic>
      <p:pic>
        <p:nvPicPr>
          <p:cNvPr id="44036" name="Picture 4" descr="D:\Презентація\Фото\до картин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214422"/>
            <a:ext cx="4143404" cy="3786214"/>
          </a:xfrm>
          <a:prstGeom prst="rect">
            <a:avLst/>
          </a:prstGeom>
          <a:noFill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571868" y="5072074"/>
            <a:ext cx="557213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Схематичне обладнання гетерогенного реактора на теплових нейтронах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1 — керуючий стержень;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2 — біологічний захист;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3 — теплоізоляція;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4 — сповільнювач;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5 — ядерне паливо;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297106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>за використовуваним </a:t>
            </a:r>
            <a:r>
              <a:rPr lang="uk-UA" u="sng" dirty="0" smtClean="0">
                <a:hlinkClick r:id="rId2" tooltip="Сповільнювач нейтронів"/>
              </a:rPr>
              <a:t>сповільнювачем</a:t>
            </a:r>
            <a:r>
              <a:rPr lang="uk-UA" dirty="0" smtClean="0"/>
              <a:t> (графітові, водо-водяні та ін.)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45058" name="Picture 2" descr="D:\Презентація\Фото\класификация\водоводяні реактори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428868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>за призначенням (енергетичні, дослідницькі)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46082" name="Picture 2" descr="D:\Презентація\Фото\класификация\дослідницькі реактори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928802"/>
            <a:ext cx="4786314" cy="4929198"/>
          </a:xfrm>
          <a:prstGeom prst="rect">
            <a:avLst/>
          </a:prstGeom>
          <a:noFill/>
        </p:spPr>
      </p:pic>
      <p:pic>
        <p:nvPicPr>
          <p:cNvPr id="46083" name="Picture 3" descr="D:\Презентація\Тектс\Провірено\сделано\енергетичні реактори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4357686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Аварії на АЕС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3643306" cy="599526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3а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час експлуатації відбулося кілька серйозних аварій на таких установках, найбільша в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2" tooltip="1986"/>
              </a:rPr>
              <a:t>1986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на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3" tooltip="Чорнобильська атомна електростанція"/>
              </a:rPr>
              <a:t>атомній електростанції в Чорнобилі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4" tooltip="Чорнобильська катастрофа"/>
              </a:rPr>
              <a:t>Чорнобильська катастрофа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), де відбувся витік, що викликав пожежу й радіоактивне зараження великої території. У </a:t>
            </a:r>
            <a:r>
              <a:rPr lang="uk-UA" u="sng" dirty="0" err="1" smtClean="0">
                <a:solidFill>
                  <a:schemeClr val="bg1"/>
                </a:solidFill>
                <a:latin typeface="Comic Sans MS" pitchFamily="66" charset="0"/>
                <a:hlinkClick r:id="rId5" tooltip="Гаррісбург"/>
              </a:rPr>
              <a:t>Гаррісбурзі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uk-UA" u="sng" dirty="0" err="1" smtClean="0">
                <a:solidFill>
                  <a:schemeClr val="bg1"/>
                </a:solidFill>
                <a:latin typeface="Comic Sans MS" pitchFamily="66" charset="0"/>
                <a:hlinkClick r:id="rId6" tooltip="Пенсильванія"/>
              </a:rPr>
              <a:t>Пенсильванія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7" tooltip="США"/>
              </a:rPr>
              <a:t>США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, у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8" tooltip="1979"/>
              </a:rPr>
              <a:t>1979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відбулася аварія через електричне, механічне ушкодження і помилки оператора, в результаті якої відбувся витік радіоактивної речовини; у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9" tooltip="1957"/>
              </a:rPr>
              <a:t>1957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10" tooltip="Англія"/>
              </a:rPr>
              <a:t>Англії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uk-UA" u="sng" dirty="0" err="1" smtClean="0">
                <a:solidFill>
                  <a:schemeClr val="bg1"/>
                </a:solidFill>
                <a:latin typeface="Comic Sans MS" pitchFamily="66" charset="0"/>
                <a:hlinkClick r:id="rId11" tooltip="Віндскейл (page does not exist)"/>
              </a:rPr>
              <a:t>Віндскейл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) була зруйнована серцевина реактора, відбувся викид радіоактивної речовини в атмосферу.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47106" name="Picture 2" descr="D:\Презентація\Тектс\Провірено\сделано\аварыя на аес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68" y="1071546"/>
            <a:ext cx="5572132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Цікаві факти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sz="3600" dirty="0" smtClean="0">
                <a:solidFill>
                  <a:schemeClr val="bg1"/>
                </a:solidFill>
              </a:rPr>
              <a:t>Поліція шведського міста </a:t>
            </a:r>
            <a:r>
              <a:rPr lang="uk-UA" sz="3600" dirty="0" err="1" smtClean="0">
                <a:solidFill>
                  <a:schemeClr val="bg1"/>
                </a:solidFill>
              </a:rPr>
              <a:t>Енгельхольм</a:t>
            </a:r>
            <a:r>
              <a:rPr lang="uk-UA" sz="3600" dirty="0" smtClean="0">
                <a:solidFill>
                  <a:schemeClr val="bg1"/>
                </a:solidFill>
              </a:rPr>
              <a:t> в середу, 3 серпня, затримала, а згодом відпустила чоловіка, який зібрав ядерний реактор у себе на кухні.31-річний </a:t>
            </a:r>
            <a:r>
              <a:rPr lang="uk-UA" sz="3600" dirty="0" err="1" smtClean="0">
                <a:solidFill>
                  <a:schemeClr val="bg1"/>
                </a:solidFill>
              </a:rPr>
              <a:t>Річард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 err="1" smtClean="0">
                <a:solidFill>
                  <a:schemeClr val="bg1"/>
                </a:solidFill>
              </a:rPr>
              <a:t>Хандлі</a:t>
            </a:r>
            <a:r>
              <a:rPr lang="uk-UA" sz="3600" dirty="0" smtClean="0">
                <a:solidFill>
                  <a:schemeClr val="bg1"/>
                </a:solidFill>
              </a:rPr>
              <a:t> хотів дізнатися, чи законний його експеримент, у зв'язку з чим звернувся в Шведське управління з ядерної безпеки. До цього влада нічого не знали про експеримент, незважаючи на те, що </a:t>
            </a:r>
            <a:r>
              <a:rPr lang="uk-UA" sz="3600" dirty="0" err="1" smtClean="0">
                <a:solidFill>
                  <a:schemeClr val="bg1"/>
                </a:solidFill>
              </a:rPr>
              <a:t>Хандлі</a:t>
            </a:r>
            <a:r>
              <a:rPr lang="uk-UA" sz="3600" dirty="0" smtClean="0">
                <a:solidFill>
                  <a:schemeClr val="bg1"/>
                </a:solidFill>
              </a:rPr>
              <a:t> не приховував своїх намірів і описував всі свої дії в </a:t>
            </a:r>
            <a:r>
              <a:rPr lang="uk-UA" sz="3600" dirty="0" err="1" smtClean="0">
                <a:solidFill>
                  <a:schemeClr val="bg1"/>
                </a:solidFill>
              </a:rPr>
              <a:t>блозі</a:t>
            </a:r>
            <a:r>
              <a:rPr lang="uk-UA" sz="3600" dirty="0" smtClean="0">
                <a:solidFill>
                  <a:schemeClr val="bg1"/>
                </a:solidFill>
              </a:rPr>
              <a:t>.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uk-UA" sz="3600" dirty="0" smtClean="0">
                <a:solidFill>
                  <a:schemeClr val="bg1"/>
                </a:solidFill>
              </a:rPr>
              <a:t>За словами чоловіка, ядерної фізикою він цікавиться з дитинства. Для складання реактора він замовляв радіоактивні речовини з-за кордону, а відсутні деталі збирав з підручних засобів. В інтерв'ю шведській газеті </a:t>
            </a:r>
            <a:r>
              <a:rPr lang="uk-UA" sz="3600" dirty="0" err="1" smtClean="0">
                <a:solidFill>
                  <a:schemeClr val="bg1"/>
                </a:solidFill>
              </a:rPr>
              <a:t>Helsingborgs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 err="1" smtClean="0">
                <a:solidFill>
                  <a:schemeClr val="bg1"/>
                </a:solidFill>
              </a:rPr>
              <a:t>Dagblad</a:t>
            </a:r>
            <a:r>
              <a:rPr lang="uk-UA" sz="3600" dirty="0" smtClean="0">
                <a:solidFill>
                  <a:schemeClr val="bg1"/>
                </a:solidFill>
              </a:rPr>
              <a:t> чоловік заявив, що йому вдалося самостійно зібрати діючий ядерний реактор, витративши на це близько 6000 шведських крон (або 950 доларів США).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uk-UA" sz="3600" dirty="0" smtClean="0">
                <a:solidFill>
                  <a:schemeClr val="bg1"/>
                </a:solidFill>
              </a:rPr>
              <a:t>Після інциденту з поліцією, що конфіскувала саморобний реактор, експериментатор пообіцяв надалі зосередитися на теоретичних аспектах ядерної фізики.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uk-UA" sz="3600" dirty="0" smtClean="0">
                <a:solidFill>
                  <a:schemeClr val="bg1"/>
                </a:solidFill>
              </a:rPr>
              <a:t>Ще, в 2009 році китайський винахідник-аматор зібрав у себе вдома 800-кілограмовий підводний човен.</a:t>
            </a:r>
            <a:endParaRPr lang="ru-RU" sz="3600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Бережи себе</a:t>
            </a:r>
            <a:endParaRPr lang="uk-UA" dirty="0"/>
          </a:p>
        </p:txBody>
      </p:sp>
      <p:pic>
        <p:nvPicPr>
          <p:cNvPr id="52226" name="Picture 2" descr="D:\Презентація\Фото\сталк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747054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Над презентацією працював Новак Сергій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143108" y="2000240"/>
            <a:ext cx="4214842" cy="3643338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Загальні дані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4000496" cy="607220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Існує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кілька типів атомних реакторів, усі вони використовують ядерну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2" tooltip="Ланцюгова реакція"/>
              </a:rPr>
              <a:t>ланцюгову реакцію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поділу. Перший реактор типу СР-1 був збудований і запущений у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3" tooltip="Чиказький університет"/>
              </a:rPr>
              <a:t>Чиказькому університеті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4" tooltip="США"/>
              </a:rPr>
              <a:t>США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під керівництвом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5" tooltip="Е. Фермі"/>
              </a:rPr>
              <a:t>Е. Фермі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6" tooltip="1942"/>
              </a:rPr>
              <a:t>1942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, (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в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7" tooltip="СРСР"/>
              </a:rPr>
              <a:t>СРСР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8" tooltip="1946"/>
              </a:rPr>
              <a:t>1946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 — лабораторія № 2 АН СРСР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9" tooltip="Москва"/>
              </a:rPr>
              <a:t>Москва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). Розпад ядер відбувається в активній зоні реактора, у якій зосереджене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10" tooltip="Ядерне паливо"/>
              </a:rPr>
              <a:t>ядерне паливо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, і супроводжується вивільненням значної кількості </a:t>
            </a:r>
            <a:r>
              <a:rPr lang="uk-UA" u="sng" dirty="0" smtClean="0">
                <a:solidFill>
                  <a:schemeClr val="bg1"/>
                </a:solidFill>
                <a:latin typeface="Comic Sans MS" pitchFamily="66" charset="0"/>
                <a:hlinkClick r:id="rId11" tooltip="Енергія"/>
              </a:rPr>
              <a:t>енергії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40962" name="Picture 2" descr="D:\Презентація\Фото\перший реактор ср 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4810" y="857232"/>
            <a:ext cx="4502136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елементи ядерного реактора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Ядерним реактором називається пристрій, у якому виділяється теплова енергія в результаті керованої ланцюгової реакції поділу ядер.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Уперше керована ланцюгова реакція поділу ядер Урану була здійснена 1942 року в США під керівництвом італійського фізика Е. Фермі. Ланцюгова реакція з коефіцієнтом розмноження нейтронів = 1,0006 тривала протягом 28 хвилин, після чого реактор зупинили.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357686" cy="685800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Головними елементами ядерного реактора є: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ядерне пальне ;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сповільнювач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нейтронів (важка вода, Графіт тощо);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теплоносій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для виведення енергії, що утворюється під час роботи реактора (вода, рідкий натрій та ін.);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пристрій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для регулювання швидкості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реакції.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12" name="Рисунок 11" descr="%D0%A2%D0%BE%D1%87%D0%B5%D1%87%D0%BD%D1%8B%D0%B9%20%D1%80%D0%B8%D1%81%D1%83%D0%BD%D0%BE%D0%BA%20%282%2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42918"/>
            <a:ext cx="48768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Ядерне пальне розміщене в активній зоні у вигляді вертикальних стрижнів, які називаються тепловиділяючими елементами (ТВЕЛ). 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ТВЕЛи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призначені для регулювання потужності реактора.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Маса кожного паливного стрижня значно менша за критичну, тому в одному стрижні ланцюгова реакція відбуватися не може. Вона починається після занурення в активну зону всіх уранових стрижнів.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10715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Реактор на повільних нейтронах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3857620" cy="60007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 </a:t>
            </a:r>
            <a:endParaRPr lang="ru-RU" sz="3200" dirty="0" smtClean="0"/>
          </a:p>
          <a:p>
            <a:r>
              <a:rPr lang="uk-UA" sz="3200" dirty="0" smtClean="0">
                <a:solidFill>
                  <a:schemeClr val="bg1"/>
                </a:solidFill>
                <a:latin typeface="Comic Sans MS" pitchFamily="66" charset="0"/>
                <a:cs typeface="David" pitchFamily="34" charset="-79"/>
              </a:rPr>
              <a:t>Найбільш ефективний поділ ядер </a:t>
            </a:r>
            <a:r>
              <a:rPr lang="uk-UA" sz="3200" dirty="0" smtClean="0">
                <a:solidFill>
                  <a:schemeClr val="bg1"/>
                </a:solidFill>
                <a:latin typeface="Comic Sans MS" pitchFamily="66" charset="0"/>
                <a:cs typeface="David" pitchFamily="34" charset="-79"/>
              </a:rPr>
              <a:t>Урану  відбувається </a:t>
            </a:r>
            <a:r>
              <a:rPr lang="uk-UA" sz="3200" dirty="0" smtClean="0">
                <a:solidFill>
                  <a:schemeClr val="bg1"/>
                </a:solidFill>
                <a:latin typeface="Comic Sans MS" pitchFamily="66" charset="0"/>
                <a:cs typeface="David" pitchFamily="34" charset="-79"/>
              </a:rPr>
              <a:t>під дією повільних нейтронів. Такі реактори називаються реакторами на повільних нейтронах. Вторинні нейтрони, які утворюються в результаті реакції поділу, є швидкими. Для того щоб їхня наступна взаємодія з ядрами Урану  в ланцюговій реакції була найбільш ефективною, їх сповільнюють, вводячи в активну зону сповільнювач — речовину, яка уменшує кінетичну енергію нейтронів.</a:t>
            </a:r>
            <a:endParaRPr lang="ru-RU" sz="3200" dirty="0" smtClean="0">
              <a:solidFill>
                <a:schemeClr val="bg1"/>
              </a:solidFill>
              <a:latin typeface="Comic Sans MS" pitchFamily="66" charset="0"/>
              <a:cs typeface="David" pitchFamily="34" charset="-79"/>
            </a:endParaRPr>
          </a:p>
          <a:p>
            <a:endParaRPr lang="uk-UA" sz="3800" dirty="0"/>
          </a:p>
        </p:txBody>
      </p:sp>
      <p:pic>
        <p:nvPicPr>
          <p:cNvPr id="41986" name="Picture 2" descr="D:\Презентація\Фото\реакор на медленних нейтрон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071678"/>
            <a:ext cx="5286380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uk-UA" dirty="0" smtClean="0"/>
              <a:t>Термоядерна реакція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500694" cy="571501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uk-UA" b="1" i="1" dirty="0" smtClean="0">
                <a:solidFill>
                  <a:schemeClr val="bg1"/>
                </a:solidFill>
              </a:rPr>
              <a:t>Термоядерні реакції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— </a:t>
            </a:r>
            <a:r>
              <a:rPr lang="uk-UA" b="1" i="1" dirty="0" smtClean="0">
                <a:solidFill>
                  <a:schemeClr val="bg1"/>
                </a:solidFill>
              </a:rPr>
              <a:t>це реакції синтезу легких ядер за дуже високої температури.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Необхідні умови для синтезу ядер Гелію у протонів є в надрах зірок. На Землі термоядерна реакція синтезу здійснюється під час експериментальних термоядерних вибухів.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Енергія, що виділяється, виявляється найбільшою під час синтезу ядер легких елементів, котрі мають мінімальну енергію зв'язку.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unte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00174"/>
            <a:ext cx="36433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2850" dirty="0" smtClean="0">
                <a:solidFill>
                  <a:schemeClr val="bg1"/>
                </a:solidFill>
              </a:rPr>
              <a:t>Запаси Гідрогену на Землі практично невичерпні, тому використання енергії термоядерного синтезу в мирних цілях є одним із найважливіших завдань сучасної науки й техніки.</a:t>
            </a:r>
            <a:endParaRPr lang="ru-RU" sz="2850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Класифікація реакторів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7929586" cy="100013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Реактори </a:t>
            </a:r>
            <a:r>
              <a:rPr lang="uk-UA" dirty="0" smtClean="0">
                <a:solidFill>
                  <a:schemeClr val="bg1"/>
                </a:solidFill>
              </a:rPr>
              <a:t>розрізняють:</a:t>
            </a:r>
            <a:endParaRPr lang="ru-RU" dirty="0" smtClean="0">
              <a:solidFill>
                <a:schemeClr val="bg1"/>
              </a:solidFill>
            </a:endParaRPr>
          </a:p>
          <a:p>
            <a:pPr lvl="0" algn="ctr"/>
            <a:r>
              <a:rPr lang="uk-UA" dirty="0" smtClean="0">
                <a:solidFill>
                  <a:schemeClr val="bg1"/>
                </a:solidFill>
              </a:rPr>
              <a:t>за енергією </a:t>
            </a:r>
            <a:r>
              <a:rPr lang="uk-UA" u="sng" dirty="0" smtClean="0">
                <a:solidFill>
                  <a:schemeClr val="bg1"/>
                </a:solidFill>
                <a:hlinkClick r:id="rId2" tooltip="Нейтрон"/>
              </a:rPr>
              <a:t>нейтронів</a:t>
            </a:r>
            <a:r>
              <a:rPr lang="uk-UA" dirty="0" smtClean="0">
                <a:solidFill>
                  <a:schemeClr val="bg1"/>
                </a:solidFill>
              </a:rPr>
              <a:t>, що викликають розпад (реактор на </a:t>
            </a:r>
            <a:r>
              <a:rPr lang="uk-UA" u="sng" dirty="0" smtClean="0">
                <a:solidFill>
                  <a:schemeClr val="bg1"/>
                </a:solidFill>
                <a:hlinkClick r:id="rId3" tooltip="Теплові нейтрони"/>
              </a:rPr>
              <a:t>теплових</a:t>
            </a:r>
            <a:r>
              <a:rPr lang="uk-UA" dirty="0" smtClean="0">
                <a:solidFill>
                  <a:schemeClr val="bg1"/>
                </a:solidFill>
              </a:rPr>
              <a:t>, швидких і проміжних нейтронах)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pic>
        <p:nvPicPr>
          <p:cNvPr id="43010" name="Picture 2" descr="D:\Презентація\Фото\класификация\за енергією нейтронів, що викликають розпад (реактор на теплових, швидких і проміжних нейтронах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4643438" cy="5214950"/>
          </a:xfrm>
          <a:prstGeom prst="rect">
            <a:avLst/>
          </a:prstGeom>
          <a:noFill/>
        </p:spPr>
      </p:pic>
      <p:pic>
        <p:nvPicPr>
          <p:cNvPr id="43011" name="Picture 3" descr="D:\Презентація\Тектс\Провірено\сделано\ректор на тепловых нейтронах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43050"/>
            <a:ext cx="4500562" cy="52149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476</Words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Ядерний реактор</vt:lpstr>
      <vt:lpstr>Загальні дані </vt:lpstr>
      <vt:lpstr>Основні елементи ядерного реактора</vt:lpstr>
      <vt:lpstr>Слайд 4</vt:lpstr>
      <vt:lpstr>Слайд 5</vt:lpstr>
      <vt:lpstr>Реактор на повільних нейтронах</vt:lpstr>
      <vt:lpstr>Термоядерна реакція</vt:lpstr>
      <vt:lpstr>Слайд 8</vt:lpstr>
      <vt:lpstr>Класифікація реакторів </vt:lpstr>
      <vt:lpstr>за характером розпаду ядерного палива (гомогенні і гетерогенні) </vt:lpstr>
      <vt:lpstr>за використовуваним сповільнювачем (графітові, водо-водяні та ін.) </vt:lpstr>
      <vt:lpstr>за призначенням (енергетичні, дослідницькі) </vt:lpstr>
      <vt:lpstr>Аварії на АЕС </vt:lpstr>
      <vt:lpstr>Цікаві факти </vt:lpstr>
      <vt:lpstr>Бережи себе</vt:lpstr>
      <vt:lpstr>Над презентацією працював Новак Сергій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Серя</dc:creator>
  <cp:lastModifiedBy>Серя</cp:lastModifiedBy>
  <cp:revision>25</cp:revision>
  <dcterms:created xsi:type="dcterms:W3CDTF">2012-04-10T12:44:15Z</dcterms:created>
  <dcterms:modified xsi:type="dcterms:W3CDTF">2012-04-10T13:34:21Z</dcterms:modified>
</cp:coreProperties>
</file>