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71"/>
    <a:srgbClr val="FF21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3BA2F85-56F7-491C-9F10-586886FD8250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125025-1442-4C2C-A026-DC5452E4B9C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elect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758"/>
            <a:ext cx="9144000" cy="684824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2849488"/>
          </a:xfrm>
        </p:spPr>
        <p:txBody>
          <a:bodyPr>
            <a:noAutofit/>
          </a:bodyPr>
          <a:lstStyle/>
          <a:p>
            <a:r>
              <a:rPr lang="uk-UA" sz="8000" dirty="0" smtClean="0">
                <a:solidFill>
                  <a:srgbClr val="FF0000"/>
                </a:solidFill>
                <a:latin typeface="Bookman Old Style" pitchFamily="18" charset="0"/>
                <a:cs typeface="David" pitchFamily="34" charset="-79"/>
              </a:rPr>
              <a:t>Електричний струм у газах</a:t>
            </a:r>
            <a:endParaRPr lang="ru-RU" sz="8000" dirty="0">
              <a:solidFill>
                <a:srgbClr val="FF0000"/>
              </a:solidFill>
              <a:latin typeface="Bookman Old Style" pitchFamily="18" charset="0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Администратор\Desktop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52520" cy="68939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kern="10" dirty="0" err="1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Коронний</a:t>
            </a:r>
            <a:r>
              <a:rPr lang="ru-RU" sz="8000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ru-RU" sz="8000" kern="10" dirty="0" err="1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розряд</a:t>
            </a:r>
            <a:r>
              <a:rPr lang="ru-RU" sz="8000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996952"/>
            <a:ext cx="9144000" cy="3861048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Коро́нний</a:t>
            </a:r>
            <a:r>
              <a:rPr lang="ru-RU" dirty="0" smtClean="0"/>
              <a:t> </a:t>
            </a:r>
            <a:r>
              <a:rPr lang="ru-RU" dirty="0" err="1" smtClean="0"/>
              <a:t>розря́д</a:t>
            </a:r>
            <a:r>
              <a:rPr lang="ru-RU" dirty="0" smtClean="0"/>
              <a:t> — тип газового </a:t>
            </a:r>
            <a:r>
              <a:rPr lang="ru-RU" dirty="0" err="1" smtClean="0"/>
              <a:t>розряду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сильних</a:t>
            </a:r>
            <a:r>
              <a:rPr lang="ru-RU" dirty="0" smtClean="0"/>
              <a:t> </a:t>
            </a:r>
            <a:r>
              <a:rPr lang="ru-RU" dirty="0" err="1" smtClean="0"/>
              <a:t>неоднорідних</a:t>
            </a:r>
            <a:r>
              <a:rPr lang="ru-RU" dirty="0" smtClean="0"/>
              <a:t> </a:t>
            </a:r>
            <a:r>
              <a:rPr lang="ru-RU" dirty="0" err="1" smtClean="0"/>
              <a:t>електричних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полях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електродів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великою кривизною в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газах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густиною</a:t>
            </a:r>
            <a:r>
              <a:rPr lang="ru-RU" dirty="0" smtClean="0"/>
              <a:t>.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/>
              <a:t>Іскровий </a:t>
            </a:r>
            <a:r>
              <a:rPr lang="uk-UA" sz="6600" dirty="0" smtClean="0"/>
              <a:t>розряд</a:t>
            </a:r>
            <a:endParaRPr lang="ru-RU" sz="6600" dirty="0"/>
          </a:p>
        </p:txBody>
      </p:sp>
      <p:pic>
        <p:nvPicPr>
          <p:cNvPr id="10242" name="Picture 2" descr="C:\Users\Администратор\Desktop\Рисунок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9125" y="2414588"/>
            <a:ext cx="3444875" cy="4443412"/>
          </a:xfrm>
          <a:prstGeom prst="rect">
            <a:avLst/>
          </a:prstGeom>
          <a:noFill/>
        </p:spPr>
      </p:pic>
      <p:pic>
        <p:nvPicPr>
          <p:cNvPr id="10243" name="Picture 3" descr="C:\Users\Администратор\Desktop\molniya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0888"/>
            <a:ext cx="5724128" cy="4437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C:\Users\Администратор\Desktop\220px-Electric_ar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7748"/>
            <a:ext cx="4355976" cy="259378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Дуговий </a:t>
            </a:r>
            <a:r>
              <a:rPr lang="uk-UA" sz="5400" dirty="0" smtClean="0"/>
              <a:t>розряд</a:t>
            </a:r>
            <a:endParaRPr lang="ru-RU" sz="5400" dirty="0"/>
          </a:p>
        </p:txBody>
      </p:sp>
      <p:pic>
        <p:nvPicPr>
          <p:cNvPr id="11266" name="Picture 2" descr="C:\Users\Администратор\Desktop\Рисунок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84984"/>
            <a:ext cx="4462794" cy="3573016"/>
          </a:xfrm>
          <a:prstGeom prst="rect">
            <a:avLst/>
          </a:prstGeom>
          <a:noFill/>
        </p:spPr>
      </p:pic>
      <p:pic>
        <p:nvPicPr>
          <p:cNvPr id="11268" name="Picture 4" descr="C:\Users\Администратор\Desktop\220px-Lichtbogen_3000_Vol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701125"/>
            <a:ext cx="4788024" cy="4156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/>
              <a:t>Тліючий </a:t>
            </a:r>
            <a:r>
              <a:rPr lang="uk-UA" sz="6600" dirty="0" smtClean="0"/>
              <a:t>розряд</a:t>
            </a:r>
            <a:endParaRPr lang="ru-RU" sz="6600" dirty="0"/>
          </a:p>
        </p:txBody>
      </p:sp>
      <p:pic>
        <p:nvPicPr>
          <p:cNvPr id="12290" name="Picture 2" descr="C:\Users\Администратор\Desktop\Electric_glow_disch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5" y="1268760"/>
            <a:ext cx="9134495" cy="5589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/>
          </a:bodyPr>
          <a:lstStyle/>
          <a:p>
            <a:r>
              <a:rPr lang="uk-UA" sz="6600" dirty="0" smtClean="0"/>
              <a:t>Коронний </a:t>
            </a:r>
            <a:r>
              <a:rPr lang="uk-UA" sz="6600" dirty="0" smtClean="0"/>
              <a:t>розряд</a:t>
            </a:r>
            <a:endParaRPr lang="ru-RU" sz="6600" dirty="0"/>
          </a:p>
        </p:txBody>
      </p:sp>
      <p:pic>
        <p:nvPicPr>
          <p:cNvPr id="13314" name="Picture 2" descr="C:\Users\Администратор\Desktop\Рисунок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93127" y="3284984"/>
            <a:ext cx="4750874" cy="3573016"/>
          </a:xfrm>
          <a:prstGeom prst="rect">
            <a:avLst/>
          </a:prstGeom>
          <a:noFill/>
        </p:spPr>
      </p:pic>
      <p:pic>
        <p:nvPicPr>
          <p:cNvPr id="13315" name="Picture 3" descr="C:\Users\Администратор\Desktop\Рисунок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52575"/>
            <a:ext cx="4499992" cy="3605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дминистратор\Desktop\1267120120_danger-8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Процес утворення іонів і електронів у газах називається </a:t>
            </a:r>
            <a:r>
              <a:rPr lang="uk-UA" sz="5400" dirty="0" smtClean="0">
                <a:solidFill>
                  <a:srgbClr val="FF0000"/>
                </a:solidFill>
              </a:rPr>
              <a:t>іонізацією. </a:t>
            </a:r>
            <a:r>
              <a:rPr lang="uk-UA" sz="4400" dirty="0" smtClean="0"/>
              <a:t/>
            </a:r>
            <a:br>
              <a:rPr lang="uk-UA" sz="44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дминистратор\Desktop\perenaprazhe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3195" y="-1"/>
            <a:ext cx="9407195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kern="10" dirty="0" err="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Іонізація</a:t>
            </a:r>
            <a:r>
              <a:rPr lang="ru-RU" sz="9600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9600" kern="10" dirty="0" err="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газів</a:t>
            </a:r>
            <a:r>
              <a:rPr lang="ru-RU" sz="9600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endParaRPr lang="ru-RU" sz="88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691680" y="1988840"/>
            <a:ext cx="50405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940152" y="1988840"/>
            <a:ext cx="50405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115616" y="1412776"/>
            <a:ext cx="61206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uk-UA" sz="28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Іонізувати газ можна двома шляхами: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-180528" y="3068960"/>
            <a:ext cx="46805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1) заряджені частинки вносяться в газ зовні або створюються дією якого-небудь зовнішнього фактора. 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427984" y="3140968"/>
            <a:ext cx="4716016" cy="151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заряджені частинки створюються в газі дією електричного поля.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-252536" y="5013177"/>
            <a:ext cx="93965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У залежності від способу іонізації електропровідність газів їх поділяють на несамостійною (1) і самостійною (2).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 descr="C:\Users\Администратор\Desktop\1277882148_092a5cdffda3ef86321ee93e576ec3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Газовий розряд, який відбувається тільки за наявності зовнішнього іонізатора, називають </a:t>
            </a:r>
            <a:r>
              <a:rPr lang="uk-UA" sz="6000" dirty="0" smtClean="0">
                <a:solidFill>
                  <a:srgbClr val="FF0000"/>
                </a:solidFill>
              </a:rPr>
              <a:t>несамостійним газовим розрядом.</a:t>
            </a:r>
            <a:r>
              <a:rPr lang="uk-UA" sz="4400" dirty="0" smtClean="0"/>
              <a:t/>
            </a:r>
            <a:br>
              <a:rPr lang="uk-UA" sz="44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дминистратор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1662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71600" y="188640"/>
            <a:ext cx="72624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kern="10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Самостійний</a:t>
            </a:r>
            <a:r>
              <a:rPr lang="ru-RU" sz="5400" b="1" kern="1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ru-RU" sz="5400" b="1" kern="10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/>
                <a:cs typeface="Times New Roman"/>
              </a:rPr>
              <a:t>розряд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484784"/>
            <a:ext cx="88924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None/>
            </a:pPr>
            <a:r>
              <a:rPr lang="uk-UA" sz="2400" b="1" i="1" u="sng" dirty="0" smtClean="0">
                <a:solidFill>
                  <a:srgbClr val="FF0000"/>
                </a:solidFill>
              </a:rPr>
              <a:t>Самостійний розряд у газі</a:t>
            </a:r>
            <a:r>
              <a:rPr lang="uk-UA" sz="2400" dirty="0" smtClean="0">
                <a:solidFill>
                  <a:srgbClr val="FF0000"/>
                </a:solidFill>
              </a:rPr>
              <a:t>  </a:t>
            </a:r>
            <a:r>
              <a:rPr lang="uk-UA" sz="2400" dirty="0" smtClean="0">
                <a:solidFill>
                  <a:srgbClr val="00FF00"/>
                </a:solidFill>
              </a:rPr>
              <a:t>- розряд, що зберігається після припинення дії зовнішнього іонізуючого фактора. </a:t>
            </a:r>
          </a:p>
          <a:p>
            <a:pPr>
              <a:buFont typeface="Arial" charset="0"/>
              <a:buNone/>
            </a:pPr>
            <a:r>
              <a:rPr lang="ru-RU" sz="2400" dirty="0" smtClean="0">
                <a:solidFill>
                  <a:srgbClr val="00FF00"/>
                </a:solidFill>
              </a:rPr>
              <a:t>   </a:t>
            </a:r>
          </a:p>
          <a:p>
            <a:pPr>
              <a:buFont typeface="Arial" charset="0"/>
              <a:buNone/>
            </a:pPr>
            <a:r>
              <a:rPr lang="ru-RU" sz="2400" b="1" i="1" u="sng" dirty="0" smtClean="0">
                <a:solidFill>
                  <a:srgbClr val="00FF00"/>
                </a:solidFill>
              </a:rPr>
              <a:t>    </a:t>
            </a:r>
          </a:p>
          <a:p>
            <a:pPr>
              <a:buFont typeface="Arial" charset="0"/>
              <a:buNone/>
            </a:pPr>
            <a:endParaRPr lang="uk-UA" sz="2400" b="1" i="1" u="sng" dirty="0" smtClean="0">
              <a:solidFill>
                <a:srgbClr val="00FF00"/>
              </a:solidFill>
            </a:endParaRPr>
          </a:p>
          <a:p>
            <a:pPr>
              <a:buFont typeface="Arial" charset="0"/>
              <a:buNone/>
            </a:pPr>
            <a:endParaRPr lang="uk-UA" sz="2400" b="1" i="1" u="sng" dirty="0">
              <a:solidFill>
                <a:srgbClr val="00FF00"/>
              </a:solidFill>
            </a:endParaRPr>
          </a:p>
          <a:p>
            <a:pPr>
              <a:buFont typeface="Arial" charset="0"/>
              <a:buNone/>
            </a:pPr>
            <a:endParaRPr lang="uk-UA" sz="2400" b="1" i="1" u="sng" dirty="0" smtClean="0">
              <a:solidFill>
                <a:srgbClr val="00FF00"/>
              </a:solidFill>
            </a:endParaRPr>
          </a:p>
          <a:p>
            <a:pPr>
              <a:buFont typeface="Arial" charset="0"/>
              <a:buNone/>
            </a:pPr>
            <a:endParaRPr lang="uk-UA" sz="2400" b="1" i="1" u="sng" dirty="0">
              <a:solidFill>
                <a:srgbClr val="00FF00"/>
              </a:solidFill>
            </a:endParaRPr>
          </a:p>
          <a:p>
            <a:pPr>
              <a:buFont typeface="Arial" charset="0"/>
              <a:buNone/>
            </a:pPr>
            <a:endParaRPr lang="uk-UA" sz="2400" b="1" i="1" u="sng" dirty="0" smtClean="0">
              <a:solidFill>
                <a:srgbClr val="00FF00"/>
              </a:solidFill>
            </a:endParaRPr>
          </a:p>
          <a:p>
            <a:pPr>
              <a:buFont typeface="Arial" charset="0"/>
              <a:buNone/>
            </a:pPr>
            <a:endParaRPr lang="uk-UA" sz="2400" b="1" i="1" u="sng" dirty="0">
              <a:solidFill>
                <a:srgbClr val="00FF00"/>
              </a:solidFill>
            </a:endParaRPr>
          </a:p>
          <a:p>
            <a:pPr>
              <a:buFont typeface="Arial" charset="0"/>
              <a:buNone/>
            </a:pPr>
            <a:r>
              <a:rPr lang="ru-RU" sz="2400" b="1" i="1" u="sng" dirty="0" err="1" smtClean="0">
                <a:solidFill>
                  <a:srgbClr val="FF0000"/>
                </a:solidFill>
              </a:rPr>
              <a:t>Ударна</a:t>
            </a:r>
            <a:r>
              <a:rPr lang="ru-RU" sz="2400" b="1" i="1" u="sng" dirty="0" smtClean="0">
                <a:solidFill>
                  <a:srgbClr val="FF0000"/>
                </a:solidFill>
              </a:rPr>
              <a:t> </a:t>
            </a:r>
            <a:r>
              <a:rPr lang="ru-RU" sz="2400" b="1" i="1" u="sng" dirty="0" err="1" smtClean="0">
                <a:solidFill>
                  <a:srgbClr val="FF0000"/>
                </a:solidFill>
              </a:rPr>
              <a:t>іонізація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00FF00"/>
                </a:solidFill>
              </a:rPr>
              <a:t>– </a:t>
            </a:r>
            <a:r>
              <a:rPr lang="ru-RU" sz="2400" dirty="0" err="1" smtClean="0">
                <a:solidFill>
                  <a:srgbClr val="00FF00"/>
                </a:solidFill>
              </a:rPr>
              <a:t>процес</a:t>
            </a:r>
            <a:r>
              <a:rPr lang="ru-RU" sz="2400" dirty="0" smtClean="0">
                <a:solidFill>
                  <a:srgbClr val="00FF00"/>
                </a:solidFill>
              </a:rPr>
              <a:t> </a:t>
            </a:r>
            <a:r>
              <a:rPr lang="ru-RU" sz="2400" dirty="0" err="1" smtClean="0">
                <a:solidFill>
                  <a:srgbClr val="00FF00"/>
                </a:solidFill>
              </a:rPr>
              <a:t>п</a:t>
            </a:r>
            <a:r>
              <a:rPr lang="uk-UA" sz="2400" dirty="0" smtClean="0">
                <a:solidFill>
                  <a:srgbClr val="00FF00"/>
                </a:solidFill>
              </a:rPr>
              <a:t>і</a:t>
            </a:r>
            <a:r>
              <a:rPr lang="ru-RU" sz="2400" dirty="0" err="1" smtClean="0">
                <a:solidFill>
                  <a:srgbClr val="00FF00"/>
                </a:solidFill>
              </a:rPr>
              <a:t>д</a:t>
            </a:r>
            <a:r>
              <a:rPr lang="ru-RU" sz="2400" dirty="0" smtClean="0">
                <a:solidFill>
                  <a:srgbClr val="00FF00"/>
                </a:solidFill>
              </a:rPr>
              <a:t> час </a:t>
            </a:r>
            <a:r>
              <a:rPr lang="ru-RU" sz="2400" dirty="0" err="1" smtClean="0">
                <a:solidFill>
                  <a:srgbClr val="00FF00"/>
                </a:solidFill>
              </a:rPr>
              <a:t>якого</a:t>
            </a:r>
            <a:r>
              <a:rPr lang="ru-RU" sz="2400" dirty="0" smtClean="0">
                <a:solidFill>
                  <a:srgbClr val="00FF00"/>
                </a:solidFill>
              </a:rPr>
              <a:t> </a:t>
            </a:r>
            <a:r>
              <a:rPr lang="ru-RU" sz="2400" dirty="0" err="1" smtClean="0">
                <a:solidFill>
                  <a:srgbClr val="00FF00"/>
                </a:solidFill>
              </a:rPr>
              <a:t>загальна</a:t>
            </a:r>
            <a:r>
              <a:rPr lang="ru-RU" sz="2400" dirty="0" smtClean="0">
                <a:solidFill>
                  <a:srgbClr val="00FF00"/>
                </a:solidFill>
              </a:rPr>
              <a:t> </a:t>
            </a:r>
            <a:r>
              <a:rPr lang="ru-RU" sz="2400" dirty="0" err="1" smtClean="0">
                <a:solidFill>
                  <a:srgbClr val="00FF00"/>
                </a:solidFill>
              </a:rPr>
              <a:t>кількість</a:t>
            </a:r>
            <a:r>
              <a:rPr lang="ru-RU" sz="2400" dirty="0" smtClean="0">
                <a:solidFill>
                  <a:srgbClr val="00FF00"/>
                </a:solidFill>
              </a:rPr>
              <a:t> </a:t>
            </a:r>
            <a:r>
              <a:rPr lang="ru-RU" sz="2400" dirty="0" err="1" smtClean="0">
                <a:solidFill>
                  <a:srgbClr val="00FF00"/>
                </a:solidFill>
              </a:rPr>
              <a:t>іонів</a:t>
            </a:r>
            <a:r>
              <a:rPr lang="ru-RU" sz="2400" dirty="0" smtClean="0">
                <a:solidFill>
                  <a:srgbClr val="00FF00"/>
                </a:solidFill>
              </a:rPr>
              <a:t> </a:t>
            </a:r>
            <a:r>
              <a:rPr lang="ru-RU" sz="2400" dirty="0" err="1" smtClean="0">
                <a:solidFill>
                  <a:srgbClr val="00FF00"/>
                </a:solidFill>
              </a:rPr>
              <a:t>визначається</a:t>
            </a:r>
            <a:r>
              <a:rPr lang="ru-RU" sz="2400" dirty="0" smtClean="0">
                <a:solidFill>
                  <a:srgbClr val="00FF00"/>
                </a:solidFill>
              </a:rPr>
              <a:t> </a:t>
            </a:r>
            <a:r>
              <a:rPr lang="ru-RU" sz="2400" dirty="0" err="1" smtClean="0">
                <a:solidFill>
                  <a:srgbClr val="00FF00"/>
                </a:solidFill>
              </a:rPr>
              <a:t>дією</a:t>
            </a:r>
            <a:r>
              <a:rPr lang="ru-RU" sz="2400" dirty="0" smtClean="0">
                <a:solidFill>
                  <a:srgbClr val="00FF00"/>
                </a:solidFill>
              </a:rPr>
              <a:t> самого поля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endParaRPr lang="uk-UA" dirty="0" smtClean="0">
              <a:solidFill>
                <a:srgbClr val="00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Администратор\Desktop\1300628190_electric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7650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sz="5400" i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>
              <a:buNone/>
            </a:pP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а</a:t>
            </a: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) </a:t>
            </a:r>
            <a:r>
              <a:rPr lang="ru-RU" sz="54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Іскровий</a:t>
            </a: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54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розряд</a:t>
            </a: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. </a:t>
            </a:r>
          </a:p>
          <a:p>
            <a:pPr algn="ctr">
              <a:buNone/>
            </a:pP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б) </a:t>
            </a:r>
            <a:r>
              <a:rPr lang="ru-RU" sz="54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Дуговий</a:t>
            </a: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54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розряд</a:t>
            </a: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. </a:t>
            </a:r>
          </a:p>
          <a:p>
            <a:pPr algn="ctr">
              <a:buNone/>
            </a:pP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в) </a:t>
            </a:r>
            <a:r>
              <a:rPr lang="ru-RU" sz="54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Тліючий</a:t>
            </a: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54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розряд</a:t>
            </a: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. </a:t>
            </a:r>
            <a:endParaRPr lang="ru-RU" sz="5400" i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>
              <a:buNone/>
            </a:pP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г</a:t>
            </a: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) </a:t>
            </a:r>
            <a:r>
              <a:rPr lang="ru-RU" sz="54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Коронний</a:t>
            </a:r>
            <a:r>
              <a:rPr lang="ru-RU" sz="54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5400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розряд</a:t>
            </a:r>
            <a:endParaRPr lang="ru-RU" sz="5400" i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kern="10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Типи</a:t>
            </a:r>
            <a:r>
              <a:rPr lang="ru-RU" sz="5400" b="1" kern="10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 </a:t>
            </a:r>
            <a:r>
              <a:rPr lang="ru-RU" sz="5400" b="1" kern="10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самостійних</a:t>
            </a:r>
            <a:r>
              <a:rPr lang="ru-RU" sz="5400" b="1" kern="10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 </a:t>
            </a:r>
            <a:r>
              <a:rPr lang="ru-RU" sz="5400" b="1" kern="10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газових</a:t>
            </a:r>
            <a:r>
              <a:rPr lang="ru-RU" sz="5400" b="1" kern="10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 </a:t>
            </a:r>
            <a:r>
              <a:rPr lang="ru-RU" sz="5400" b="1" kern="10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розрядів</a:t>
            </a:r>
            <a:r>
              <a:rPr lang="ru-RU" sz="5400" b="1" kern="10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 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дминистратор\Desktop\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110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Autofit/>
          </a:bodyPr>
          <a:lstStyle/>
          <a:p>
            <a:pPr marL="609600" indent="-609600">
              <a:buFontTx/>
              <a:buAutoNum type="arabicPeriod"/>
            </a:pPr>
            <a:r>
              <a:rPr lang="ru-RU" dirty="0" err="1" smtClean="0">
                <a:solidFill>
                  <a:srgbClr val="00FF00"/>
                </a:solidFill>
              </a:rPr>
              <a:t>Іскровий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розряд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виникає</a:t>
            </a:r>
            <a:r>
              <a:rPr lang="ru-RU" dirty="0" smtClean="0">
                <a:solidFill>
                  <a:srgbClr val="00FF00"/>
                </a:solidFill>
              </a:rPr>
              <a:t>, </a:t>
            </a:r>
            <a:r>
              <a:rPr lang="ru-RU" dirty="0" err="1" smtClean="0">
                <a:solidFill>
                  <a:srgbClr val="00FF00"/>
                </a:solidFill>
              </a:rPr>
              <a:t>якщо</a:t>
            </a:r>
            <a:r>
              <a:rPr lang="ru-RU" dirty="0" smtClean="0">
                <a:solidFill>
                  <a:srgbClr val="00FF00"/>
                </a:solidFill>
              </a:rPr>
              <a:t> через </a:t>
            </a:r>
            <a:r>
              <a:rPr lang="ru-RU" dirty="0" err="1" smtClean="0">
                <a:solidFill>
                  <a:srgbClr val="00FF00"/>
                </a:solidFill>
              </a:rPr>
              <a:t>газовий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проміжок</a:t>
            </a:r>
            <a:r>
              <a:rPr lang="ru-RU" dirty="0" smtClean="0">
                <a:solidFill>
                  <a:srgbClr val="00FF00"/>
                </a:solidFill>
              </a:rPr>
              <a:t> за короткий час </a:t>
            </a:r>
            <a:r>
              <a:rPr lang="ru-RU" dirty="0" err="1" smtClean="0">
                <a:solidFill>
                  <a:srgbClr val="00FF00"/>
                </a:solidFill>
              </a:rPr>
              <a:t>протікає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обмежена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кількість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електрики</a:t>
            </a:r>
            <a:r>
              <a:rPr lang="ru-RU" dirty="0" smtClean="0">
                <a:solidFill>
                  <a:srgbClr val="00FF00"/>
                </a:solidFill>
              </a:rPr>
              <a:t>. </a:t>
            </a:r>
          </a:p>
          <a:p>
            <a:pPr marL="609600" indent="-609600">
              <a:buFontTx/>
              <a:buAutoNum type="arabicPeriod"/>
            </a:pPr>
            <a:r>
              <a:rPr lang="ru-RU" dirty="0" err="1" smtClean="0">
                <a:solidFill>
                  <a:srgbClr val="00FF00"/>
                </a:solidFill>
              </a:rPr>
              <a:t>Іскровий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розряд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розвивається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поступово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</a:p>
          <a:p>
            <a:pPr marL="609600" indent="-609600">
              <a:buFontTx/>
              <a:buAutoNum type="arabicPeriod"/>
            </a:pPr>
            <a:r>
              <a:rPr lang="ru-RU" dirty="0" smtClean="0">
                <a:solidFill>
                  <a:srgbClr val="00FF00"/>
                </a:solidFill>
              </a:rPr>
              <a:t>Цей </a:t>
            </a:r>
            <a:r>
              <a:rPr lang="ru-RU" dirty="0" err="1" smtClean="0">
                <a:solidFill>
                  <a:srgbClr val="00FF00"/>
                </a:solidFill>
              </a:rPr>
              <a:t>процес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відбувається</a:t>
            </a:r>
            <a:r>
              <a:rPr lang="ru-RU" dirty="0" smtClean="0">
                <a:solidFill>
                  <a:srgbClr val="00FF00"/>
                </a:solidFill>
              </a:rPr>
              <a:t> при великих </a:t>
            </a:r>
            <a:r>
              <a:rPr lang="ru-RU" dirty="0" err="1" smtClean="0">
                <a:solidFill>
                  <a:srgbClr val="00FF00"/>
                </a:solidFill>
              </a:rPr>
              <a:t>напругах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електричного</a:t>
            </a:r>
            <a:r>
              <a:rPr lang="ru-RU" dirty="0" smtClean="0">
                <a:solidFill>
                  <a:srgbClr val="00FF00"/>
                </a:solidFill>
              </a:rPr>
              <a:t> поля </a:t>
            </a:r>
            <a:r>
              <a:rPr lang="ru-RU" dirty="0" smtClean="0">
                <a:solidFill>
                  <a:srgbClr val="00FF00"/>
                </a:solidFill>
              </a:rPr>
              <a:t>у </a:t>
            </a:r>
            <a:r>
              <a:rPr lang="ru-RU" dirty="0" err="1" smtClean="0">
                <a:solidFill>
                  <a:srgbClr val="00FF00"/>
                </a:solidFill>
              </a:rPr>
              <a:t>газі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</a:p>
          <a:p>
            <a:pPr marL="609600" indent="-609600">
              <a:buFontTx/>
              <a:buAutoNum type="arabicPeriod"/>
            </a:pPr>
            <a:r>
              <a:rPr lang="ru-RU" dirty="0" err="1" smtClean="0">
                <a:solidFill>
                  <a:srgbClr val="00FF00"/>
                </a:solidFill>
              </a:rPr>
              <a:t>Іскровий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розряд</a:t>
            </a:r>
            <a:r>
              <a:rPr lang="ru-RU" dirty="0" smtClean="0">
                <a:solidFill>
                  <a:srgbClr val="00FF00"/>
                </a:solidFill>
              </a:rPr>
              <a:t> широко </a:t>
            </a:r>
            <a:r>
              <a:rPr lang="ru-RU" dirty="0" err="1" smtClean="0">
                <a:solidFill>
                  <a:srgbClr val="00FF00"/>
                </a:solidFill>
              </a:rPr>
              <a:t>застосовується</a:t>
            </a:r>
            <a:r>
              <a:rPr lang="ru-RU" dirty="0" smtClean="0">
                <a:solidFill>
                  <a:srgbClr val="00FF00"/>
                </a:solidFill>
              </a:rPr>
              <a:t> як у </a:t>
            </a:r>
            <a:r>
              <a:rPr lang="ru-RU" dirty="0" err="1" smtClean="0">
                <a:solidFill>
                  <a:srgbClr val="00FF00"/>
                </a:solidFill>
              </a:rPr>
              <a:t>техніці</a:t>
            </a:r>
            <a:r>
              <a:rPr lang="ru-RU" dirty="0" smtClean="0">
                <a:solidFill>
                  <a:srgbClr val="00FF00"/>
                </a:solidFill>
              </a:rPr>
              <a:t> так </a:t>
            </a:r>
            <a:r>
              <a:rPr lang="ru-RU" dirty="0" err="1" smtClean="0">
                <a:solidFill>
                  <a:srgbClr val="00FF00"/>
                </a:solidFill>
              </a:rPr>
              <a:t>і</a:t>
            </a:r>
            <a:r>
              <a:rPr lang="ru-RU" dirty="0" smtClean="0">
                <a:solidFill>
                  <a:srgbClr val="00FF00"/>
                </a:solidFill>
              </a:rPr>
              <a:t> на </a:t>
            </a:r>
            <a:r>
              <a:rPr lang="ru-RU" dirty="0" err="1" smtClean="0">
                <a:solidFill>
                  <a:srgbClr val="00FF00"/>
                </a:solidFill>
              </a:rPr>
              <a:t>виробництві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</a:p>
          <a:p>
            <a:pPr marL="609600" indent="-609600">
              <a:buFontTx/>
              <a:buAutoNum type="arabicPeriod"/>
            </a:pPr>
            <a:r>
              <a:rPr lang="ru-RU" dirty="0" err="1" smtClean="0">
                <a:solidFill>
                  <a:srgbClr val="00FF00"/>
                </a:solidFill>
              </a:rPr>
              <a:t>Крім</a:t>
            </a:r>
            <a:r>
              <a:rPr lang="ru-RU" dirty="0" smtClean="0">
                <a:solidFill>
                  <a:srgbClr val="00FF00"/>
                </a:solidFill>
              </a:rPr>
              <a:t> того, </a:t>
            </a:r>
            <a:r>
              <a:rPr lang="ru-RU" dirty="0" err="1" smtClean="0">
                <a:solidFill>
                  <a:srgbClr val="00FF00"/>
                </a:solidFill>
              </a:rPr>
              <a:t>він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використовується</a:t>
            </a:r>
            <a:r>
              <a:rPr lang="ru-RU" dirty="0" smtClean="0">
                <a:solidFill>
                  <a:srgbClr val="00FF00"/>
                </a:solidFill>
              </a:rPr>
              <a:t> в спектральному </a:t>
            </a:r>
            <a:r>
              <a:rPr lang="ru-RU" dirty="0" err="1" smtClean="0">
                <a:solidFill>
                  <a:srgbClr val="00FF00"/>
                </a:solidFill>
              </a:rPr>
              <a:t>аналізі</a:t>
            </a:r>
            <a:r>
              <a:rPr lang="ru-RU" dirty="0" smtClean="0">
                <a:solidFill>
                  <a:srgbClr val="00FF00"/>
                </a:solidFill>
              </a:rPr>
              <a:t> для </a:t>
            </a:r>
            <a:r>
              <a:rPr lang="ru-RU" dirty="0" err="1" smtClean="0">
                <a:solidFill>
                  <a:srgbClr val="00FF00"/>
                </a:solidFill>
              </a:rPr>
              <a:t>реєстрації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заряджених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частинок</a:t>
            </a:r>
            <a:r>
              <a:rPr lang="ru-RU" dirty="0" smtClean="0">
                <a:solidFill>
                  <a:srgbClr val="00FF00"/>
                </a:solidFill>
              </a:rPr>
              <a:t>. </a:t>
            </a:r>
          </a:p>
          <a:p>
            <a:pPr marL="609600" indent="-609600">
              <a:buFontTx/>
              <a:buAutoNum type="arabicPeriod"/>
            </a:pPr>
            <a:r>
              <a:rPr lang="ru-RU" dirty="0" smtClean="0">
                <a:solidFill>
                  <a:srgbClr val="00FF00"/>
                </a:solidFill>
              </a:rPr>
              <a:t>Для </a:t>
            </a:r>
            <a:r>
              <a:rPr lang="ru-RU" dirty="0" err="1" smtClean="0">
                <a:solidFill>
                  <a:srgbClr val="00FF00"/>
                </a:solidFill>
              </a:rPr>
              <a:t>пояснення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іскрового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розряду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користуються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стримерною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ru-RU" dirty="0" err="1" smtClean="0">
                <a:solidFill>
                  <a:srgbClr val="00FF00"/>
                </a:solidFill>
              </a:rPr>
              <a:t>теорією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8800" b="1" kern="10" cap="none" spc="0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rial"/>
              </a:rPr>
              <a:t>Іскровий</a:t>
            </a:r>
            <a:r>
              <a:rPr lang="ru-RU" sz="8800" b="1" kern="10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rial"/>
              </a:rPr>
              <a:t> </a:t>
            </a:r>
            <a:r>
              <a:rPr lang="ru-RU" sz="8800" b="1" kern="10" cap="none" spc="0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rial"/>
              </a:rPr>
              <a:t>розряд</a:t>
            </a:r>
            <a:endParaRPr lang="ru-RU" sz="88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дминистратор\Desktop\ar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8876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  <a:t>Дуговий</a:t>
            </a:r>
            <a:r>
              <a:rPr lang="ru-RU" sz="72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  <a:t> </a:t>
            </a:r>
            <a:r>
              <a:rPr lang="ru-RU" sz="7200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  <a:t>розряд</a:t>
            </a:r>
            <a:r>
              <a:rPr lang="ru-RU" sz="72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cs typeface="Arial"/>
              </a:rPr>
              <a:t> 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Дуговий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розряд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виникає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між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електродами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що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контактують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між</a:t>
            </a:r>
            <a:r>
              <a:rPr lang="ru-RU" dirty="0" smtClean="0">
                <a:solidFill>
                  <a:srgbClr val="FF0000"/>
                </a:solidFill>
              </a:rPr>
              <a:t> собою, </a:t>
            </a:r>
            <a:r>
              <a:rPr lang="ru-RU" dirty="0" err="1" smtClean="0">
                <a:solidFill>
                  <a:srgbClr val="FF0000"/>
                </a:solidFill>
              </a:rPr>
              <a:t>якщо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їх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почати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повільно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віддаляти</a:t>
            </a:r>
            <a:r>
              <a:rPr lang="ru-RU" dirty="0" smtClean="0">
                <a:solidFill>
                  <a:srgbClr val="FF0000"/>
                </a:solidFill>
              </a:rPr>
              <a:t> один </a:t>
            </a:r>
            <a:r>
              <a:rPr lang="ru-RU" dirty="0" err="1" smtClean="0">
                <a:solidFill>
                  <a:srgbClr val="FF0000"/>
                </a:solidFill>
              </a:rPr>
              <a:t>від</a:t>
            </a:r>
            <a:r>
              <a:rPr lang="ru-RU" dirty="0" smtClean="0">
                <a:solidFill>
                  <a:srgbClr val="FF0000"/>
                </a:solidFill>
              </a:rPr>
              <a:t> одного, коли вони </a:t>
            </a:r>
            <a:r>
              <a:rPr lang="ru-RU" dirty="0" err="1" smtClean="0">
                <a:solidFill>
                  <a:srgbClr val="FF0000"/>
                </a:solidFill>
              </a:rPr>
              <a:t>підключені</a:t>
            </a:r>
            <a:r>
              <a:rPr lang="ru-RU" dirty="0" smtClean="0">
                <a:solidFill>
                  <a:srgbClr val="FF0000"/>
                </a:solidFill>
              </a:rPr>
              <a:t> до  потужного </a:t>
            </a:r>
            <a:r>
              <a:rPr lang="ru-RU" dirty="0" err="1" smtClean="0">
                <a:solidFill>
                  <a:srgbClr val="FF0000"/>
                </a:solidFill>
              </a:rPr>
              <a:t>джерела</a:t>
            </a:r>
            <a:r>
              <a:rPr lang="ru-RU" dirty="0" smtClean="0">
                <a:solidFill>
                  <a:srgbClr val="FF0000"/>
                </a:solidFill>
              </a:rPr>
              <a:t> струму. </a:t>
            </a:r>
          </a:p>
          <a:p>
            <a:pPr>
              <a:lnSpc>
                <a:spcPct val="90000"/>
              </a:lnSpc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Нагрітий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світний</a:t>
            </a:r>
            <a:r>
              <a:rPr lang="ru-RU" dirty="0" smtClean="0">
                <a:solidFill>
                  <a:srgbClr val="FF0000"/>
                </a:solidFill>
              </a:rPr>
              <a:t> газ </a:t>
            </a:r>
            <a:r>
              <a:rPr lang="ru-RU" dirty="0" err="1" smtClean="0">
                <a:solidFill>
                  <a:srgbClr val="FF0000"/>
                </a:solidFill>
              </a:rPr>
              <a:t>ніби</a:t>
            </a:r>
            <a:r>
              <a:rPr lang="ru-RU" dirty="0" smtClean="0">
                <a:solidFill>
                  <a:srgbClr val="FF0000"/>
                </a:solidFill>
              </a:rPr>
              <a:t> «</a:t>
            </a:r>
            <a:r>
              <a:rPr lang="ru-RU" dirty="0" err="1" smtClean="0">
                <a:solidFill>
                  <a:srgbClr val="FF0000"/>
                </a:solidFill>
              </a:rPr>
              <a:t>провисає</a:t>
            </a:r>
            <a:r>
              <a:rPr lang="ru-RU" dirty="0" smtClean="0">
                <a:solidFill>
                  <a:srgbClr val="FF0000"/>
                </a:solidFill>
              </a:rPr>
              <a:t>» </a:t>
            </a:r>
            <a:r>
              <a:rPr lang="ru-RU" dirty="0" err="1" smtClean="0">
                <a:solidFill>
                  <a:srgbClr val="FF0000"/>
                </a:solidFill>
              </a:rPr>
              <a:t>між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електродами</a:t>
            </a:r>
            <a:r>
              <a:rPr lang="ru-RU" dirty="0" smtClean="0">
                <a:solidFill>
                  <a:srgbClr val="FF0000"/>
                </a:solidFill>
              </a:rPr>
              <a:t>, тому </a:t>
            </a:r>
            <a:r>
              <a:rPr lang="ru-RU" dirty="0" err="1" smtClean="0">
                <a:solidFill>
                  <a:srgbClr val="FF0000"/>
                </a:solidFill>
              </a:rPr>
              <a:t>явище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й</a:t>
            </a:r>
            <a:r>
              <a:rPr lang="ru-RU" dirty="0" smtClean="0">
                <a:solidFill>
                  <a:srgbClr val="FF0000"/>
                </a:solidFill>
              </a:rPr>
              <a:t> одержало </a:t>
            </a:r>
            <a:r>
              <a:rPr lang="ru-RU" dirty="0" err="1" smtClean="0">
                <a:solidFill>
                  <a:srgbClr val="FF0000"/>
                </a:solidFill>
              </a:rPr>
              <a:t>назву</a:t>
            </a:r>
            <a:r>
              <a:rPr lang="ru-RU" dirty="0" smtClean="0">
                <a:solidFill>
                  <a:srgbClr val="FF0000"/>
                </a:solidFill>
              </a:rPr>
              <a:t> дугового </a:t>
            </a:r>
            <a:r>
              <a:rPr lang="ru-RU" dirty="0" err="1" smtClean="0">
                <a:solidFill>
                  <a:srgbClr val="FF0000"/>
                </a:solidFill>
              </a:rPr>
              <a:t>розряду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</a:p>
          <a:p>
            <a:pPr>
              <a:lnSpc>
                <a:spcPct val="90000"/>
              </a:lnSpc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dirty="0" smtClean="0">
                <a:solidFill>
                  <a:srgbClr val="FF0000"/>
                </a:solidFill>
              </a:rPr>
              <a:t>На </a:t>
            </a:r>
            <a:r>
              <a:rPr lang="ru-RU" dirty="0" err="1" smtClean="0">
                <a:solidFill>
                  <a:srgbClr val="FF0000"/>
                </a:solidFill>
              </a:rPr>
              <a:t>практиці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дуговий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розряд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можна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одержати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минаючи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стадію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іскри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</a:p>
          <a:p>
            <a:pPr>
              <a:lnSpc>
                <a:spcPct val="90000"/>
              </a:lnSpc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dirty="0" smtClean="0">
                <a:solidFill>
                  <a:srgbClr val="FF0000"/>
                </a:solidFill>
              </a:rPr>
              <a:t>Ним </a:t>
            </a:r>
            <a:r>
              <a:rPr lang="ru-RU" dirty="0" err="1" smtClean="0">
                <a:solidFill>
                  <a:srgbClr val="FF0000"/>
                </a:solidFill>
              </a:rPr>
              <a:t>користуються</a:t>
            </a:r>
            <a:r>
              <a:rPr lang="ru-RU" dirty="0" smtClean="0">
                <a:solidFill>
                  <a:srgbClr val="FF0000"/>
                </a:solidFill>
              </a:rPr>
              <a:t> при </a:t>
            </a:r>
            <a:r>
              <a:rPr lang="ru-RU" dirty="0" err="1" smtClean="0">
                <a:solidFill>
                  <a:srgbClr val="FF0000"/>
                </a:solidFill>
              </a:rPr>
              <a:t>зварюванні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різанні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металів</a:t>
            </a:r>
            <a:r>
              <a:rPr lang="ru-RU" dirty="0" smtClean="0">
                <a:solidFill>
                  <a:srgbClr val="000099"/>
                </a:solidFill>
              </a:rPr>
              <a:t>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dirty="0" smtClean="0"/>
              <a:t> 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дминистратор\Desktop\Electric_glow_disch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57" y="0"/>
            <a:ext cx="9131643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Autofit/>
          </a:bodyPr>
          <a:lstStyle/>
          <a:p>
            <a:r>
              <a:rPr lang="ru-RU" sz="7200" kern="10" dirty="0" err="1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cs typeface="Arial"/>
              </a:rPr>
              <a:t>Тліючий</a:t>
            </a:r>
            <a:r>
              <a:rPr lang="ru-RU" sz="7200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cs typeface="Arial"/>
              </a:rPr>
              <a:t> </a:t>
            </a:r>
            <a:r>
              <a:rPr lang="ru-RU" sz="7200" kern="10" dirty="0" err="1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cs typeface="Arial"/>
              </a:rPr>
              <a:t>розряд</a:t>
            </a:r>
            <a:r>
              <a:rPr lang="ru-RU" sz="7200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cs typeface="Arial"/>
              </a:rPr>
              <a:t> 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Тліючий</a:t>
            </a:r>
            <a:r>
              <a:rPr lang="ru-RU" dirty="0" smtClean="0"/>
              <a:t> </a:t>
            </a:r>
            <a:r>
              <a:rPr lang="ru-RU" dirty="0" err="1" smtClean="0"/>
              <a:t>розряд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при </a:t>
            </a:r>
            <a:r>
              <a:rPr lang="ru-RU" dirty="0" err="1" smtClean="0"/>
              <a:t>низьких</a:t>
            </a:r>
            <a:r>
              <a:rPr lang="ru-RU" dirty="0" smtClean="0"/>
              <a:t> тисках </a:t>
            </a:r>
          </a:p>
          <a:p>
            <a:pPr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тліючий</a:t>
            </a:r>
            <a:r>
              <a:rPr lang="ru-RU" dirty="0" smtClean="0"/>
              <a:t> </a:t>
            </a:r>
            <a:r>
              <a:rPr lang="ru-RU" dirty="0" err="1" smtClean="0"/>
              <a:t>розряд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одержати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до </a:t>
            </a:r>
            <a:r>
              <a:rPr lang="ru-RU" dirty="0" err="1" smtClean="0"/>
              <a:t>електродів</a:t>
            </a:r>
            <a:r>
              <a:rPr lang="ru-RU" dirty="0" smtClean="0"/>
              <a:t>, </a:t>
            </a:r>
            <a:r>
              <a:rPr lang="ru-RU" dirty="0" err="1" smtClean="0"/>
              <a:t>впаяних</a:t>
            </a:r>
            <a:r>
              <a:rPr lang="ru-RU" dirty="0" smtClean="0"/>
              <a:t> у </a:t>
            </a:r>
            <a:r>
              <a:rPr lang="ru-RU" dirty="0" err="1" smtClean="0"/>
              <a:t>скляну</a:t>
            </a:r>
            <a:r>
              <a:rPr lang="ru-RU" dirty="0" smtClean="0"/>
              <a:t> трубку, </a:t>
            </a:r>
            <a:r>
              <a:rPr lang="ru-RU" dirty="0" err="1" smtClean="0"/>
              <a:t>прикласти</a:t>
            </a:r>
            <a:r>
              <a:rPr lang="ru-RU" dirty="0" smtClean="0"/>
              <a:t> </a:t>
            </a:r>
            <a:r>
              <a:rPr lang="ru-RU" dirty="0" err="1" smtClean="0"/>
              <a:t>напругу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Позитивний</a:t>
            </a:r>
            <a:r>
              <a:rPr lang="ru-RU" dirty="0" smtClean="0"/>
              <a:t> </a:t>
            </a:r>
            <a:r>
              <a:rPr lang="ru-RU" dirty="0" err="1" smtClean="0"/>
              <a:t>стовп</a:t>
            </a:r>
            <a:r>
              <a:rPr lang="ru-RU" dirty="0" smtClean="0"/>
              <a:t> не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розряду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Тліючий</a:t>
            </a:r>
            <a:r>
              <a:rPr lang="ru-RU" dirty="0" smtClean="0"/>
              <a:t> </a:t>
            </a:r>
            <a:r>
              <a:rPr lang="ru-RU" dirty="0" err="1" smtClean="0"/>
              <a:t>розряд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у </a:t>
            </a:r>
            <a:r>
              <a:rPr lang="ru-RU" dirty="0" err="1" smtClean="0"/>
              <a:t>виготовленні</a:t>
            </a:r>
            <a:r>
              <a:rPr lang="ru-RU" dirty="0" smtClean="0"/>
              <a:t> </a:t>
            </a:r>
            <a:r>
              <a:rPr lang="ru-RU" dirty="0" err="1" smtClean="0"/>
              <a:t>світлових</a:t>
            </a:r>
            <a:r>
              <a:rPr lang="ru-RU" dirty="0" smtClean="0"/>
              <a:t> </a:t>
            </a:r>
            <a:r>
              <a:rPr lang="ru-RU" dirty="0" smtClean="0"/>
              <a:t>трубок для реклам, ламп денного </a:t>
            </a:r>
            <a:r>
              <a:rPr lang="ru-RU" dirty="0" err="1" smtClean="0"/>
              <a:t>світла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напилюванні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</TotalTime>
  <Words>362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Електричний струм у газах</vt:lpstr>
      <vt:lpstr>Процес утворення іонів і електронів у газах називається іонізацією.  </vt:lpstr>
      <vt:lpstr>Іонізація газів </vt:lpstr>
      <vt:lpstr>Газовий розряд, який відбувається тільки за наявності зовнішнього іонізатора, називають несамостійним газовим розрядом. </vt:lpstr>
      <vt:lpstr>Слайд 5</vt:lpstr>
      <vt:lpstr>Слайд 6</vt:lpstr>
      <vt:lpstr>Слайд 7</vt:lpstr>
      <vt:lpstr>Дуговий розряд </vt:lpstr>
      <vt:lpstr>Тліючий розряд </vt:lpstr>
      <vt:lpstr>Коронний розряд </vt:lpstr>
      <vt:lpstr>Іскровий розряд</vt:lpstr>
      <vt:lpstr>Дуговий розряд</vt:lpstr>
      <vt:lpstr>Тліючий розряд</vt:lpstr>
      <vt:lpstr>Коронний розряд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струм у газах</dc:title>
  <dc:creator>Дмитрий Каленюк</dc:creator>
  <cp:lastModifiedBy>Дмитрий Каленюк</cp:lastModifiedBy>
  <cp:revision>9</cp:revision>
  <dcterms:created xsi:type="dcterms:W3CDTF">2012-11-01T15:23:32Z</dcterms:created>
  <dcterms:modified xsi:type="dcterms:W3CDTF">2012-11-01T16:50:22Z</dcterms:modified>
</cp:coreProperties>
</file>