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Lst>
  <p:sldSz cx="9144000" cy="6858000" type="screen4x3"/>
  <p:notesSz cx="6858000" cy="9144000"/>
  <p:defaultTextStyle>
    <a:defPPr>
      <a:defRPr lang="uk-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uk-UA"/>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uk-UA"/>
          </a:p>
        </p:txBody>
      </p:sp>
      <p:sp>
        <p:nvSpPr>
          <p:cNvPr id="4" name="Дата 3"/>
          <p:cNvSpPr>
            <a:spLocks noGrp="1"/>
          </p:cNvSpPr>
          <p:nvPr>
            <p:ph type="dt" sz="half" idx="10"/>
          </p:nvPr>
        </p:nvSpPr>
        <p:spPr/>
        <p:txBody>
          <a:bodyPr/>
          <a:lstStyle/>
          <a:p>
            <a:fld id="{7A6D3E87-DF49-49A8-B706-1192881A17AD}" type="datetimeFigureOut">
              <a:rPr lang="uk-UA" smtClean="0"/>
              <a:t>05.02.2013</a:t>
            </a:fld>
            <a:endParaRPr lang="uk-UA"/>
          </a:p>
        </p:txBody>
      </p:sp>
      <p:sp>
        <p:nvSpPr>
          <p:cNvPr id="5" name="Нижний колонтитул 4"/>
          <p:cNvSpPr>
            <a:spLocks noGrp="1"/>
          </p:cNvSpPr>
          <p:nvPr>
            <p:ph type="ftr" sz="quarter" idx="11"/>
          </p:nvPr>
        </p:nvSpPr>
        <p:spPr/>
        <p:txBody>
          <a:bodyPr/>
          <a:lstStyle/>
          <a:p>
            <a:endParaRPr lang="uk-UA"/>
          </a:p>
        </p:txBody>
      </p:sp>
      <p:sp>
        <p:nvSpPr>
          <p:cNvPr id="6" name="Номер слайда 5"/>
          <p:cNvSpPr>
            <a:spLocks noGrp="1"/>
          </p:cNvSpPr>
          <p:nvPr>
            <p:ph type="sldNum" sz="quarter" idx="12"/>
          </p:nvPr>
        </p:nvSpPr>
        <p:spPr/>
        <p:txBody>
          <a:bodyPr/>
          <a:lstStyle/>
          <a:p>
            <a:fld id="{0BD6F1C0-42A4-480C-9660-41D3FDB83B1D}" type="slidenum">
              <a:rPr lang="uk-UA" smtClean="0"/>
              <a:t>‹#›</a:t>
            </a:fld>
            <a:endParaRPr lang="uk-U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uk-UA"/>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Дата 3"/>
          <p:cNvSpPr>
            <a:spLocks noGrp="1"/>
          </p:cNvSpPr>
          <p:nvPr>
            <p:ph type="dt" sz="half" idx="10"/>
          </p:nvPr>
        </p:nvSpPr>
        <p:spPr/>
        <p:txBody>
          <a:bodyPr/>
          <a:lstStyle/>
          <a:p>
            <a:fld id="{7A6D3E87-DF49-49A8-B706-1192881A17AD}" type="datetimeFigureOut">
              <a:rPr lang="uk-UA" smtClean="0"/>
              <a:t>05.02.2013</a:t>
            </a:fld>
            <a:endParaRPr lang="uk-UA"/>
          </a:p>
        </p:txBody>
      </p:sp>
      <p:sp>
        <p:nvSpPr>
          <p:cNvPr id="5" name="Нижний колонтитул 4"/>
          <p:cNvSpPr>
            <a:spLocks noGrp="1"/>
          </p:cNvSpPr>
          <p:nvPr>
            <p:ph type="ftr" sz="quarter" idx="11"/>
          </p:nvPr>
        </p:nvSpPr>
        <p:spPr/>
        <p:txBody>
          <a:bodyPr/>
          <a:lstStyle/>
          <a:p>
            <a:endParaRPr lang="uk-UA"/>
          </a:p>
        </p:txBody>
      </p:sp>
      <p:sp>
        <p:nvSpPr>
          <p:cNvPr id="6" name="Номер слайда 5"/>
          <p:cNvSpPr>
            <a:spLocks noGrp="1"/>
          </p:cNvSpPr>
          <p:nvPr>
            <p:ph type="sldNum" sz="quarter" idx="12"/>
          </p:nvPr>
        </p:nvSpPr>
        <p:spPr/>
        <p:txBody>
          <a:bodyPr/>
          <a:lstStyle/>
          <a:p>
            <a:fld id="{0BD6F1C0-42A4-480C-9660-41D3FDB83B1D}" type="slidenum">
              <a:rPr lang="uk-UA" smtClean="0"/>
              <a:t>‹#›</a:t>
            </a:fld>
            <a:endParaRPr lang="uk-U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uk-UA"/>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Дата 3"/>
          <p:cNvSpPr>
            <a:spLocks noGrp="1"/>
          </p:cNvSpPr>
          <p:nvPr>
            <p:ph type="dt" sz="half" idx="10"/>
          </p:nvPr>
        </p:nvSpPr>
        <p:spPr/>
        <p:txBody>
          <a:bodyPr/>
          <a:lstStyle/>
          <a:p>
            <a:fld id="{7A6D3E87-DF49-49A8-B706-1192881A17AD}" type="datetimeFigureOut">
              <a:rPr lang="uk-UA" smtClean="0"/>
              <a:t>05.02.2013</a:t>
            </a:fld>
            <a:endParaRPr lang="uk-UA"/>
          </a:p>
        </p:txBody>
      </p:sp>
      <p:sp>
        <p:nvSpPr>
          <p:cNvPr id="5" name="Нижний колонтитул 4"/>
          <p:cNvSpPr>
            <a:spLocks noGrp="1"/>
          </p:cNvSpPr>
          <p:nvPr>
            <p:ph type="ftr" sz="quarter" idx="11"/>
          </p:nvPr>
        </p:nvSpPr>
        <p:spPr/>
        <p:txBody>
          <a:bodyPr/>
          <a:lstStyle/>
          <a:p>
            <a:endParaRPr lang="uk-UA"/>
          </a:p>
        </p:txBody>
      </p:sp>
      <p:sp>
        <p:nvSpPr>
          <p:cNvPr id="6" name="Номер слайда 5"/>
          <p:cNvSpPr>
            <a:spLocks noGrp="1"/>
          </p:cNvSpPr>
          <p:nvPr>
            <p:ph type="sldNum" sz="quarter" idx="12"/>
          </p:nvPr>
        </p:nvSpPr>
        <p:spPr/>
        <p:txBody>
          <a:bodyPr/>
          <a:lstStyle/>
          <a:p>
            <a:fld id="{0BD6F1C0-42A4-480C-9660-41D3FDB83B1D}" type="slidenum">
              <a:rPr lang="uk-UA" smtClean="0"/>
              <a:t>‹#›</a:t>
            </a:fld>
            <a:endParaRPr lang="uk-U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uk-UA"/>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Дата 3"/>
          <p:cNvSpPr>
            <a:spLocks noGrp="1"/>
          </p:cNvSpPr>
          <p:nvPr>
            <p:ph type="dt" sz="half" idx="10"/>
          </p:nvPr>
        </p:nvSpPr>
        <p:spPr/>
        <p:txBody>
          <a:bodyPr/>
          <a:lstStyle/>
          <a:p>
            <a:fld id="{7A6D3E87-DF49-49A8-B706-1192881A17AD}" type="datetimeFigureOut">
              <a:rPr lang="uk-UA" smtClean="0"/>
              <a:t>05.02.2013</a:t>
            </a:fld>
            <a:endParaRPr lang="uk-UA"/>
          </a:p>
        </p:txBody>
      </p:sp>
      <p:sp>
        <p:nvSpPr>
          <p:cNvPr id="5" name="Нижний колонтитул 4"/>
          <p:cNvSpPr>
            <a:spLocks noGrp="1"/>
          </p:cNvSpPr>
          <p:nvPr>
            <p:ph type="ftr" sz="quarter" idx="11"/>
          </p:nvPr>
        </p:nvSpPr>
        <p:spPr/>
        <p:txBody>
          <a:bodyPr/>
          <a:lstStyle/>
          <a:p>
            <a:endParaRPr lang="uk-UA"/>
          </a:p>
        </p:txBody>
      </p:sp>
      <p:sp>
        <p:nvSpPr>
          <p:cNvPr id="6" name="Номер слайда 5"/>
          <p:cNvSpPr>
            <a:spLocks noGrp="1"/>
          </p:cNvSpPr>
          <p:nvPr>
            <p:ph type="sldNum" sz="quarter" idx="12"/>
          </p:nvPr>
        </p:nvSpPr>
        <p:spPr/>
        <p:txBody>
          <a:bodyPr/>
          <a:lstStyle/>
          <a:p>
            <a:fld id="{0BD6F1C0-42A4-480C-9660-41D3FDB83B1D}" type="slidenum">
              <a:rPr lang="uk-UA" smtClean="0"/>
              <a:t>‹#›</a:t>
            </a:fld>
            <a:endParaRPr lang="uk-U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uk-UA"/>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7A6D3E87-DF49-49A8-B706-1192881A17AD}" type="datetimeFigureOut">
              <a:rPr lang="uk-UA" smtClean="0"/>
              <a:t>05.02.2013</a:t>
            </a:fld>
            <a:endParaRPr lang="uk-UA"/>
          </a:p>
        </p:txBody>
      </p:sp>
      <p:sp>
        <p:nvSpPr>
          <p:cNvPr id="5" name="Нижний колонтитул 4"/>
          <p:cNvSpPr>
            <a:spLocks noGrp="1"/>
          </p:cNvSpPr>
          <p:nvPr>
            <p:ph type="ftr" sz="quarter" idx="11"/>
          </p:nvPr>
        </p:nvSpPr>
        <p:spPr/>
        <p:txBody>
          <a:bodyPr/>
          <a:lstStyle/>
          <a:p>
            <a:endParaRPr lang="uk-UA"/>
          </a:p>
        </p:txBody>
      </p:sp>
      <p:sp>
        <p:nvSpPr>
          <p:cNvPr id="6" name="Номер слайда 5"/>
          <p:cNvSpPr>
            <a:spLocks noGrp="1"/>
          </p:cNvSpPr>
          <p:nvPr>
            <p:ph type="sldNum" sz="quarter" idx="12"/>
          </p:nvPr>
        </p:nvSpPr>
        <p:spPr/>
        <p:txBody>
          <a:bodyPr/>
          <a:lstStyle/>
          <a:p>
            <a:fld id="{0BD6F1C0-42A4-480C-9660-41D3FDB83B1D}" type="slidenum">
              <a:rPr lang="uk-UA" smtClean="0"/>
              <a:t>‹#›</a:t>
            </a:fld>
            <a:endParaRPr lang="uk-U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uk-UA"/>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5" name="Дата 4"/>
          <p:cNvSpPr>
            <a:spLocks noGrp="1"/>
          </p:cNvSpPr>
          <p:nvPr>
            <p:ph type="dt" sz="half" idx="10"/>
          </p:nvPr>
        </p:nvSpPr>
        <p:spPr/>
        <p:txBody>
          <a:bodyPr/>
          <a:lstStyle/>
          <a:p>
            <a:fld id="{7A6D3E87-DF49-49A8-B706-1192881A17AD}" type="datetimeFigureOut">
              <a:rPr lang="uk-UA" smtClean="0"/>
              <a:t>05.02.2013</a:t>
            </a:fld>
            <a:endParaRPr lang="uk-UA"/>
          </a:p>
        </p:txBody>
      </p:sp>
      <p:sp>
        <p:nvSpPr>
          <p:cNvPr id="6" name="Нижний колонтитул 5"/>
          <p:cNvSpPr>
            <a:spLocks noGrp="1"/>
          </p:cNvSpPr>
          <p:nvPr>
            <p:ph type="ftr" sz="quarter" idx="11"/>
          </p:nvPr>
        </p:nvSpPr>
        <p:spPr/>
        <p:txBody>
          <a:bodyPr/>
          <a:lstStyle/>
          <a:p>
            <a:endParaRPr lang="uk-UA"/>
          </a:p>
        </p:txBody>
      </p:sp>
      <p:sp>
        <p:nvSpPr>
          <p:cNvPr id="7" name="Номер слайда 6"/>
          <p:cNvSpPr>
            <a:spLocks noGrp="1"/>
          </p:cNvSpPr>
          <p:nvPr>
            <p:ph type="sldNum" sz="quarter" idx="12"/>
          </p:nvPr>
        </p:nvSpPr>
        <p:spPr/>
        <p:txBody>
          <a:bodyPr/>
          <a:lstStyle/>
          <a:p>
            <a:fld id="{0BD6F1C0-42A4-480C-9660-41D3FDB83B1D}" type="slidenum">
              <a:rPr lang="uk-UA" smtClean="0"/>
              <a:t>‹#›</a:t>
            </a:fld>
            <a:endParaRPr lang="uk-U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uk-UA"/>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7" name="Дата 6"/>
          <p:cNvSpPr>
            <a:spLocks noGrp="1"/>
          </p:cNvSpPr>
          <p:nvPr>
            <p:ph type="dt" sz="half" idx="10"/>
          </p:nvPr>
        </p:nvSpPr>
        <p:spPr/>
        <p:txBody>
          <a:bodyPr/>
          <a:lstStyle/>
          <a:p>
            <a:fld id="{7A6D3E87-DF49-49A8-B706-1192881A17AD}" type="datetimeFigureOut">
              <a:rPr lang="uk-UA" smtClean="0"/>
              <a:t>05.02.2013</a:t>
            </a:fld>
            <a:endParaRPr lang="uk-UA"/>
          </a:p>
        </p:txBody>
      </p:sp>
      <p:sp>
        <p:nvSpPr>
          <p:cNvPr id="8" name="Нижний колонтитул 7"/>
          <p:cNvSpPr>
            <a:spLocks noGrp="1"/>
          </p:cNvSpPr>
          <p:nvPr>
            <p:ph type="ftr" sz="quarter" idx="11"/>
          </p:nvPr>
        </p:nvSpPr>
        <p:spPr/>
        <p:txBody>
          <a:bodyPr/>
          <a:lstStyle/>
          <a:p>
            <a:endParaRPr lang="uk-UA"/>
          </a:p>
        </p:txBody>
      </p:sp>
      <p:sp>
        <p:nvSpPr>
          <p:cNvPr id="9" name="Номер слайда 8"/>
          <p:cNvSpPr>
            <a:spLocks noGrp="1"/>
          </p:cNvSpPr>
          <p:nvPr>
            <p:ph type="sldNum" sz="quarter" idx="12"/>
          </p:nvPr>
        </p:nvSpPr>
        <p:spPr/>
        <p:txBody>
          <a:bodyPr/>
          <a:lstStyle/>
          <a:p>
            <a:fld id="{0BD6F1C0-42A4-480C-9660-41D3FDB83B1D}" type="slidenum">
              <a:rPr lang="uk-UA" smtClean="0"/>
              <a:t>‹#›</a:t>
            </a:fld>
            <a:endParaRPr lang="uk-U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uk-UA"/>
          </a:p>
        </p:txBody>
      </p:sp>
      <p:sp>
        <p:nvSpPr>
          <p:cNvPr id="3" name="Дата 2"/>
          <p:cNvSpPr>
            <a:spLocks noGrp="1"/>
          </p:cNvSpPr>
          <p:nvPr>
            <p:ph type="dt" sz="half" idx="10"/>
          </p:nvPr>
        </p:nvSpPr>
        <p:spPr/>
        <p:txBody>
          <a:bodyPr/>
          <a:lstStyle/>
          <a:p>
            <a:fld id="{7A6D3E87-DF49-49A8-B706-1192881A17AD}" type="datetimeFigureOut">
              <a:rPr lang="uk-UA" smtClean="0"/>
              <a:t>05.02.2013</a:t>
            </a:fld>
            <a:endParaRPr lang="uk-UA"/>
          </a:p>
        </p:txBody>
      </p:sp>
      <p:sp>
        <p:nvSpPr>
          <p:cNvPr id="4" name="Нижний колонтитул 3"/>
          <p:cNvSpPr>
            <a:spLocks noGrp="1"/>
          </p:cNvSpPr>
          <p:nvPr>
            <p:ph type="ftr" sz="quarter" idx="11"/>
          </p:nvPr>
        </p:nvSpPr>
        <p:spPr/>
        <p:txBody>
          <a:bodyPr/>
          <a:lstStyle/>
          <a:p>
            <a:endParaRPr lang="uk-UA"/>
          </a:p>
        </p:txBody>
      </p:sp>
      <p:sp>
        <p:nvSpPr>
          <p:cNvPr id="5" name="Номер слайда 4"/>
          <p:cNvSpPr>
            <a:spLocks noGrp="1"/>
          </p:cNvSpPr>
          <p:nvPr>
            <p:ph type="sldNum" sz="quarter" idx="12"/>
          </p:nvPr>
        </p:nvSpPr>
        <p:spPr/>
        <p:txBody>
          <a:bodyPr/>
          <a:lstStyle/>
          <a:p>
            <a:fld id="{0BD6F1C0-42A4-480C-9660-41D3FDB83B1D}" type="slidenum">
              <a:rPr lang="uk-UA" smtClean="0"/>
              <a:t>‹#›</a:t>
            </a:fld>
            <a:endParaRPr lang="uk-U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7A6D3E87-DF49-49A8-B706-1192881A17AD}" type="datetimeFigureOut">
              <a:rPr lang="uk-UA" smtClean="0"/>
              <a:t>05.02.2013</a:t>
            </a:fld>
            <a:endParaRPr lang="uk-UA"/>
          </a:p>
        </p:txBody>
      </p:sp>
      <p:sp>
        <p:nvSpPr>
          <p:cNvPr id="3" name="Нижний колонтитул 2"/>
          <p:cNvSpPr>
            <a:spLocks noGrp="1"/>
          </p:cNvSpPr>
          <p:nvPr>
            <p:ph type="ftr" sz="quarter" idx="11"/>
          </p:nvPr>
        </p:nvSpPr>
        <p:spPr/>
        <p:txBody>
          <a:bodyPr/>
          <a:lstStyle/>
          <a:p>
            <a:endParaRPr lang="uk-UA"/>
          </a:p>
        </p:txBody>
      </p:sp>
      <p:sp>
        <p:nvSpPr>
          <p:cNvPr id="4" name="Номер слайда 3"/>
          <p:cNvSpPr>
            <a:spLocks noGrp="1"/>
          </p:cNvSpPr>
          <p:nvPr>
            <p:ph type="sldNum" sz="quarter" idx="12"/>
          </p:nvPr>
        </p:nvSpPr>
        <p:spPr/>
        <p:txBody>
          <a:bodyPr/>
          <a:lstStyle/>
          <a:p>
            <a:fld id="{0BD6F1C0-42A4-480C-9660-41D3FDB83B1D}" type="slidenum">
              <a:rPr lang="uk-UA" smtClean="0"/>
              <a:t>‹#›</a:t>
            </a:fld>
            <a:endParaRPr lang="uk-U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uk-UA"/>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7A6D3E87-DF49-49A8-B706-1192881A17AD}" type="datetimeFigureOut">
              <a:rPr lang="uk-UA" smtClean="0"/>
              <a:t>05.02.2013</a:t>
            </a:fld>
            <a:endParaRPr lang="uk-UA"/>
          </a:p>
        </p:txBody>
      </p:sp>
      <p:sp>
        <p:nvSpPr>
          <p:cNvPr id="6" name="Нижний колонтитул 5"/>
          <p:cNvSpPr>
            <a:spLocks noGrp="1"/>
          </p:cNvSpPr>
          <p:nvPr>
            <p:ph type="ftr" sz="quarter" idx="11"/>
          </p:nvPr>
        </p:nvSpPr>
        <p:spPr/>
        <p:txBody>
          <a:bodyPr/>
          <a:lstStyle/>
          <a:p>
            <a:endParaRPr lang="uk-UA"/>
          </a:p>
        </p:txBody>
      </p:sp>
      <p:sp>
        <p:nvSpPr>
          <p:cNvPr id="7" name="Номер слайда 6"/>
          <p:cNvSpPr>
            <a:spLocks noGrp="1"/>
          </p:cNvSpPr>
          <p:nvPr>
            <p:ph type="sldNum" sz="quarter" idx="12"/>
          </p:nvPr>
        </p:nvSpPr>
        <p:spPr/>
        <p:txBody>
          <a:bodyPr/>
          <a:lstStyle/>
          <a:p>
            <a:fld id="{0BD6F1C0-42A4-480C-9660-41D3FDB83B1D}" type="slidenum">
              <a:rPr lang="uk-UA" smtClean="0"/>
              <a:t>‹#›</a:t>
            </a:fld>
            <a:endParaRPr lang="uk-U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uk-UA"/>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uk-UA"/>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7A6D3E87-DF49-49A8-B706-1192881A17AD}" type="datetimeFigureOut">
              <a:rPr lang="uk-UA" smtClean="0"/>
              <a:t>05.02.2013</a:t>
            </a:fld>
            <a:endParaRPr lang="uk-UA"/>
          </a:p>
        </p:txBody>
      </p:sp>
      <p:sp>
        <p:nvSpPr>
          <p:cNvPr id="6" name="Нижний колонтитул 5"/>
          <p:cNvSpPr>
            <a:spLocks noGrp="1"/>
          </p:cNvSpPr>
          <p:nvPr>
            <p:ph type="ftr" sz="quarter" idx="11"/>
          </p:nvPr>
        </p:nvSpPr>
        <p:spPr/>
        <p:txBody>
          <a:bodyPr/>
          <a:lstStyle/>
          <a:p>
            <a:endParaRPr lang="uk-UA"/>
          </a:p>
        </p:txBody>
      </p:sp>
      <p:sp>
        <p:nvSpPr>
          <p:cNvPr id="7" name="Номер слайда 6"/>
          <p:cNvSpPr>
            <a:spLocks noGrp="1"/>
          </p:cNvSpPr>
          <p:nvPr>
            <p:ph type="sldNum" sz="quarter" idx="12"/>
          </p:nvPr>
        </p:nvSpPr>
        <p:spPr/>
        <p:txBody>
          <a:bodyPr/>
          <a:lstStyle/>
          <a:p>
            <a:fld id="{0BD6F1C0-42A4-480C-9660-41D3FDB83B1D}" type="slidenum">
              <a:rPr lang="uk-UA" smtClean="0"/>
              <a:t>‹#›</a:t>
            </a:fld>
            <a:endParaRPr lang="uk-U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uk-UA"/>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A6D3E87-DF49-49A8-B706-1192881A17AD}" type="datetimeFigureOut">
              <a:rPr lang="uk-UA" smtClean="0"/>
              <a:t>05.02.2013</a:t>
            </a:fld>
            <a:endParaRPr lang="uk-UA"/>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uk-UA"/>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BD6F1C0-42A4-480C-9660-41D3FDB83B1D}" type="slidenum">
              <a:rPr lang="uk-UA" smtClean="0"/>
              <a:t>‹#›</a:t>
            </a:fld>
            <a:endParaRPr lang="uk-U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uk-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image" Target="../media/image11.jpe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slideLayout" Target="../slideLayouts/slideLayout1.xml"/><Relationship Id="rId1" Type="http://schemas.openxmlformats.org/officeDocument/2006/relationships/video" Target="file:///C:\Users\&#1040;&#1085;&#1076;&#1088;&#1077;&#1081;\Desktop\&#1050;&#1086;&#1088;&#1086;&#1085;&#1085;&#1099;&#1081;%20&#1088;&#1072;&#1079;&#1088;&#1103;&#1076;.mp4" TargetMode="External"/></Relationships>
</file>

<file path=ppt/slides/_rels/slide12.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slideLayout" Target="../slideLayouts/slideLayout1.xml"/><Relationship Id="rId1" Type="http://schemas.openxmlformats.org/officeDocument/2006/relationships/video" Target="file:///C:\Users\&#1040;&#1085;&#1076;&#1088;&#1077;&#1081;\Desktop\&#1086;&#1075;&#1085;&#1080;%20&#1089;&#1074;&#1103;&#1090;&#1086;&#1075;&#1086;%20&#1101;&#1083;&#1100;&#1084;&#1072;%20(1).mp4.mp4" TargetMode="Externa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slideLayout" Target="../slideLayouts/slideLayout1.xml"/><Relationship Id="rId1" Type="http://schemas.openxmlformats.org/officeDocument/2006/relationships/video" Target="file:///C:\Users\&#1040;&#1085;&#1076;&#1088;&#1077;&#1081;\Desktop\&#1048;&#1089;&#1082;&#1088;&#1086;&#1074;&#1086;&#1081;%20&#1088;&#1072;&#1079;&#1088;&#1103;&#1076;.mp4" TargetMode="External"/></Relationships>
</file>

<file path=ppt/slides/_rels/slide6.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video" Target="file:///C:\Users\&#1040;&#1085;&#1076;&#1088;&#1077;&#1081;\Desktop\&#1044;&#1091;&#1075;&#1086;&#1074;&#1086;&#1081;%20&#1088;&#1072;&#1079;&#1088;&#1103;&#1076;.mp4" TargetMode="External"/><Relationship Id="rId1" Type="http://schemas.openxmlformats.org/officeDocument/2006/relationships/video" Target="file:///C:\Users\&#1040;&#1085;&#1076;&#1088;&#1077;&#1081;\Desktop\&#1069;&#1083;&#1077;&#1082;&#1090;&#1088;&#1080;&#1095;&#1077;&#1089;&#1082;&#1072;&#1103;%20&#1076;&#1091;&#1075;&#1072;%20(&#1044;&#1091;&#1075;&#1086;&#1074;&#1086;&#1081;%20&#1088;&#1072;&#1079;&#1088;&#1103;&#1076;).mp4" TargetMode="External"/><Relationship Id="rId4" Type="http://schemas.openxmlformats.org/officeDocument/2006/relationships/image" Target="../media/image6.png"/></Relationships>
</file>

<file path=ppt/slides/_rels/slide8.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9.jpe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slideLayout" Target="../slideLayouts/slideLayout1.xml"/><Relationship Id="rId1" Type="http://schemas.openxmlformats.org/officeDocument/2006/relationships/video" Target="file:///C:\Users\&#1040;&#1085;&#1076;&#1088;&#1077;&#1081;\Desktop\&#1058;&#1083;&#1077;&#1102;&#1097;&#1080;&#1081;%20&#1088;&#1072;&#1079;&#1088;&#1103;&#1076;.mp4"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Рисунок 4" descr="1300628190_electrical.jpg"/>
          <p:cNvPicPr>
            <a:picLocks noChangeAspect="1"/>
          </p:cNvPicPr>
          <p:nvPr/>
        </p:nvPicPr>
        <p:blipFill>
          <a:blip r:embed="rId2" cstate="print"/>
          <a:stretch>
            <a:fillRect/>
          </a:stretch>
        </p:blipFill>
        <p:spPr>
          <a:xfrm>
            <a:off x="0" y="0"/>
            <a:ext cx="9144000" cy="6858000"/>
          </a:xfrm>
          <a:prstGeom prst="rect">
            <a:avLst/>
          </a:prstGeom>
        </p:spPr>
      </p:pic>
      <p:sp>
        <p:nvSpPr>
          <p:cNvPr id="6" name="TextBox 5"/>
          <p:cNvSpPr txBox="1"/>
          <p:nvPr/>
        </p:nvSpPr>
        <p:spPr>
          <a:xfrm>
            <a:off x="156924" y="1497559"/>
            <a:ext cx="8987076" cy="1929177"/>
          </a:xfrm>
          <a:prstGeom prst="rect">
            <a:avLst/>
          </a:prstGeom>
          <a:noFill/>
        </p:spPr>
        <p:txBody>
          <a:bodyPr vert="horz" wrap="square" lIns="252000" tIns="36000" rtlCol="0" anchor="b" anchorCtr="0">
            <a:spAutoFit/>
            <a:scene3d>
              <a:camera prst="isometricOffAxis1Right"/>
              <a:lightRig rig="sunset" dir="t">
                <a:rot lat="0" lon="0" rev="4800000"/>
              </a:lightRig>
            </a:scene3d>
            <a:sp3d extrusionH="76200" prstMaterial="metal">
              <a:bevelT w="38100" h="38100"/>
              <a:bevelB w="38100" h="38100" prst="convex"/>
            </a:sp3d>
          </a:bodyPr>
          <a:lstStyle/>
          <a:p>
            <a:pPr algn="ctr"/>
            <a:r>
              <a:rPr lang="uk-UA" sz="6000" dirty="0" smtClean="0">
                <a:solidFill>
                  <a:srgbClr val="FF0000"/>
                </a:solidFill>
                <a:effectLst>
                  <a:outerShdw blurRad="38100" dist="38100" dir="2700000" algn="tl">
                    <a:srgbClr val="000000">
                      <a:alpha val="43137"/>
                    </a:srgbClr>
                  </a:outerShdw>
                </a:effectLst>
              </a:rPr>
              <a:t>Електричний струм </a:t>
            </a:r>
            <a:r>
              <a:rPr lang="uk-UA" sz="6000" dirty="0" smtClean="0">
                <a:solidFill>
                  <a:srgbClr val="FF0000"/>
                </a:solidFill>
              </a:rPr>
              <a:t>у газах</a:t>
            </a:r>
            <a:endParaRPr lang="uk-UA" sz="6000" dirty="0">
              <a:solidFill>
                <a:srgbClr val="FF0000"/>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763688" y="260648"/>
            <a:ext cx="6048672" cy="707886"/>
          </a:xfrm>
          <a:prstGeom prst="rect">
            <a:avLst/>
          </a:prstGeom>
          <a:noFill/>
        </p:spPr>
        <p:txBody>
          <a:bodyPr wrap="square" rtlCol="0">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algn="ctr"/>
            <a:r>
              <a:rPr lang="uk-UA" sz="4000" b="1"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КОРОННИЙ РОЗРЯД</a:t>
            </a:r>
            <a:endParaRPr lang="uk-UA" sz="4000" b="1" cap="all"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endParaRPr>
          </a:p>
        </p:txBody>
      </p:sp>
      <p:sp>
        <p:nvSpPr>
          <p:cNvPr id="5" name="Прямоугольник 4"/>
          <p:cNvSpPr/>
          <p:nvPr/>
        </p:nvSpPr>
        <p:spPr>
          <a:xfrm>
            <a:off x="0" y="980728"/>
            <a:ext cx="6084168" cy="2554545"/>
          </a:xfrm>
          <a:prstGeom prst="rect">
            <a:avLst/>
          </a:prstGeom>
        </p:spPr>
        <p:txBody>
          <a:bodyPr wrap="square">
            <a:spAutoFit/>
          </a:bodyPr>
          <a:lstStyle/>
          <a:p>
            <a:r>
              <a:rPr lang="ru-RU" sz="2000" b="1" dirty="0" err="1"/>
              <a:t>Поблизу</a:t>
            </a:r>
            <a:r>
              <a:rPr lang="ru-RU" sz="2000" b="1" dirty="0"/>
              <a:t> </a:t>
            </a:r>
            <a:r>
              <a:rPr lang="ru-RU" sz="2000" b="1" dirty="0" err="1"/>
              <a:t>провідника</a:t>
            </a:r>
            <a:r>
              <a:rPr lang="ru-RU" sz="2000" b="1" dirty="0"/>
              <a:t> </a:t>
            </a:r>
            <a:r>
              <a:rPr lang="ru-RU" sz="2000" b="1" dirty="0" err="1"/>
              <a:t>з</a:t>
            </a:r>
            <a:r>
              <a:rPr lang="ru-RU" sz="2000" b="1" dirty="0"/>
              <a:t> великою кривизною </a:t>
            </a:r>
            <a:r>
              <a:rPr lang="ru-RU" sz="2000" b="1" dirty="0" err="1"/>
              <a:t>поверхні</a:t>
            </a:r>
            <a:r>
              <a:rPr lang="ru-RU" sz="2000" b="1" dirty="0"/>
              <a:t> (</a:t>
            </a:r>
            <a:r>
              <a:rPr lang="ru-RU" sz="2000" b="1" dirty="0" err="1"/>
              <a:t>наприклад</a:t>
            </a:r>
            <a:r>
              <a:rPr lang="ru-RU" sz="2000" b="1" dirty="0"/>
              <a:t>, </a:t>
            </a:r>
            <a:r>
              <a:rPr lang="ru-RU" sz="2000" b="1" dirty="0" err="1"/>
              <a:t>вістря</a:t>
            </a:r>
            <a:r>
              <a:rPr lang="ru-RU" sz="2000" b="1" dirty="0"/>
              <a:t>) </a:t>
            </a:r>
            <a:r>
              <a:rPr lang="ru-RU" sz="2000" b="1" dirty="0" err="1"/>
              <a:t>спостерігається</a:t>
            </a:r>
            <a:r>
              <a:rPr lang="ru-RU" sz="2000" b="1" dirty="0"/>
              <a:t> </a:t>
            </a:r>
            <a:r>
              <a:rPr lang="ru-RU" sz="2000" b="1" dirty="0" err="1"/>
              <a:t>високовольтний</a:t>
            </a:r>
            <a:r>
              <a:rPr lang="ru-RU" sz="2000" b="1" dirty="0"/>
              <a:t> </a:t>
            </a:r>
            <a:r>
              <a:rPr lang="ru-RU" sz="2000" b="1" dirty="0" err="1"/>
              <a:t>електричний</a:t>
            </a:r>
            <a:r>
              <a:rPr lang="ru-RU" sz="2000" b="1" dirty="0"/>
              <a:t> </a:t>
            </a:r>
            <a:r>
              <a:rPr lang="ru-RU" sz="2000" b="1" dirty="0" err="1"/>
              <a:t>розряд</a:t>
            </a:r>
            <a:r>
              <a:rPr lang="ru-RU" sz="2000" b="1" dirty="0"/>
              <a:t>. </a:t>
            </a:r>
            <a:r>
              <a:rPr lang="ru-RU" sz="2000" b="1" dirty="0" err="1"/>
              <a:t>Тиск</a:t>
            </a:r>
            <a:r>
              <a:rPr lang="ru-RU" sz="2000" b="1" dirty="0"/>
              <a:t> при </a:t>
            </a:r>
            <a:r>
              <a:rPr lang="ru-RU" sz="2000" b="1" dirty="0" err="1"/>
              <a:t>цьому</a:t>
            </a:r>
            <a:r>
              <a:rPr lang="ru-RU" sz="2000" b="1" dirty="0"/>
              <a:t> </a:t>
            </a:r>
            <a:r>
              <a:rPr lang="ru-RU" sz="2000" b="1" dirty="0" err="1"/>
              <a:t>досить</a:t>
            </a:r>
            <a:r>
              <a:rPr lang="ru-RU" sz="2000" b="1" dirty="0"/>
              <a:t> </a:t>
            </a:r>
            <a:r>
              <a:rPr lang="ru-RU" sz="2000" b="1" dirty="0" err="1"/>
              <a:t>високий</a:t>
            </a:r>
            <a:r>
              <a:rPr lang="ru-RU" sz="2000" b="1" dirty="0"/>
              <a:t>, а поле </a:t>
            </a:r>
            <a:r>
              <a:rPr lang="ru-RU" sz="2000" b="1" dirty="0" err="1"/>
              <a:t>поблизу</a:t>
            </a:r>
            <a:r>
              <a:rPr lang="ru-RU" sz="2000" b="1" dirty="0"/>
              <a:t> </a:t>
            </a:r>
            <a:r>
              <a:rPr lang="ru-RU" sz="2000" b="1" dirty="0" err="1"/>
              <a:t>провідника</a:t>
            </a:r>
            <a:r>
              <a:rPr lang="ru-RU" sz="2000" b="1" dirty="0"/>
              <a:t> — </a:t>
            </a:r>
            <a:r>
              <a:rPr lang="ru-RU" sz="2000" b="1" dirty="0" err="1"/>
              <a:t>неоднорідне</a:t>
            </a:r>
            <a:r>
              <a:rPr lang="ru-RU" sz="2000" b="1" dirty="0"/>
              <a:t>. Коли </a:t>
            </a:r>
            <a:r>
              <a:rPr lang="ru-RU" sz="2000" b="1" dirty="0" err="1"/>
              <a:t>напруженість</a:t>
            </a:r>
            <a:r>
              <a:rPr lang="ru-RU" sz="2000" b="1" dirty="0"/>
              <a:t> поля </a:t>
            </a:r>
            <a:r>
              <a:rPr lang="ru-RU" sz="2000" b="1" dirty="0" err="1"/>
              <a:t>поблизу</a:t>
            </a:r>
            <a:r>
              <a:rPr lang="ru-RU" sz="2000" b="1" dirty="0"/>
              <a:t> </a:t>
            </a:r>
            <a:r>
              <a:rPr lang="ru-RU" sz="2000" b="1" dirty="0" err="1"/>
              <a:t>вістря</a:t>
            </a:r>
            <a:r>
              <a:rPr lang="ru-RU" sz="2000" b="1" dirty="0"/>
              <a:t> </a:t>
            </a:r>
            <a:r>
              <a:rPr lang="ru-RU" sz="2000" b="1" dirty="0" err="1"/>
              <a:t>сягає</a:t>
            </a:r>
            <a:r>
              <a:rPr lang="ru-RU" sz="2000" b="1" dirty="0"/>
              <a:t> 30 кВ/см, то </a:t>
            </a:r>
            <a:r>
              <a:rPr lang="ru-RU" sz="2000" b="1" dirty="0" err="1"/>
              <a:t>навколо</a:t>
            </a:r>
            <a:r>
              <a:rPr lang="ru-RU" sz="2000" b="1" dirty="0"/>
              <a:t> </a:t>
            </a:r>
            <a:r>
              <a:rPr lang="ru-RU" sz="2000" b="1" dirty="0" err="1"/>
              <a:t>нього</a:t>
            </a:r>
            <a:r>
              <a:rPr lang="ru-RU" sz="2000" b="1" dirty="0"/>
              <a:t> </a:t>
            </a:r>
            <a:r>
              <a:rPr lang="ru-RU" sz="2000" b="1" dirty="0" err="1"/>
              <a:t>виникає</a:t>
            </a:r>
            <a:r>
              <a:rPr lang="ru-RU" sz="2000" b="1" dirty="0"/>
              <a:t> </a:t>
            </a:r>
            <a:r>
              <a:rPr lang="ru-RU" sz="2000" b="1" dirty="0" err="1"/>
              <a:t>свічення</a:t>
            </a:r>
            <a:r>
              <a:rPr lang="ru-RU" sz="2000" b="1" dirty="0"/>
              <a:t> у </a:t>
            </a:r>
            <a:r>
              <a:rPr lang="ru-RU" sz="2000" b="1" dirty="0" err="1"/>
              <a:t>вигляді</a:t>
            </a:r>
            <a:r>
              <a:rPr lang="ru-RU" sz="2000" b="1" dirty="0"/>
              <a:t> </a:t>
            </a:r>
            <a:r>
              <a:rPr lang="ru-RU" sz="2000" b="1" dirty="0" err="1"/>
              <a:t>корони</a:t>
            </a:r>
            <a:r>
              <a:rPr lang="ru-RU" sz="2000" b="1" dirty="0"/>
              <a:t>, </a:t>
            </a:r>
            <a:r>
              <a:rPr lang="ru-RU" sz="2000" b="1" dirty="0" err="1"/>
              <a:t>що</a:t>
            </a:r>
            <a:r>
              <a:rPr lang="ru-RU" sz="2000" b="1" dirty="0"/>
              <a:t> </a:t>
            </a:r>
            <a:r>
              <a:rPr lang="ru-RU" sz="2000" b="1" dirty="0" err="1"/>
              <a:t>й</a:t>
            </a:r>
            <a:r>
              <a:rPr lang="ru-RU" sz="2000" b="1" dirty="0"/>
              <a:t> дало </a:t>
            </a:r>
            <a:r>
              <a:rPr lang="ru-RU" sz="2000" b="1" dirty="0" err="1"/>
              <a:t>назву</a:t>
            </a:r>
            <a:r>
              <a:rPr lang="ru-RU" sz="2000" b="1" dirty="0"/>
              <a:t> </a:t>
            </a:r>
            <a:r>
              <a:rPr lang="ru-RU" sz="2000" b="1" dirty="0" err="1"/>
              <a:t>розрядові</a:t>
            </a:r>
            <a:r>
              <a:rPr lang="ru-RU" sz="2000" b="1" dirty="0"/>
              <a:t> — </a:t>
            </a:r>
            <a:r>
              <a:rPr lang="ru-RU" sz="2000" b="1" dirty="0" err="1"/>
              <a:t>коронний</a:t>
            </a:r>
            <a:r>
              <a:rPr lang="ru-RU" sz="2000" b="1" dirty="0"/>
              <a:t>.</a:t>
            </a:r>
            <a:endParaRPr lang="uk-UA" sz="2000" b="1" dirty="0"/>
          </a:p>
        </p:txBody>
      </p:sp>
      <p:sp>
        <p:nvSpPr>
          <p:cNvPr id="6" name="Прямоугольник 5"/>
          <p:cNvSpPr/>
          <p:nvPr/>
        </p:nvSpPr>
        <p:spPr>
          <a:xfrm>
            <a:off x="2987824" y="3501008"/>
            <a:ext cx="6156176" cy="3170099"/>
          </a:xfrm>
          <a:prstGeom prst="rect">
            <a:avLst/>
          </a:prstGeom>
        </p:spPr>
        <p:txBody>
          <a:bodyPr wrap="square">
            <a:spAutoFit/>
          </a:bodyPr>
          <a:lstStyle/>
          <a:p>
            <a:r>
              <a:rPr lang="uk-UA" sz="2000" b="1" dirty="0"/>
              <a:t>Корона може бути позитивною та негативною. Це залежить від знака електрода, на якому виникає розряд (</a:t>
            </a:r>
            <a:r>
              <a:rPr lang="uk-UA" sz="2000" b="1" dirty="0" err="1"/>
              <a:t>коронізуючого</a:t>
            </a:r>
            <a:r>
              <a:rPr lang="uk-UA" sz="2000" b="1" dirty="0"/>
              <a:t> електрода). Знак корони визначає спосіб утворення електронів, що викликають іонізацію молекул газу. Так, у випадку негативної корони електрони вибиваються з катода під дією позитивних іонів. Якщо корона позитивна, то газ іонізується аніонами, а сама іонізація відбувається поблизу анода.</a:t>
            </a:r>
          </a:p>
        </p:txBody>
      </p:sp>
      <p:pic>
        <p:nvPicPr>
          <p:cNvPr id="7" name="Рисунок 6" descr="6.4.jpg"/>
          <p:cNvPicPr>
            <a:picLocks noChangeAspect="1"/>
          </p:cNvPicPr>
          <p:nvPr/>
        </p:nvPicPr>
        <p:blipFill>
          <a:blip r:embed="rId2" cstate="print"/>
          <a:stretch>
            <a:fillRect/>
          </a:stretch>
        </p:blipFill>
        <p:spPr>
          <a:xfrm>
            <a:off x="0" y="3501008"/>
            <a:ext cx="2987824" cy="3356992"/>
          </a:xfrm>
          <a:prstGeom prst="rect">
            <a:avLst/>
          </a:prstGeom>
        </p:spPr>
      </p:pic>
      <p:pic>
        <p:nvPicPr>
          <p:cNvPr id="8" name="Рисунок 7" descr="эльм2.jpg"/>
          <p:cNvPicPr>
            <a:picLocks noChangeAspect="1"/>
          </p:cNvPicPr>
          <p:nvPr/>
        </p:nvPicPr>
        <p:blipFill>
          <a:blip r:embed="rId3" cstate="print"/>
          <a:stretch>
            <a:fillRect/>
          </a:stretch>
        </p:blipFill>
        <p:spPr>
          <a:xfrm>
            <a:off x="6012160" y="980728"/>
            <a:ext cx="3131840" cy="2598043"/>
          </a:xfrm>
          <a:prstGeom prst="rect">
            <a:avLst/>
          </a:prstGeom>
        </p:spPr>
      </p:pic>
    </p:spTree>
  </p:cSld>
  <p:clrMapOvr>
    <a:masterClrMapping/>
  </p:clrMapOvr>
  <p:transition>
    <p:dissolv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Коронный разряд.mp4">
            <a:hlinkClick r:id="" action="ppaction://media"/>
          </p:cNvPr>
          <p:cNvPicPr>
            <a:picLocks noRot="1" noChangeAspect="1"/>
          </p:cNvPicPr>
          <p:nvPr>
            <a:videoFile r:link="rId1"/>
          </p:nvPr>
        </p:nvPicPr>
        <p:blipFill>
          <a:blip r:embed="rId3" cstate="print"/>
          <a:stretch>
            <a:fillRect/>
          </a:stretch>
        </p:blipFill>
        <p:spPr>
          <a:xfrm>
            <a:off x="539552" y="548680"/>
            <a:ext cx="7872875" cy="5904656"/>
          </a:xfrm>
          <a:prstGeom prst="rect">
            <a:avLst/>
          </a:prstGeom>
        </p:spPr>
      </p:pic>
    </p:spTree>
  </p:cSld>
  <p:clrMapOvr>
    <a:masterClrMapping/>
  </p:clrMapOvr>
  <p:transition>
    <p:dissolve/>
  </p:transition>
  <p:timing>
    <p:tnLst>
      <p:par>
        <p:cTn id="1" dur="indefinite" restart="never" nodeType="tmRoot">
          <p:childTnLst>
            <p:seq concurrent="1" nextAc="seek">
              <p:cTn id="2" restart="whenNotActive" fill="hold" evtFilter="cancelBubble" nodeType="interactiveSeq">
                <p:stCondLst>
                  <p:cond evt="onClick" delay="0">
                    <p:tgtEl>
                      <p:spTgt spid="4"/>
                    </p:tgtEl>
                  </p:cond>
                </p:stCondLst>
                <p:endSync evt="end" delay="0">
                  <p:rtn val="all"/>
                </p:endSync>
                <p:childTnLst>
                  <p:par>
                    <p:cTn id="3" fill="hold">
                      <p:stCondLst>
                        <p:cond delay="0"/>
                      </p:stCondLst>
                      <p:childTnLst>
                        <p:par>
                          <p:cTn id="4" fill="hold">
                            <p:stCondLst>
                              <p:cond delay="0"/>
                            </p:stCondLst>
                            <p:childTnLst>
                              <p:par>
                                <p:cTn id="5" presetID="2" presetClass="mediacall" presetSubtype="0" fill="hold" nodeType="clickEffect">
                                  <p:stCondLst>
                                    <p:cond delay="0"/>
                                  </p:stCondLst>
                                  <p:childTnLst>
                                    <p:cmd type="call" cmd="togglePause">
                                      <p:cBhvr>
                                        <p:cTn id="6" dur="1" fill="hold"/>
                                        <p:tgtEl>
                                          <p:spTgt spid="4"/>
                                        </p:tgtEl>
                                      </p:cBhvr>
                                    </p:cmd>
                                  </p:childTnLst>
                                </p:cTn>
                              </p:par>
                            </p:childTnLst>
                          </p:cTn>
                        </p:par>
                      </p:childTnLst>
                    </p:cTn>
                  </p:par>
                </p:childTnLst>
              </p:cTn>
              <p:nextCondLst>
                <p:cond evt="onClick" delay="0">
                  <p:tgtEl>
                    <p:spTgt spid="4"/>
                  </p:tgtEl>
                </p:cond>
              </p:nextCondLst>
            </p:seq>
            <p:video>
              <p:cMediaNode>
                <p:cTn id="7" fill="hold" display="0">
                  <p:stCondLst>
                    <p:cond delay="indefinite"/>
                  </p:stCondLst>
                  <p:endCondLst>
                    <p:cond evt="onNext" delay="0">
                      <p:tgtEl>
                        <p:sldTgt/>
                      </p:tgtEl>
                    </p:cond>
                    <p:cond evt="onPrev" delay="0">
                      <p:tgtEl>
                        <p:sldTgt/>
                      </p:tgtEl>
                    </p:cond>
                  </p:endCondLst>
                </p:cTn>
                <p:tgtEl>
                  <p:spTgt spid="4"/>
                </p:tgtEl>
              </p:cMediaNode>
            </p:video>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1691680" y="260648"/>
            <a:ext cx="6496137" cy="707886"/>
          </a:xfrm>
          <a:prstGeom prst="rect">
            <a:avLst/>
          </a:prstGeom>
        </p:spPr>
        <p:txBody>
          <a:bodyPr wrap="none">
            <a:spAutoFit/>
          </a:bodyPr>
          <a:lstStyle/>
          <a:p>
            <a:r>
              <a:rPr lang="uk-UA" sz="40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«Вогні святого Ельма»</a:t>
            </a:r>
          </a:p>
        </p:txBody>
      </p:sp>
      <p:sp>
        <p:nvSpPr>
          <p:cNvPr id="5" name="Прямоугольник 4"/>
          <p:cNvSpPr/>
          <p:nvPr/>
        </p:nvSpPr>
        <p:spPr>
          <a:xfrm>
            <a:off x="0" y="908720"/>
            <a:ext cx="4860032" cy="6247864"/>
          </a:xfrm>
          <a:prstGeom prst="rect">
            <a:avLst/>
          </a:prstGeom>
        </p:spPr>
        <p:txBody>
          <a:bodyPr wrap="square">
            <a:spAutoFit/>
          </a:bodyPr>
          <a:lstStyle/>
          <a:p>
            <a:r>
              <a:rPr lang="uk-UA" sz="2000" dirty="0"/>
              <a:t>«Вогні святого Ельма» – одне з багатьох цікавих явищ, пов'язаних з </a:t>
            </a:r>
            <a:r>
              <a:rPr lang="uk-UA" sz="2000" dirty="0" smtClean="0"/>
              <a:t>блискавкою. </a:t>
            </a:r>
            <a:r>
              <a:rPr lang="ru-RU" sz="2000" dirty="0" smtClean="0"/>
              <a:t>Вся справа в </a:t>
            </a:r>
            <a:r>
              <a:rPr lang="ru-RU" sz="2000" dirty="0" err="1" smtClean="0"/>
              <a:t>наявності</a:t>
            </a:r>
            <a:r>
              <a:rPr lang="ru-RU" sz="2000" dirty="0" smtClean="0"/>
              <a:t> </a:t>
            </a:r>
            <a:r>
              <a:rPr lang="ru-RU" sz="2000" dirty="0" err="1" smtClean="0"/>
              <a:t>двох</a:t>
            </a:r>
            <a:r>
              <a:rPr lang="ru-RU" sz="2000" dirty="0" smtClean="0"/>
              <a:t> </a:t>
            </a:r>
            <a:r>
              <a:rPr lang="ru-RU" sz="2000" dirty="0" err="1" smtClean="0"/>
              <a:t>типів</a:t>
            </a:r>
            <a:r>
              <a:rPr lang="ru-RU" sz="2000" dirty="0" smtClean="0"/>
              <a:t> </a:t>
            </a:r>
            <a:r>
              <a:rPr lang="ru-RU" sz="2000" dirty="0" err="1" smtClean="0"/>
              <a:t>частинок</a:t>
            </a:r>
            <a:r>
              <a:rPr lang="ru-RU" sz="2000" dirty="0" smtClean="0"/>
              <a:t> – </a:t>
            </a:r>
            <a:r>
              <a:rPr lang="ru-RU" sz="2000" dirty="0" err="1" smtClean="0"/>
              <a:t>позитивних</a:t>
            </a:r>
            <a:r>
              <a:rPr lang="ru-RU" sz="2000" dirty="0" smtClean="0"/>
              <a:t> </a:t>
            </a:r>
            <a:r>
              <a:rPr lang="ru-RU" sz="2000" dirty="0" err="1" smtClean="0"/>
              <a:t>і</a:t>
            </a:r>
            <a:r>
              <a:rPr lang="ru-RU" sz="2000" dirty="0" smtClean="0"/>
              <a:t> </a:t>
            </a:r>
            <a:r>
              <a:rPr lang="ru-RU" sz="2000" dirty="0" err="1" smtClean="0"/>
              <a:t>негативних</a:t>
            </a:r>
            <a:r>
              <a:rPr lang="ru-RU" sz="2000" dirty="0" smtClean="0"/>
              <a:t>. </a:t>
            </a:r>
            <a:r>
              <a:rPr lang="ru-RU" sz="2000" dirty="0" err="1" smtClean="0"/>
              <a:t>Ці</a:t>
            </a:r>
            <a:r>
              <a:rPr lang="ru-RU" sz="2000" dirty="0" smtClean="0"/>
              <a:t> два </a:t>
            </a:r>
            <a:r>
              <a:rPr lang="ru-RU" sz="2000" dirty="0" err="1" smtClean="0"/>
              <a:t>типи</a:t>
            </a:r>
            <a:r>
              <a:rPr lang="ru-RU" sz="2000" dirty="0" smtClean="0"/>
              <a:t> </a:t>
            </a:r>
            <a:r>
              <a:rPr lang="ru-RU" sz="2000" dirty="0" err="1" smtClean="0"/>
              <a:t>частинок</a:t>
            </a:r>
            <a:r>
              <a:rPr lang="ru-RU" sz="2000" dirty="0" smtClean="0"/>
              <a:t> сильно </a:t>
            </a:r>
            <a:r>
              <a:rPr lang="ru-RU" sz="2000" dirty="0" err="1" smtClean="0"/>
              <a:t>притягаються</a:t>
            </a:r>
            <a:r>
              <a:rPr lang="ru-RU" sz="2000" dirty="0" smtClean="0"/>
              <a:t> один до одного, </a:t>
            </a:r>
            <a:r>
              <a:rPr lang="ru-RU" sz="2000" dirty="0" err="1" smtClean="0"/>
              <a:t>і</a:t>
            </a:r>
            <a:r>
              <a:rPr lang="ru-RU" sz="2000" dirty="0" smtClean="0"/>
              <a:t> </a:t>
            </a:r>
            <a:r>
              <a:rPr lang="ru-RU" sz="2000" dirty="0" err="1" smtClean="0"/>
              <a:t>якщо</a:t>
            </a:r>
            <a:r>
              <a:rPr lang="ru-RU" sz="2000" dirty="0" smtClean="0"/>
              <a:t> </a:t>
            </a:r>
            <a:r>
              <a:rPr lang="ru-RU" sz="2000" dirty="0" err="1" smtClean="0"/>
              <a:t>їх</a:t>
            </a:r>
            <a:r>
              <a:rPr lang="ru-RU" sz="2000" dirty="0" smtClean="0"/>
              <a:t> </a:t>
            </a:r>
            <a:r>
              <a:rPr lang="ru-RU" sz="2000" dirty="0" err="1" smtClean="0"/>
              <a:t>роз'єднати</a:t>
            </a:r>
            <a:r>
              <a:rPr lang="ru-RU" sz="2000" dirty="0" smtClean="0"/>
              <a:t>, то вони </a:t>
            </a:r>
            <a:r>
              <a:rPr lang="ru-RU" sz="2000" dirty="0" err="1" smtClean="0"/>
              <a:t>будуть</a:t>
            </a:r>
            <a:r>
              <a:rPr lang="ru-RU" sz="2000" dirty="0" smtClean="0"/>
              <a:t> </a:t>
            </a:r>
            <a:r>
              <a:rPr lang="ru-RU" sz="2000" dirty="0" err="1" smtClean="0"/>
              <a:t>прагнути</a:t>
            </a:r>
            <a:r>
              <a:rPr lang="ru-RU" sz="2000" dirty="0" smtClean="0"/>
              <a:t> </a:t>
            </a:r>
            <a:r>
              <a:rPr lang="ru-RU" sz="2000" dirty="0" err="1" smtClean="0"/>
              <a:t>з'єднатися</a:t>
            </a:r>
            <a:r>
              <a:rPr lang="ru-RU" sz="2000" dirty="0" smtClean="0"/>
              <a:t> </a:t>
            </a:r>
            <a:r>
              <a:rPr lang="ru-RU" sz="2000" dirty="0" err="1" smtClean="0"/>
              <a:t>знову</a:t>
            </a:r>
            <a:r>
              <a:rPr lang="ru-RU" sz="2000" dirty="0" smtClean="0"/>
              <a:t>.</a:t>
            </a:r>
          </a:p>
          <a:p>
            <a:r>
              <a:rPr lang="ru-RU" sz="2000" dirty="0" smtClean="0"/>
              <a:t>Коли в </a:t>
            </a:r>
            <a:r>
              <a:rPr lang="ru-RU" sz="2000" dirty="0" err="1" smtClean="0"/>
              <a:t>хмарі</a:t>
            </a:r>
            <a:r>
              <a:rPr lang="ru-RU" sz="2000" dirty="0" smtClean="0"/>
              <a:t> </a:t>
            </a:r>
            <a:r>
              <a:rPr lang="ru-RU" sz="2000" dirty="0" err="1" smtClean="0"/>
              <a:t>створюється</a:t>
            </a:r>
            <a:r>
              <a:rPr lang="ru-RU" sz="2000" dirty="0" smtClean="0"/>
              <a:t> </a:t>
            </a:r>
            <a:r>
              <a:rPr lang="ru-RU" sz="2000" dirty="0" err="1" smtClean="0"/>
              <a:t>сильний</a:t>
            </a:r>
            <a:r>
              <a:rPr lang="ru-RU" sz="2000" dirty="0" smtClean="0"/>
              <a:t> </a:t>
            </a:r>
            <a:r>
              <a:rPr lang="ru-RU" sz="2000" dirty="0" err="1" smtClean="0"/>
              <a:t>негативний</a:t>
            </a:r>
            <a:r>
              <a:rPr lang="ru-RU" sz="2000" dirty="0" smtClean="0"/>
              <a:t> </a:t>
            </a:r>
            <a:r>
              <a:rPr lang="ru-RU" sz="2000" dirty="0" err="1" smtClean="0"/>
              <a:t>чи</a:t>
            </a:r>
            <a:r>
              <a:rPr lang="ru-RU" sz="2000" dirty="0" smtClean="0"/>
              <a:t> </a:t>
            </a:r>
            <a:r>
              <a:rPr lang="ru-RU" sz="2000" dirty="0" err="1" smtClean="0"/>
              <a:t>позитивний</a:t>
            </a:r>
            <a:r>
              <a:rPr lang="ru-RU" sz="2000" dirty="0" smtClean="0"/>
              <a:t> заряд, </a:t>
            </a:r>
            <a:r>
              <a:rPr lang="ru-RU" sz="2000" dirty="0" err="1" smtClean="0"/>
              <a:t>він</a:t>
            </a:r>
            <a:r>
              <a:rPr lang="ru-RU" sz="2000" dirty="0" smtClean="0"/>
              <a:t> </a:t>
            </a:r>
            <a:r>
              <a:rPr lang="ru-RU" sz="2000" dirty="0" err="1" smtClean="0"/>
              <a:t>викликає</a:t>
            </a:r>
            <a:r>
              <a:rPr lang="ru-RU" sz="2000" dirty="0" smtClean="0"/>
              <a:t> </a:t>
            </a:r>
            <a:r>
              <a:rPr lang="ru-RU" sz="2000" dirty="0" err="1" smtClean="0"/>
              <a:t>протилежний</a:t>
            </a:r>
            <a:r>
              <a:rPr lang="ru-RU" sz="2000" dirty="0" smtClean="0"/>
              <a:t> заряд внизу, на </a:t>
            </a:r>
            <a:r>
              <a:rPr lang="ru-RU" sz="2000" dirty="0" err="1" smtClean="0"/>
              <a:t>землі</a:t>
            </a:r>
            <a:r>
              <a:rPr lang="ru-RU" sz="2000" dirty="0" smtClean="0"/>
              <a:t>. </a:t>
            </a:r>
            <a:r>
              <a:rPr lang="ru-RU" sz="2000" dirty="0" err="1" smtClean="0"/>
              <a:t>Електрони</a:t>
            </a:r>
            <a:r>
              <a:rPr lang="ru-RU" sz="2000" dirty="0" smtClean="0"/>
              <a:t> </a:t>
            </a:r>
            <a:r>
              <a:rPr lang="ru-RU" sz="2000" dirty="0" err="1" smtClean="0"/>
              <a:t>починають</a:t>
            </a:r>
            <a:r>
              <a:rPr lang="ru-RU" sz="2000" dirty="0" smtClean="0"/>
              <a:t> </a:t>
            </a:r>
            <a:r>
              <a:rPr lang="ru-RU" sz="2000" dirty="0" err="1" smtClean="0"/>
              <a:t>переміщатися</a:t>
            </a:r>
            <a:r>
              <a:rPr lang="ru-RU" sz="2000" dirty="0" smtClean="0"/>
              <a:t> </a:t>
            </a:r>
            <a:r>
              <a:rPr lang="ru-RU" sz="2000" dirty="0" err="1" smtClean="0"/>
              <a:t>з</a:t>
            </a:r>
            <a:r>
              <a:rPr lang="ru-RU" sz="2000" dirty="0" smtClean="0"/>
              <a:t> </a:t>
            </a:r>
            <a:r>
              <a:rPr lang="ru-RU" sz="2000" dirty="0" err="1" smtClean="0"/>
              <a:t>області</a:t>
            </a:r>
            <a:r>
              <a:rPr lang="ru-RU" sz="2000" dirty="0" smtClean="0"/>
              <a:t> негативного заряду в область позитивного. Вони </a:t>
            </a:r>
            <a:r>
              <a:rPr lang="ru-RU" sz="2000" dirty="0" err="1" smtClean="0"/>
              <a:t>поступово</a:t>
            </a:r>
            <a:r>
              <a:rPr lang="ru-RU" sz="2000" dirty="0" smtClean="0"/>
              <a:t> </a:t>
            </a:r>
            <a:r>
              <a:rPr lang="ru-RU" sz="2000" dirty="0" err="1" smtClean="0"/>
              <a:t>утворюють</a:t>
            </a:r>
            <a:r>
              <a:rPr lang="ru-RU" sz="2000" dirty="0" smtClean="0"/>
              <a:t> канал </a:t>
            </a:r>
            <a:r>
              <a:rPr lang="ru-RU" sz="2000" dirty="0" err="1" smtClean="0"/>
              <a:t>або</a:t>
            </a:r>
            <a:r>
              <a:rPr lang="ru-RU" sz="2000" dirty="0" smtClean="0"/>
              <a:t> </a:t>
            </a:r>
            <a:r>
              <a:rPr lang="ru-RU" sz="2000" dirty="0" err="1" smtClean="0"/>
              <a:t>канали</a:t>
            </a:r>
            <a:r>
              <a:rPr lang="ru-RU" sz="2000" dirty="0" smtClean="0"/>
              <a:t> </a:t>
            </a:r>
            <a:r>
              <a:rPr lang="ru-RU" sz="2000" dirty="0" err="1" smtClean="0"/>
              <a:t>заряджених</a:t>
            </a:r>
            <a:r>
              <a:rPr lang="ru-RU" sz="2000" dirty="0" smtClean="0"/>
              <a:t> </a:t>
            </a:r>
            <a:r>
              <a:rPr lang="ru-RU" sz="2000" dirty="0" err="1" smtClean="0"/>
              <a:t>частинок</a:t>
            </a:r>
            <a:r>
              <a:rPr lang="ru-RU" sz="2000" dirty="0" smtClean="0"/>
              <a:t> </a:t>
            </a:r>
            <a:r>
              <a:rPr lang="ru-RU" sz="2000" dirty="0" err="1" smtClean="0"/>
              <a:t>між</a:t>
            </a:r>
            <a:r>
              <a:rPr lang="ru-RU" sz="2000" dirty="0" smtClean="0"/>
              <a:t> землею </a:t>
            </a:r>
            <a:r>
              <a:rPr lang="ru-RU" sz="2000" dirty="0" err="1" smtClean="0"/>
              <a:t>і</a:t>
            </a:r>
            <a:r>
              <a:rPr lang="ru-RU" sz="2000" dirty="0" smtClean="0"/>
              <a:t> </a:t>
            </a:r>
            <a:r>
              <a:rPr lang="ru-RU" sz="2000" dirty="0" err="1" smtClean="0"/>
              <a:t>хмарою</a:t>
            </a:r>
            <a:r>
              <a:rPr lang="ru-RU" sz="2000" dirty="0" smtClean="0"/>
              <a:t>, </a:t>
            </a:r>
            <a:r>
              <a:rPr lang="ru-RU" sz="2000" dirty="0" err="1" smtClean="0"/>
              <a:t>і</a:t>
            </a:r>
            <a:r>
              <a:rPr lang="ru-RU" sz="2000" dirty="0" smtClean="0"/>
              <a:t> коли </a:t>
            </a:r>
            <a:r>
              <a:rPr lang="ru-RU" sz="2000" dirty="0" err="1" smtClean="0"/>
              <a:t>утворюється</a:t>
            </a:r>
            <a:r>
              <a:rPr lang="ru-RU" sz="2000" dirty="0" smtClean="0"/>
              <a:t> велика </a:t>
            </a:r>
            <a:r>
              <a:rPr lang="ru-RU" sz="2000" dirty="0" err="1" smtClean="0"/>
              <a:t>хвиля</a:t>
            </a:r>
            <a:r>
              <a:rPr lang="ru-RU" sz="2000" dirty="0" smtClean="0"/>
              <a:t> </a:t>
            </a:r>
            <a:r>
              <a:rPr lang="ru-RU" sz="2000" dirty="0" err="1" smtClean="0"/>
              <a:t>електронів</a:t>
            </a:r>
            <a:r>
              <a:rPr lang="ru-RU" sz="2000" dirty="0" smtClean="0"/>
              <a:t>, </a:t>
            </a:r>
            <a:r>
              <a:rPr lang="ru-RU" sz="2000" dirty="0" err="1" smtClean="0"/>
              <a:t>відбувається</a:t>
            </a:r>
            <a:r>
              <a:rPr lang="ru-RU" sz="2000" dirty="0" smtClean="0"/>
              <a:t> </a:t>
            </a:r>
            <a:r>
              <a:rPr lang="ru-RU" sz="2000" dirty="0" err="1" smtClean="0"/>
              <a:t>спалах</a:t>
            </a:r>
            <a:r>
              <a:rPr lang="ru-RU" sz="2000" dirty="0" smtClean="0"/>
              <a:t> </a:t>
            </a:r>
            <a:r>
              <a:rPr lang="ru-RU" sz="2000" dirty="0" err="1" smtClean="0"/>
              <a:t>блискавки</a:t>
            </a:r>
            <a:r>
              <a:rPr lang="ru-RU" sz="2000" dirty="0" smtClean="0"/>
              <a:t>.</a:t>
            </a:r>
          </a:p>
          <a:p>
            <a:endParaRPr lang="uk-UA" sz="2000" dirty="0"/>
          </a:p>
        </p:txBody>
      </p:sp>
      <p:pic>
        <p:nvPicPr>
          <p:cNvPr id="7" name="Рисунок 6" descr="64408654_1285277991_YEl_m_machtuy.jpg"/>
          <p:cNvPicPr>
            <a:picLocks noChangeAspect="1"/>
          </p:cNvPicPr>
          <p:nvPr/>
        </p:nvPicPr>
        <p:blipFill>
          <a:blip r:embed="rId2" cstate="print"/>
          <a:stretch>
            <a:fillRect/>
          </a:stretch>
        </p:blipFill>
        <p:spPr>
          <a:xfrm>
            <a:off x="5364088" y="1556792"/>
            <a:ext cx="2766412" cy="4196243"/>
          </a:xfrm>
          <a:prstGeom prst="rect">
            <a:avLst/>
          </a:prstGeom>
        </p:spPr>
      </p:pic>
    </p:spTree>
  </p:cSld>
  <p:clrMapOvr>
    <a:masterClrMapping/>
  </p:clrMapOvr>
  <p:transition>
    <p:dissolv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огни святого эльма (1).mp4.mp4">
            <a:hlinkClick r:id="" action="ppaction://media"/>
          </p:cNvPr>
          <p:cNvPicPr>
            <a:picLocks noRot="1" noChangeAspect="1"/>
          </p:cNvPicPr>
          <p:nvPr>
            <a:videoFile r:link="rId1"/>
          </p:nvPr>
        </p:nvPicPr>
        <p:blipFill>
          <a:blip r:embed="rId3" cstate="print"/>
          <a:stretch>
            <a:fillRect/>
          </a:stretch>
        </p:blipFill>
        <p:spPr>
          <a:xfrm>
            <a:off x="683568" y="332656"/>
            <a:ext cx="7704856" cy="5778642"/>
          </a:xfrm>
          <a:prstGeom prst="rect">
            <a:avLst/>
          </a:prstGeom>
        </p:spPr>
      </p:pic>
    </p:spTree>
  </p:cSld>
  <p:clrMapOvr>
    <a:masterClrMapping/>
  </p:clrMapOvr>
  <p:transition>
    <p:dissolve/>
  </p:transition>
  <p:timing>
    <p:tnLst>
      <p:par>
        <p:cTn id="1" dur="indefinite" restart="never" nodeType="tmRoot">
          <p:childTnLst>
            <p:seq concurrent="1" nextAc="seek">
              <p:cTn id="2" restart="whenNotActive" fill="hold" evtFilter="cancelBubble" nodeType="interactiveSeq">
                <p:stCondLst>
                  <p:cond evt="onClick" delay="0">
                    <p:tgtEl>
                      <p:spTgt spid="5"/>
                    </p:tgtEl>
                  </p:cond>
                </p:stCondLst>
                <p:endSync evt="end" delay="0">
                  <p:rtn val="all"/>
                </p:endSync>
                <p:childTnLst>
                  <p:par>
                    <p:cTn id="3" fill="hold">
                      <p:stCondLst>
                        <p:cond delay="0"/>
                      </p:stCondLst>
                      <p:childTnLst>
                        <p:par>
                          <p:cTn id="4" fill="hold">
                            <p:stCondLst>
                              <p:cond delay="0"/>
                            </p:stCondLst>
                            <p:childTnLst>
                              <p:par>
                                <p:cTn id="5" presetID="2" presetClass="mediacall" presetSubtype="0" fill="hold" nodeType="clickEffect">
                                  <p:stCondLst>
                                    <p:cond delay="0"/>
                                  </p:stCondLst>
                                  <p:childTnLst>
                                    <p:cmd type="call" cmd="togglePause">
                                      <p:cBhvr>
                                        <p:cTn id="6" dur="1" fill="hold"/>
                                        <p:tgtEl>
                                          <p:spTgt spid="5"/>
                                        </p:tgtEl>
                                      </p:cBhvr>
                                    </p:cmd>
                                  </p:childTnLst>
                                </p:cTn>
                              </p:par>
                            </p:childTnLst>
                          </p:cTn>
                        </p:par>
                      </p:childTnLst>
                    </p:cTn>
                  </p:par>
                </p:childTnLst>
              </p:cTn>
              <p:nextCondLst>
                <p:cond evt="onClick" delay="0">
                  <p:tgtEl>
                    <p:spTgt spid="5"/>
                  </p:tgtEl>
                </p:cond>
              </p:nextCondLst>
            </p:seq>
            <p:video>
              <p:cMediaNode>
                <p:cTn id="7" fill="hold" display="0">
                  <p:stCondLst>
                    <p:cond delay="indefinite"/>
                  </p:stCondLst>
                  <p:endCondLst>
                    <p:cond evt="onNext" delay="0">
                      <p:tgtEl>
                        <p:sldTgt/>
                      </p:tgtEl>
                    </p:cond>
                    <p:cond evt="onPrev" delay="0">
                      <p:tgtEl>
                        <p:sldTgt/>
                      </p:tgtEl>
                    </p:cond>
                  </p:endCondLst>
                </p:cTn>
                <p:tgtEl>
                  <p:spTgt spid="5"/>
                </p:tgtEl>
              </p:cMediaNode>
            </p:video>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descr="1265459491_x_45da18f4.jpg"/>
          <p:cNvPicPr>
            <a:picLocks noChangeAspect="1"/>
          </p:cNvPicPr>
          <p:nvPr/>
        </p:nvPicPr>
        <p:blipFill>
          <a:blip r:embed="rId2" cstate="print"/>
          <a:stretch>
            <a:fillRect/>
          </a:stretch>
        </p:blipFill>
        <p:spPr>
          <a:xfrm>
            <a:off x="-18256" y="0"/>
            <a:ext cx="9162256" cy="6858000"/>
          </a:xfrm>
          <a:prstGeom prst="rect">
            <a:avLst/>
          </a:prstGeom>
        </p:spPr>
      </p:pic>
      <p:sp>
        <p:nvSpPr>
          <p:cNvPr id="5" name="TextBox 4"/>
          <p:cNvSpPr txBox="1"/>
          <p:nvPr/>
        </p:nvSpPr>
        <p:spPr>
          <a:xfrm>
            <a:off x="1547664" y="188640"/>
            <a:ext cx="6552728" cy="923330"/>
          </a:xfrm>
          <a:prstGeom prst="rect">
            <a:avLst/>
          </a:prstGeom>
          <a:noFill/>
        </p:spPr>
        <p:txBody>
          <a:bodyPr wrap="square" rtlCol="0">
            <a:spAutoFit/>
          </a:bodyPr>
          <a:lstStyle/>
          <a:p>
            <a:pPr algn="ctr"/>
            <a:r>
              <a:rPr lang="uk-UA" sz="5400" b="1"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rPr>
              <a:t>ІОНІЗАЦІЯ ГАЗІВ</a:t>
            </a:r>
            <a:endParaRPr lang="uk-UA" sz="5400" b="1" dirty="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endParaRPr>
          </a:p>
        </p:txBody>
      </p:sp>
      <p:sp>
        <p:nvSpPr>
          <p:cNvPr id="6" name="Прямоугольник 5"/>
          <p:cNvSpPr/>
          <p:nvPr/>
        </p:nvSpPr>
        <p:spPr>
          <a:xfrm>
            <a:off x="2627784" y="1268760"/>
            <a:ext cx="4572000" cy="1286506"/>
          </a:xfrm>
          <a:prstGeom prst="rect">
            <a:avLst/>
          </a:prstGeom>
        </p:spPr>
        <p:txBody>
          <a:bodyPr>
            <a:spAutoFit/>
          </a:bodyPr>
          <a:lstStyle/>
          <a:p>
            <a:pPr marL="342900" indent="-342900" algn="ctr">
              <a:spcBef>
                <a:spcPct val="20000"/>
              </a:spcBef>
              <a:buClr>
                <a:schemeClr val="hlink"/>
              </a:buClr>
              <a:buSzPct val="80000"/>
              <a:buFont typeface="Arial" charset="0"/>
              <a:buNone/>
            </a:pPr>
            <a:r>
              <a:rPr lang="uk-UA" sz="2800" i="1" u="sng" dirty="0" smtClean="0">
                <a:solidFill>
                  <a:srgbClr val="FF0000"/>
                </a:solidFill>
                <a:effectLst>
                  <a:outerShdw blurRad="38100" dist="38100" dir="2700000" algn="tl">
                    <a:srgbClr val="000000">
                      <a:alpha val="43137"/>
                    </a:srgbClr>
                  </a:outerShdw>
                </a:effectLst>
              </a:rPr>
              <a:t>Іонізувати газ можна двома шляхами:</a:t>
            </a:r>
          </a:p>
          <a:p>
            <a:pPr marL="342900" indent="-342900">
              <a:spcBef>
                <a:spcPct val="20000"/>
              </a:spcBef>
              <a:buClr>
                <a:schemeClr val="hlink"/>
              </a:buClr>
              <a:buSzPct val="80000"/>
              <a:buFont typeface="Arial" charset="0"/>
              <a:buNone/>
            </a:pPr>
            <a:endParaRPr lang="uk-UA" i="1" u="sng" dirty="0">
              <a:solidFill>
                <a:srgbClr val="0000FF"/>
              </a:solidFill>
              <a:effectLst>
                <a:outerShdw blurRad="38100" dist="38100" dir="2700000" algn="tl">
                  <a:srgbClr val="000000"/>
                </a:outerShdw>
              </a:effectLst>
            </a:endParaRPr>
          </a:p>
        </p:txBody>
      </p:sp>
      <p:cxnSp>
        <p:nvCxnSpPr>
          <p:cNvPr id="8" name="Прямая со стрелкой 7"/>
          <p:cNvCxnSpPr/>
          <p:nvPr/>
        </p:nvCxnSpPr>
        <p:spPr>
          <a:xfrm flipH="1">
            <a:off x="3131840" y="2348880"/>
            <a:ext cx="936104" cy="648072"/>
          </a:xfrm>
          <a:prstGeom prst="straightConnector1">
            <a:avLst/>
          </a:prstGeom>
          <a:ln>
            <a:solidFill>
              <a:srgbClr val="FF0000"/>
            </a:solidFill>
            <a:tailEnd type="arrow"/>
          </a:ln>
        </p:spPr>
        <p:style>
          <a:lnRef idx="3">
            <a:schemeClr val="accent2"/>
          </a:lnRef>
          <a:fillRef idx="0">
            <a:schemeClr val="accent2"/>
          </a:fillRef>
          <a:effectRef idx="2">
            <a:schemeClr val="accent2"/>
          </a:effectRef>
          <a:fontRef idx="minor">
            <a:schemeClr val="tx1"/>
          </a:fontRef>
        </p:style>
      </p:cxnSp>
      <p:cxnSp>
        <p:nvCxnSpPr>
          <p:cNvPr id="10" name="Прямая со стрелкой 9"/>
          <p:cNvCxnSpPr/>
          <p:nvPr/>
        </p:nvCxnSpPr>
        <p:spPr>
          <a:xfrm>
            <a:off x="6228184" y="2420888"/>
            <a:ext cx="864096" cy="576064"/>
          </a:xfrm>
          <a:prstGeom prst="straightConnector1">
            <a:avLst/>
          </a:prstGeom>
          <a:ln>
            <a:solidFill>
              <a:srgbClr val="FF0000"/>
            </a:solidFill>
            <a:tailEnd type="arrow"/>
          </a:ln>
        </p:spPr>
        <p:style>
          <a:lnRef idx="3">
            <a:schemeClr val="accent2"/>
          </a:lnRef>
          <a:fillRef idx="0">
            <a:schemeClr val="accent2"/>
          </a:fillRef>
          <a:effectRef idx="2">
            <a:schemeClr val="accent2"/>
          </a:effectRef>
          <a:fontRef idx="minor">
            <a:schemeClr val="tx1"/>
          </a:fontRef>
        </p:style>
      </p:cxnSp>
      <p:sp>
        <p:nvSpPr>
          <p:cNvPr id="12" name="Прямоугольник 11"/>
          <p:cNvSpPr/>
          <p:nvPr/>
        </p:nvSpPr>
        <p:spPr>
          <a:xfrm>
            <a:off x="971600" y="3068960"/>
            <a:ext cx="3744416" cy="1631216"/>
          </a:xfrm>
          <a:prstGeom prst="rect">
            <a:avLst/>
          </a:prstGeom>
        </p:spPr>
        <p:txBody>
          <a:bodyPr wrap="square">
            <a:spAutoFit/>
          </a:bodyPr>
          <a:lstStyle/>
          <a:p>
            <a:r>
              <a:rPr lang="uk-UA" sz="2000" b="1" dirty="0" smtClean="0">
                <a:solidFill>
                  <a:srgbClr val="FFFF00"/>
                </a:solidFill>
              </a:rPr>
              <a:t>заряджені частинки вносяться в газ ззовні або створюються дією якого-небудь зовнішнього фактора. </a:t>
            </a:r>
            <a:endParaRPr lang="uk-UA" sz="2000" dirty="0">
              <a:solidFill>
                <a:srgbClr val="FFFF00"/>
              </a:solidFill>
            </a:endParaRPr>
          </a:p>
        </p:txBody>
      </p:sp>
      <p:sp>
        <p:nvSpPr>
          <p:cNvPr id="13" name="Прямоугольник 12"/>
          <p:cNvSpPr/>
          <p:nvPr/>
        </p:nvSpPr>
        <p:spPr>
          <a:xfrm>
            <a:off x="5436096" y="3140968"/>
            <a:ext cx="3096344" cy="1323439"/>
          </a:xfrm>
          <a:prstGeom prst="rect">
            <a:avLst/>
          </a:prstGeom>
        </p:spPr>
        <p:txBody>
          <a:bodyPr wrap="square">
            <a:spAutoFit/>
          </a:bodyPr>
          <a:lstStyle/>
          <a:p>
            <a:r>
              <a:rPr lang="uk-UA" sz="2000" b="1" dirty="0" smtClean="0">
                <a:solidFill>
                  <a:srgbClr val="FFFF00"/>
                </a:solidFill>
                <a:effectLst>
                  <a:outerShdw blurRad="38100" dist="38100" dir="2700000" algn="tl">
                    <a:srgbClr val="000000"/>
                  </a:outerShdw>
                </a:effectLst>
              </a:rPr>
              <a:t>заряджені частинки створюються в газі дією електричного поля.</a:t>
            </a:r>
            <a:r>
              <a:rPr lang="ru-RU" sz="2000" b="1" dirty="0" smtClean="0">
                <a:solidFill>
                  <a:srgbClr val="FFFF00"/>
                </a:solidFill>
                <a:effectLst>
                  <a:outerShdw blurRad="38100" dist="38100" dir="2700000" algn="tl">
                    <a:srgbClr val="000000"/>
                  </a:outerShdw>
                </a:effectLst>
              </a:rPr>
              <a:t> </a:t>
            </a:r>
            <a:endParaRPr lang="uk-UA" sz="2000" dirty="0">
              <a:solidFill>
                <a:srgbClr val="FFFF00"/>
              </a:solidFill>
            </a:endParaRPr>
          </a:p>
        </p:txBody>
      </p:sp>
      <p:sp>
        <p:nvSpPr>
          <p:cNvPr id="14" name="Прямоугольник 13"/>
          <p:cNvSpPr/>
          <p:nvPr/>
        </p:nvSpPr>
        <p:spPr>
          <a:xfrm>
            <a:off x="323528" y="5657671"/>
            <a:ext cx="8424936" cy="1200329"/>
          </a:xfrm>
          <a:prstGeom prst="rect">
            <a:avLst/>
          </a:prstGeom>
        </p:spPr>
        <p:txBody>
          <a:bodyPr wrap="square">
            <a:spAutoFit/>
          </a:bodyPr>
          <a:lstStyle/>
          <a:p>
            <a:r>
              <a:rPr lang="uk-UA" sz="2400" dirty="0" smtClean="0">
                <a:solidFill>
                  <a:srgbClr val="FF0000"/>
                </a:solidFill>
              </a:rPr>
              <a:t>У залежності від способу іонізації електропровідність газів (розряд у газах) називається несамостійною (1) і самостійною (2).</a:t>
            </a:r>
            <a:r>
              <a:rPr lang="ru-RU" sz="2400" dirty="0" smtClean="0">
                <a:solidFill>
                  <a:srgbClr val="FF0000"/>
                </a:solidFill>
              </a:rPr>
              <a:t> </a:t>
            </a:r>
            <a:endParaRPr lang="ru-RU" sz="2400" dirty="0">
              <a:solidFill>
                <a:srgbClr val="FF0000"/>
              </a:solidFill>
            </a:endParaRPr>
          </a:p>
        </p:txBody>
      </p:sp>
    </p:spTree>
  </p:cSld>
  <p:clrMapOvr>
    <a:masterClrMapping/>
  </p:clrMapOvr>
  <p:transition>
    <p:dissolv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descr="electro.jpg"/>
          <p:cNvPicPr>
            <a:picLocks noChangeAspect="1"/>
          </p:cNvPicPr>
          <p:nvPr/>
        </p:nvPicPr>
        <p:blipFill>
          <a:blip r:embed="rId2" cstate="print"/>
          <a:stretch>
            <a:fillRect/>
          </a:stretch>
        </p:blipFill>
        <p:spPr>
          <a:xfrm>
            <a:off x="0" y="0"/>
            <a:ext cx="9144000" cy="6858000"/>
          </a:xfrm>
          <a:prstGeom prst="rect">
            <a:avLst/>
          </a:prstGeom>
        </p:spPr>
      </p:pic>
      <p:sp>
        <p:nvSpPr>
          <p:cNvPr id="5" name="Прямоугольник 4"/>
          <p:cNvSpPr/>
          <p:nvPr/>
        </p:nvSpPr>
        <p:spPr>
          <a:xfrm>
            <a:off x="166893" y="260648"/>
            <a:ext cx="9010801" cy="769441"/>
          </a:xfrm>
          <a:prstGeom prst="rect">
            <a:avLst/>
          </a:prstGeom>
        </p:spPr>
        <p:txBody>
          <a:bodyPr wrap="none">
            <a:spAutoFit/>
          </a:bodyPr>
          <a:lstStyle/>
          <a:p>
            <a:pPr algn="ctr"/>
            <a:r>
              <a:rPr lang="uk-UA" sz="4400" kern="10" dirty="0" smtClean="0">
                <a:ln w="19050">
                  <a:solidFill>
                    <a:srgbClr val="99CCFF"/>
                  </a:solidFill>
                  <a:round/>
                  <a:headEnd/>
                  <a:tailEnd/>
                </a:ln>
                <a:solidFill>
                  <a:schemeClr val="bg1"/>
                </a:solidFill>
                <a:effectLst>
                  <a:outerShdw dist="35921" dir="2700000" algn="ctr" rotWithShape="0">
                    <a:srgbClr val="990000"/>
                  </a:outerShdw>
                </a:effectLst>
                <a:latin typeface="Impact"/>
              </a:rPr>
              <a:t>Типи самостійних газових розрядів </a:t>
            </a:r>
            <a:endParaRPr lang="uk-UA" sz="4400" kern="10" dirty="0">
              <a:ln w="19050">
                <a:solidFill>
                  <a:srgbClr val="99CCFF"/>
                </a:solidFill>
                <a:round/>
                <a:headEnd/>
                <a:tailEnd/>
              </a:ln>
              <a:solidFill>
                <a:schemeClr val="bg1"/>
              </a:solidFill>
              <a:effectLst>
                <a:outerShdw dist="35921" dir="2700000" algn="ctr" rotWithShape="0">
                  <a:srgbClr val="990000"/>
                </a:outerShdw>
              </a:effectLst>
              <a:latin typeface="Impact"/>
            </a:endParaRPr>
          </a:p>
        </p:txBody>
      </p:sp>
      <p:sp>
        <p:nvSpPr>
          <p:cNvPr id="6" name="Прямоугольник 5"/>
          <p:cNvSpPr/>
          <p:nvPr/>
        </p:nvSpPr>
        <p:spPr>
          <a:xfrm>
            <a:off x="611560" y="1412776"/>
            <a:ext cx="7560840" cy="3416320"/>
          </a:xfrm>
          <a:prstGeom prst="rect">
            <a:avLst/>
          </a:prstGeom>
        </p:spPr>
        <p:txBody>
          <a:bodyPr wrap="square">
            <a:spAutoFit/>
          </a:bodyPr>
          <a:lstStyle/>
          <a:p>
            <a:pPr algn="ctr"/>
            <a:r>
              <a:rPr lang="ru-RU" sz="5400" i="1" kern="10" dirty="0" err="1" smtClean="0">
                <a:ln w="9525">
                  <a:solidFill>
                    <a:srgbClr val="000000"/>
                  </a:solidFill>
                  <a:round/>
                  <a:headEnd/>
                  <a:tailEnd/>
                </a:ln>
                <a:solidFill>
                  <a:srgbClr val="FFFFFF"/>
                </a:solidFill>
                <a:effectLst>
                  <a:outerShdw dist="35921" dir="2700000" algn="ctr" rotWithShape="0">
                    <a:srgbClr val="808080">
                      <a:alpha val="80000"/>
                    </a:srgbClr>
                  </a:outerShdw>
                </a:effectLst>
                <a:latin typeface="Arial"/>
                <a:cs typeface="Arial"/>
              </a:rPr>
              <a:t>Іскровий</a:t>
            </a:r>
            <a:r>
              <a:rPr lang="ru-RU" sz="5400" i="1" kern="10" dirty="0" smtClean="0">
                <a:ln w="9525">
                  <a:solidFill>
                    <a:srgbClr val="000000"/>
                  </a:solidFill>
                  <a:round/>
                  <a:headEnd/>
                  <a:tailEnd/>
                </a:ln>
                <a:solidFill>
                  <a:srgbClr val="FFFFFF"/>
                </a:solidFill>
                <a:effectLst>
                  <a:outerShdw dist="35921" dir="2700000" algn="ctr" rotWithShape="0">
                    <a:srgbClr val="808080">
                      <a:alpha val="80000"/>
                    </a:srgbClr>
                  </a:outerShdw>
                </a:effectLst>
                <a:latin typeface="Arial"/>
                <a:cs typeface="Arial"/>
              </a:rPr>
              <a:t> </a:t>
            </a:r>
            <a:r>
              <a:rPr lang="ru-RU" sz="5400" i="1" kern="10" dirty="0" err="1" smtClean="0">
                <a:ln w="9525">
                  <a:solidFill>
                    <a:srgbClr val="000000"/>
                  </a:solidFill>
                  <a:round/>
                  <a:headEnd/>
                  <a:tailEnd/>
                </a:ln>
                <a:solidFill>
                  <a:srgbClr val="FFFFFF"/>
                </a:solidFill>
                <a:effectLst>
                  <a:outerShdw dist="35921" dir="2700000" algn="ctr" rotWithShape="0">
                    <a:srgbClr val="808080">
                      <a:alpha val="80000"/>
                    </a:srgbClr>
                  </a:outerShdw>
                </a:effectLst>
                <a:latin typeface="Arial"/>
                <a:cs typeface="Arial"/>
              </a:rPr>
              <a:t>розряд</a:t>
            </a:r>
            <a:r>
              <a:rPr lang="ru-RU" sz="5400" i="1" kern="10" dirty="0" smtClean="0">
                <a:ln w="9525">
                  <a:solidFill>
                    <a:srgbClr val="000000"/>
                  </a:solidFill>
                  <a:round/>
                  <a:headEnd/>
                  <a:tailEnd/>
                </a:ln>
                <a:solidFill>
                  <a:srgbClr val="FFFFFF"/>
                </a:solidFill>
                <a:effectLst>
                  <a:outerShdw dist="35921" dir="2700000" algn="ctr" rotWithShape="0">
                    <a:srgbClr val="808080">
                      <a:alpha val="80000"/>
                    </a:srgbClr>
                  </a:outerShdw>
                </a:effectLst>
                <a:latin typeface="Arial"/>
                <a:cs typeface="Arial"/>
              </a:rPr>
              <a:t>. </a:t>
            </a:r>
          </a:p>
          <a:p>
            <a:pPr algn="ctr"/>
            <a:r>
              <a:rPr lang="ru-RU" sz="5400" i="1" kern="10" dirty="0" err="1" smtClean="0">
                <a:ln w="9525">
                  <a:solidFill>
                    <a:srgbClr val="000000"/>
                  </a:solidFill>
                  <a:round/>
                  <a:headEnd/>
                  <a:tailEnd/>
                </a:ln>
                <a:solidFill>
                  <a:srgbClr val="FFFFFF"/>
                </a:solidFill>
                <a:effectLst>
                  <a:outerShdw dist="35921" dir="2700000" algn="ctr" rotWithShape="0">
                    <a:srgbClr val="808080">
                      <a:alpha val="80000"/>
                    </a:srgbClr>
                  </a:outerShdw>
                </a:effectLst>
                <a:latin typeface="Arial"/>
                <a:cs typeface="Arial"/>
              </a:rPr>
              <a:t>Дуговий</a:t>
            </a:r>
            <a:r>
              <a:rPr lang="ru-RU" sz="5400" i="1" kern="10" dirty="0" smtClean="0">
                <a:ln w="9525">
                  <a:solidFill>
                    <a:srgbClr val="000000"/>
                  </a:solidFill>
                  <a:round/>
                  <a:headEnd/>
                  <a:tailEnd/>
                </a:ln>
                <a:solidFill>
                  <a:srgbClr val="FFFFFF"/>
                </a:solidFill>
                <a:effectLst>
                  <a:outerShdw dist="35921" dir="2700000" algn="ctr" rotWithShape="0">
                    <a:srgbClr val="808080">
                      <a:alpha val="80000"/>
                    </a:srgbClr>
                  </a:outerShdw>
                </a:effectLst>
                <a:latin typeface="Arial"/>
                <a:cs typeface="Arial"/>
              </a:rPr>
              <a:t> </a:t>
            </a:r>
            <a:r>
              <a:rPr lang="ru-RU" sz="5400" i="1" kern="10" dirty="0" err="1" smtClean="0">
                <a:ln w="9525">
                  <a:solidFill>
                    <a:srgbClr val="000000"/>
                  </a:solidFill>
                  <a:round/>
                  <a:headEnd/>
                  <a:tailEnd/>
                </a:ln>
                <a:solidFill>
                  <a:srgbClr val="FFFFFF"/>
                </a:solidFill>
                <a:effectLst>
                  <a:outerShdw dist="35921" dir="2700000" algn="ctr" rotWithShape="0">
                    <a:srgbClr val="808080">
                      <a:alpha val="80000"/>
                    </a:srgbClr>
                  </a:outerShdw>
                </a:effectLst>
                <a:latin typeface="Arial"/>
                <a:cs typeface="Arial"/>
              </a:rPr>
              <a:t>розряд</a:t>
            </a:r>
            <a:r>
              <a:rPr lang="ru-RU" sz="5400" i="1" kern="10" dirty="0" smtClean="0">
                <a:ln w="9525">
                  <a:solidFill>
                    <a:srgbClr val="000000"/>
                  </a:solidFill>
                  <a:round/>
                  <a:headEnd/>
                  <a:tailEnd/>
                </a:ln>
                <a:solidFill>
                  <a:srgbClr val="FFFFFF"/>
                </a:solidFill>
                <a:effectLst>
                  <a:outerShdw dist="35921" dir="2700000" algn="ctr" rotWithShape="0">
                    <a:srgbClr val="808080">
                      <a:alpha val="80000"/>
                    </a:srgbClr>
                  </a:outerShdw>
                </a:effectLst>
                <a:latin typeface="Arial"/>
                <a:cs typeface="Arial"/>
              </a:rPr>
              <a:t>.</a:t>
            </a:r>
          </a:p>
          <a:p>
            <a:pPr algn="ctr"/>
            <a:r>
              <a:rPr lang="ru-RU" sz="5400" i="1" kern="10" dirty="0" err="1" smtClean="0">
                <a:ln w="9525">
                  <a:solidFill>
                    <a:srgbClr val="000000"/>
                  </a:solidFill>
                  <a:round/>
                  <a:headEnd/>
                  <a:tailEnd/>
                </a:ln>
                <a:solidFill>
                  <a:srgbClr val="FFFFFF"/>
                </a:solidFill>
                <a:effectLst>
                  <a:outerShdw dist="35921" dir="2700000" algn="ctr" rotWithShape="0">
                    <a:srgbClr val="808080">
                      <a:alpha val="80000"/>
                    </a:srgbClr>
                  </a:outerShdw>
                </a:effectLst>
                <a:latin typeface="Arial"/>
                <a:cs typeface="Arial"/>
              </a:rPr>
              <a:t>Тліючий</a:t>
            </a:r>
            <a:r>
              <a:rPr lang="ru-RU" sz="5400" i="1" kern="10" dirty="0" smtClean="0">
                <a:ln w="9525">
                  <a:solidFill>
                    <a:srgbClr val="000000"/>
                  </a:solidFill>
                  <a:round/>
                  <a:headEnd/>
                  <a:tailEnd/>
                </a:ln>
                <a:solidFill>
                  <a:srgbClr val="FFFFFF"/>
                </a:solidFill>
                <a:effectLst>
                  <a:outerShdw dist="35921" dir="2700000" algn="ctr" rotWithShape="0">
                    <a:srgbClr val="808080">
                      <a:alpha val="80000"/>
                    </a:srgbClr>
                  </a:outerShdw>
                </a:effectLst>
                <a:latin typeface="Arial"/>
                <a:cs typeface="Arial"/>
              </a:rPr>
              <a:t> </a:t>
            </a:r>
            <a:r>
              <a:rPr lang="ru-RU" sz="5400" i="1" kern="10" dirty="0" err="1" smtClean="0">
                <a:ln w="9525">
                  <a:solidFill>
                    <a:srgbClr val="000000"/>
                  </a:solidFill>
                  <a:round/>
                  <a:headEnd/>
                  <a:tailEnd/>
                </a:ln>
                <a:solidFill>
                  <a:srgbClr val="FFFFFF"/>
                </a:solidFill>
                <a:effectLst>
                  <a:outerShdw dist="35921" dir="2700000" algn="ctr" rotWithShape="0">
                    <a:srgbClr val="808080">
                      <a:alpha val="80000"/>
                    </a:srgbClr>
                  </a:outerShdw>
                </a:effectLst>
                <a:latin typeface="Arial"/>
                <a:cs typeface="Arial"/>
              </a:rPr>
              <a:t>розряд</a:t>
            </a:r>
            <a:r>
              <a:rPr lang="ru-RU" sz="5400" i="1" kern="10" dirty="0" smtClean="0">
                <a:ln w="9525">
                  <a:solidFill>
                    <a:srgbClr val="000000"/>
                  </a:solidFill>
                  <a:round/>
                  <a:headEnd/>
                  <a:tailEnd/>
                </a:ln>
                <a:solidFill>
                  <a:srgbClr val="FFFFFF"/>
                </a:solidFill>
                <a:effectLst>
                  <a:outerShdw dist="35921" dir="2700000" algn="ctr" rotWithShape="0">
                    <a:srgbClr val="808080">
                      <a:alpha val="80000"/>
                    </a:srgbClr>
                  </a:outerShdw>
                </a:effectLst>
                <a:latin typeface="Arial"/>
                <a:cs typeface="Arial"/>
              </a:rPr>
              <a:t>. </a:t>
            </a:r>
          </a:p>
          <a:p>
            <a:pPr algn="ctr"/>
            <a:r>
              <a:rPr lang="ru-RU" sz="5400" i="1" kern="10" dirty="0" smtClean="0">
                <a:ln w="9525">
                  <a:solidFill>
                    <a:srgbClr val="000000"/>
                  </a:solidFill>
                  <a:round/>
                  <a:headEnd/>
                  <a:tailEnd/>
                </a:ln>
                <a:solidFill>
                  <a:srgbClr val="FFFFFF"/>
                </a:solidFill>
                <a:effectLst>
                  <a:outerShdw dist="35921" dir="2700000" algn="ctr" rotWithShape="0">
                    <a:srgbClr val="808080">
                      <a:alpha val="80000"/>
                    </a:srgbClr>
                  </a:outerShdw>
                </a:effectLst>
                <a:latin typeface="Arial"/>
                <a:cs typeface="Arial"/>
              </a:rPr>
              <a:t> </a:t>
            </a:r>
            <a:r>
              <a:rPr lang="ru-RU" sz="5400" i="1" kern="10" dirty="0" err="1" smtClean="0">
                <a:ln w="9525">
                  <a:solidFill>
                    <a:srgbClr val="000000"/>
                  </a:solidFill>
                  <a:round/>
                  <a:headEnd/>
                  <a:tailEnd/>
                </a:ln>
                <a:solidFill>
                  <a:srgbClr val="FFFFFF"/>
                </a:solidFill>
                <a:effectLst>
                  <a:outerShdw dist="35921" dir="2700000" algn="ctr" rotWithShape="0">
                    <a:srgbClr val="808080">
                      <a:alpha val="80000"/>
                    </a:srgbClr>
                  </a:outerShdw>
                </a:effectLst>
                <a:latin typeface="Arial"/>
                <a:cs typeface="Arial"/>
              </a:rPr>
              <a:t>Коронний</a:t>
            </a:r>
            <a:r>
              <a:rPr lang="ru-RU" sz="5400" i="1" kern="10" dirty="0" smtClean="0">
                <a:ln w="9525">
                  <a:solidFill>
                    <a:srgbClr val="000000"/>
                  </a:solidFill>
                  <a:round/>
                  <a:headEnd/>
                  <a:tailEnd/>
                </a:ln>
                <a:solidFill>
                  <a:srgbClr val="FFFFFF"/>
                </a:solidFill>
                <a:effectLst>
                  <a:outerShdw dist="35921" dir="2700000" algn="ctr" rotWithShape="0">
                    <a:srgbClr val="808080">
                      <a:alpha val="80000"/>
                    </a:srgbClr>
                  </a:outerShdw>
                </a:effectLst>
                <a:latin typeface="Arial"/>
                <a:cs typeface="Arial"/>
              </a:rPr>
              <a:t> </a:t>
            </a:r>
            <a:r>
              <a:rPr lang="ru-RU" sz="5400" i="1" kern="10" dirty="0" err="1" smtClean="0">
                <a:ln w="9525">
                  <a:solidFill>
                    <a:srgbClr val="000000"/>
                  </a:solidFill>
                  <a:round/>
                  <a:headEnd/>
                  <a:tailEnd/>
                </a:ln>
                <a:solidFill>
                  <a:srgbClr val="FFFFFF"/>
                </a:solidFill>
                <a:effectLst>
                  <a:outerShdw dist="35921" dir="2700000" algn="ctr" rotWithShape="0">
                    <a:srgbClr val="808080">
                      <a:alpha val="80000"/>
                    </a:srgbClr>
                  </a:outerShdw>
                </a:effectLst>
                <a:latin typeface="Arial"/>
                <a:cs typeface="Arial"/>
              </a:rPr>
              <a:t>розряд</a:t>
            </a:r>
            <a:endParaRPr lang="uk-UA" sz="5400" i="1" kern="10" dirty="0">
              <a:ln w="9525">
                <a:solidFill>
                  <a:srgbClr val="000000"/>
                </a:solidFill>
                <a:round/>
                <a:headEnd/>
                <a:tailEnd/>
              </a:ln>
              <a:solidFill>
                <a:srgbClr val="FFFFFF"/>
              </a:solidFill>
              <a:effectLst>
                <a:outerShdw dist="35921" dir="2700000" algn="ctr" rotWithShape="0">
                  <a:srgbClr val="808080">
                    <a:alpha val="80000"/>
                  </a:srgbClr>
                </a:outerShdw>
              </a:effectLst>
              <a:latin typeface="Arial"/>
              <a:cs typeface="Arial"/>
            </a:endParaRPr>
          </a:p>
        </p:txBody>
      </p:sp>
    </p:spTree>
  </p:cSld>
  <p:clrMapOvr>
    <a:masterClrMapping/>
  </p:clrMapOvr>
  <p:transition>
    <p:dissolv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483768" y="0"/>
            <a:ext cx="5400600" cy="707886"/>
          </a:xfrm>
          <a:prstGeom prst="rect">
            <a:avLst/>
          </a:prstGeom>
          <a:noFill/>
        </p:spPr>
        <p:txBody>
          <a:bodyPr wrap="square" rtlCol="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uk-UA" sz="40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ІСКРОВИЙ РОЗРЯД</a:t>
            </a:r>
            <a:endParaRPr lang="uk-UA" sz="40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pic>
        <p:nvPicPr>
          <p:cNvPr id="6" name="Рисунок 5" descr="1561.jpg"/>
          <p:cNvPicPr>
            <a:picLocks noChangeAspect="1"/>
          </p:cNvPicPr>
          <p:nvPr/>
        </p:nvPicPr>
        <p:blipFill>
          <a:blip r:embed="rId2" cstate="print"/>
          <a:stretch>
            <a:fillRect/>
          </a:stretch>
        </p:blipFill>
        <p:spPr>
          <a:xfrm>
            <a:off x="5990861" y="4493146"/>
            <a:ext cx="3153139" cy="2364854"/>
          </a:xfrm>
          <a:prstGeom prst="rect">
            <a:avLst/>
          </a:prstGeom>
        </p:spPr>
      </p:pic>
      <p:pic>
        <p:nvPicPr>
          <p:cNvPr id="7" name="Рисунок 6" descr="images.jpg"/>
          <p:cNvPicPr>
            <a:picLocks noChangeAspect="1"/>
          </p:cNvPicPr>
          <p:nvPr/>
        </p:nvPicPr>
        <p:blipFill>
          <a:blip r:embed="rId3" cstate="print"/>
          <a:stretch>
            <a:fillRect/>
          </a:stretch>
        </p:blipFill>
        <p:spPr>
          <a:xfrm>
            <a:off x="0" y="0"/>
            <a:ext cx="2664296" cy="3603012"/>
          </a:xfrm>
          <a:prstGeom prst="rect">
            <a:avLst/>
          </a:prstGeom>
        </p:spPr>
      </p:pic>
      <p:sp>
        <p:nvSpPr>
          <p:cNvPr id="8" name="Прямоугольник 7"/>
          <p:cNvSpPr/>
          <p:nvPr/>
        </p:nvSpPr>
        <p:spPr>
          <a:xfrm>
            <a:off x="2843808" y="1052736"/>
            <a:ext cx="6300192" cy="1631216"/>
          </a:xfrm>
          <a:prstGeom prst="rect">
            <a:avLst/>
          </a:prstGeom>
        </p:spPr>
        <p:txBody>
          <a:bodyPr wrap="square">
            <a:spAutoFit/>
          </a:bodyPr>
          <a:lstStyle/>
          <a:p>
            <a:r>
              <a:rPr lang="ru-RU" sz="2000" b="1" dirty="0" err="1">
                <a:solidFill>
                  <a:schemeClr val="tx2">
                    <a:lumMod val="75000"/>
                  </a:schemeClr>
                </a:solidFill>
              </a:rPr>
              <a:t>Іскровий</a:t>
            </a:r>
            <a:r>
              <a:rPr lang="ru-RU" sz="2000" b="1" dirty="0">
                <a:solidFill>
                  <a:schemeClr val="tx2">
                    <a:lumMod val="75000"/>
                  </a:schemeClr>
                </a:solidFill>
              </a:rPr>
              <a:t> </a:t>
            </a:r>
            <a:r>
              <a:rPr lang="ru-RU" sz="2000" b="1" dirty="0" err="1">
                <a:solidFill>
                  <a:schemeClr val="tx2">
                    <a:lumMod val="75000"/>
                  </a:schemeClr>
                </a:solidFill>
              </a:rPr>
              <a:t>розряд</a:t>
            </a:r>
            <a:r>
              <a:rPr lang="ru-RU" sz="2000" b="1" dirty="0">
                <a:solidFill>
                  <a:schemeClr val="tx2">
                    <a:lumMod val="75000"/>
                  </a:schemeClr>
                </a:solidFill>
              </a:rPr>
              <a:t> </a:t>
            </a:r>
            <a:r>
              <a:rPr lang="ru-RU" sz="2000" b="1" dirty="0" err="1">
                <a:solidFill>
                  <a:schemeClr val="tx2">
                    <a:lumMod val="75000"/>
                  </a:schemeClr>
                </a:solidFill>
              </a:rPr>
              <a:t>виникає</a:t>
            </a:r>
            <a:r>
              <a:rPr lang="ru-RU" sz="2000" b="1" dirty="0">
                <a:solidFill>
                  <a:schemeClr val="tx2">
                    <a:lumMod val="75000"/>
                  </a:schemeClr>
                </a:solidFill>
              </a:rPr>
              <a:t>, </a:t>
            </a:r>
            <a:r>
              <a:rPr lang="ru-RU" sz="2000" b="1" dirty="0" err="1">
                <a:solidFill>
                  <a:schemeClr val="tx2">
                    <a:lumMod val="75000"/>
                  </a:schemeClr>
                </a:solidFill>
              </a:rPr>
              <a:t>якщо</a:t>
            </a:r>
            <a:r>
              <a:rPr lang="ru-RU" sz="2000" b="1" dirty="0">
                <a:solidFill>
                  <a:schemeClr val="tx2">
                    <a:lumMod val="75000"/>
                  </a:schemeClr>
                </a:solidFill>
              </a:rPr>
              <a:t> через </a:t>
            </a:r>
            <a:r>
              <a:rPr lang="ru-RU" sz="2000" b="1" dirty="0" err="1">
                <a:solidFill>
                  <a:schemeClr val="tx2">
                    <a:lumMod val="75000"/>
                  </a:schemeClr>
                </a:solidFill>
              </a:rPr>
              <a:t>газовий</a:t>
            </a:r>
            <a:r>
              <a:rPr lang="ru-RU" sz="2000" b="1" dirty="0">
                <a:solidFill>
                  <a:schemeClr val="tx2">
                    <a:lumMod val="75000"/>
                  </a:schemeClr>
                </a:solidFill>
              </a:rPr>
              <a:t> </a:t>
            </a:r>
            <a:r>
              <a:rPr lang="ru-RU" sz="2000" b="1" dirty="0" err="1">
                <a:solidFill>
                  <a:schemeClr val="tx2">
                    <a:lumMod val="75000"/>
                  </a:schemeClr>
                </a:solidFill>
              </a:rPr>
              <a:t>проміжок</a:t>
            </a:r>
            <a:r>
              <a:rPr lang="ru-RU" sz="2000" b="1" dirty="0">
                <a:solidFill>
                  <a:schemeClr val="tx2">
                    <a:lumMod val="75000"/>
                  </a:schemeClr>
                </a:solidFill>
              </a:rPr>
              <a:t> за короткий час </a:t>
            </a:r>
            <a:r>
              <a:rPr lang="ru-RU" sz="2000" b="1" dirty="0" err="1">
                <a:solidFill>
                  <a:schemeClr val="tx2">
                    <a:lumMod val="75000"/>
                  </a:schemeClr>
                </a:solidFill>
              </a:rPr>
              <a:t>протікає</a:t>
            </a:r>
            <a:r>
              <a:rPr lang="ru-RU" sz="2000" b="1" dirty="0">
                <a:solidFill>
                  <a:schemeClr val="tx2">
                    <a:lumMod val="75000"/>
                  </a:schemeClr>
                </a:solidFill>
              </a:rPr>
              <a:t> </a:t>
            </a:r>
            <a:r>
              <a:rPr lang="ru-RU" sz="2000" b="1" dirty="0" err="1">
                <a:solidFill>
                  <a:schemeClr val="tx2">
                    <a:lumMod val="75000"/>
                  </a:schemeClr>
                </a:solidFill>
              </a:rPr>
              <a:t>обмежена</a:t>
            </a:r>
            <a:r>
              <a:rPr lang="ru-RU" sz="2000" b="1" dirty="0">
                <a:solidFill>
                  <a:schemeClr val="tx2">
                    <a:lumMod val="75000"/>
                  </a:schemeClr>
                </a:solidFill>
              </a:rPr>
              <a:t> </a:t>
            </a:r>
            <a:r>
              <a:rPr lang="ru-RU" sz="2000" b="1" dirty="0" err="1">
                <a:solidFill>
                  <a:schemeClr val="tx2">
                    <a:lumMod val="75000"/>
                  </a:schemeClr>
                </a:solidFill>
              </a:rPr>
              <a:t>кількість</a:t>
            </a:r>
            <a:r>
              <a:rPr lang="ru-RU" sz="2000" b="1" dirty="0">
                <a:solidFill>
                  <a:schemeClr val="tx2">
                    <a:lumMod val="75000"/>
                  </a:schemeClr>
                </a:solidFill>
              </a:rPr>
              <a:t> </a:t>
            </a:r>
            <a:r>
              <a:rPr lang="ru-RU" sz="2000" b="1" dirty="0" err="1">
                <a:solidFill>
                  <a:schemeClr val="tx2">
                    <a:lumMod val="75000"/>
                  </a:schemeClr>
                </a:solidFill>
              </a:rPr>
              <a:t>електрики</a:t>
            </a:r>
            <a:r>
              <a:rPr lang="ru-RU" sz="2000" b="1" dirty="0">
                <a:solidFill>
                  <a:schemeClr val="tx2">
                    <a:lumMod val="75000"/>
                  </a:schemeClr>
                </a:solidFill>
              </a:rPr>
              <a:t>. Цей </a:t>
            </a:r>
            <a:r>
              <a:rPr lang="ru-RU" sz="2000" b="1" dirty="0" err="1">
                <a:solidFill>
                  <a:schemeClr val="tx2">
                    <a:lumMod val="75000"/>
                  </a:schemeClr>
                </a:solidFill>
              </a:rPr>
              <a:t>процес</a:t>
            </a:r>
            <a:r>
              <a:rPr lang="ru-RU" sz="2000" b="1" dirty="0">
                <a:solidFill>
                  <a:schemeClr val="tx2">
                    <a:lumMod val="75000"/>
                  </a:schemeClr>
                </a:solidFill>
              </a:rPr>
              <a:t> </a:t>
            </a:r>
            <a:r>
              <a:rPr lang="ru-RU" sz="2000" b="1" dirty="0" err="1">
                <a:solidFill>
                  <a:schemeClr val="tx2">
                    <a:lumMod val="75000"/>
                  </a:schemeClr>
                </a:solidFill>
              </a:rPr>
              <a:t>відбувається</a:t>
            </a:r>
            <a:r>
              <a:rPr lang="ru-RU" sz="2000" b="1" dirty="0">
                <a:solidFill>
                  <a:schemeClr val="tx2">
                    <a:lumMod val="75000"/>
                  </a:schemeClr>
                </a:solidFill>
              </a:rPr>
              <a:t> при великих </a:t>
            </a:r>
            <a:r>
              <a:rPr lang="ru-RU" sz="2000" b="1" dirty="0" err="1">
                <a:solidFill>
                  <a:schemeClr val="tx2">
                    <a:lumMod val="75000"/>
                  </a:schemeClr>
                </a:solidFill>
              </a:rPr>
              <a:t>напругах</a:t>
            </a:r>
            <a:r>
              <a:rPr lang="ru-RU" sz="2000" b="1" dirty="0">
                <a:solidFill>
                  <a:schemeClr val="tx2">
                    <a:lumMod val="75000"/>
                  </a:schemeClr>
                </a:solidFill>
              </a:rPr>
              <a:t> </a:t>
            </a:r>
            <a:r>
              <a:rPr lang="ru-RU" sz="2000" b="1" dirty="0" err="1">
                <a:solidFill>
                  <a:schemeClr val="tx2">
                    <a:lumMod val="75000"/>
                  </a:schemeClr>
                </a:solidFill>
              </a:rPr>
              <a:t>електричного</a:t>
            </a:r>
            <a:r>
              <a:rPr lang="ru-RU" sz="2000" b="1" dirty="0">
                <a:solidFill>
                  <a:schemeClr val="tx2">
                    <a:lumMod val="75000"/>
                  </a:schemeClr>
                </a:solidFill>
              </a:rPr>
              <a:t> поля </a:t>
            </a:r>
            <a:r>
              <a:rPr lang="ru-RU" sz="2000" b="1" dirty="0" smtClean="0">
                <a:solidFill>
                  <a:schemeClr val="tx2">
                    <a:lumMod val="75000"/>
                  </a:schemeClr>
                </a:solidFill>
              </a:rPr>
              <a:t>у </a:t>
            </a:r>
            <a:r>
              <a:rPr lang="ru-RU" sz="2000" b="1" dirty="0" err="1">
                <a:solidFill>
                  <a:schemeClr val="tx2">
                    <a:lumMod val="75000"/>
                  </a:schemeClr>
                </a:solidFill>
              </a:rPr>
              <a:t>газі</a:t>
            </a:r>
            <a:r>
              <a:rPr lang="ru-RU" sz="2000" b="1" dirty="0">
                <a:solidFill>
                  <a:schemeClr val="tx2">
                    <a:lumMod val="75000"/>
                  </a:schemeClr>
                </a:solidFill>
              </a:rPr>
              <a:t>, </a:t>
            </a:r>
            <a:r>
              <a:rPr lang="ru-RU" sz="2000" b="1" dirty="0" err="1">
                <a:solidFill>
                  <a:schemeClr val="tx2">
                    <a:lumMod val="75000"/>
                  </a:schemeClr>
                </a:solidFill>
              </a:rPr>
              <a:t>тиск</a:t>
            </a:r>
            <a:r>
              <a:rPr lang="ru-RU" sz="2000" b="1" dirty="0">
                <a:solidFill>
                  <a:schemeClr val="tx2">
                    <a:lumMod val="75000"/>
                  </a:schemeClr>
                </a:solidFill>
              </a:rPr>
              <a:t> </a:t>
            </a:r>
            <a:r>
              <a:rPr lang="ru-RU" sz="2000" b="1" dirty="0" err="1">
                <a:solidFill>
                  <a:schemeClr val="tx2">
                    <a:lumMod val="75000"/>
                  </a:schemeClr>
                </a:solidFill>
              </a:rPr>
              <a:t>якого</a:t>
            </a:r>
            <a:r>
              <a:rPr lang="ru-RU" sz="2000" b="1" dirty="0">
                <a:solidFill>
                  <a:schemeClr val="tx2">
                    <a:lumMod val="75000"/>
                  </a:schemeClr>
                </a:solidFill>
              </a:rPr>
              <a:t> </a:t>
            </a:r>
            <a:r>
              <a:rPr lang="ru-RU" sz="2000" b="1" dirty="0" err="1">
                <a:solidFill>
                  <a:schemeClr val="tx2">
                    <a:lumMod val="75000"/>
                  </a:schemeClr>
                </a:solidFill>
              </a:rPr>
              <a:t>близький</a:t>
            </a:r>
            <a:r>
              <a:rPr lang="ru-RU" sz="2000" b="1" dirty="0">
                <a:solidFill>
                  <a:schemeClr val="tx2">
                    <a:lumMod val="75000"/>
                  </a:schemeClr>
                </a:solidFill>
              </a:rPr>
              <a:t> до атмосферного.</a:t>
            </a:r>
            <a:endParaRPr lang="uk-UA" sz="2000" b="1" dirty="0">
              <a:solidFill>
                <a:schemeClr val="tx2">
                  <a:lumMod val="75000"/>
                </a:schemeClr>
              </a:solidFill>
            </a:endParaRPr>
          </a:p>
        </p:txBody>
      </p:sp>
      <p:sp>
        <p:nvSpPr>
          <p:cNvPr id="9" name="Прямоугольник 8"/>
          <p:cNvSpPr/>
          <p:nvPr/>
        </p:nvSpPr>
        <p:spPr>
          <a:xfrm>
            <a:off x="179512" y="3717032"/>
            <a:ext cx="5328592" cy="3139321"/>
          </a:xfrm>
          <a:prstGeom prst="rect">
            <a:avLst/>
          </a:prstGeom>
        </p:spPr>
        <p:txBody>
          <a:bodyPr wrap="square">
            <a:spAutoFit/>
          </a:bodyPr>
          <a:lstStyle/>
          <a:p>
            <a:r>
              <a:rPr lang="uk-UA" b="1" dirty="0">
                <a:solidFill>
                  <a:schemeClr val="tx2">
                    <a:lumMod val="75000"/>
                  </a:schemeClr>
                </a:solidFill>
              </a:rPr>
              <a:t>Свічення газу при іскровому розряді відбувається за рахунок виділення великої кількості енергії й нагрівання газу в іскровому проміжку до дуже високої </a:t>
            </a:r>
            <a:r>
              <a:rPr lang="uk-UA" b="1" dirty="0" smtClean="0">
                <a:solidFill>
                  <a:schemeClr val="tx2">
                    <a:lumMod val="75000"/>
                  </a:schemeClr>
                </a:solidFill>
              </a:rPr>
              <a:t>температури. Нагрівання </a:t>
            </a:r>
            <a:r>
              <a:rPr lang="uk-UA" b="1" dirty="0">
                <a:solidFill>
                  <a:schemeClr val="tx2">
                    <a:lumMod val="75000"/>
                  </a:schemeClr>
                </a:solidFill>
              </a:rPr>
              <a:t>газу відбувається швидко, тому різко зростає і тиск газу, що призводить до виникнення ударних хвиль. Це є причиною появи різних звукових ефектів при іскровому розряді: від неголосного потріскування в слабких розрядах до гуркотів грому при спалахах блискавки.</a:t>
            </a:r>
          </a:p>
        </p:txBody>
      </p:sp>
    </p:spTree>
  </p:cSld>
  <p:clrMapOvr>
    <a:masterClrMapping/>
  </p:clrMapOvr>
  <p:transition>
    <p:dissolv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Искровой разряд.mp4">
            <a:hlinkClick r:id="" action="ppaction://media"/>
          </p:cNvPr>
          <p:cNvPicPr>
            <a:picLocks noRot="1" noChangeAspect="1"/>
          </p:cNvPicPr>
          <p:nvPr>
            <a:videoFile r:link="rId1"/>
          </p:nvPr>
        </p:nvPicPr>
        <p:blipFill>
          <a:blip r:embed="rId3" cstate="print"/>
          <a:stretch>
            <a:fillRect/>
          </a:stretch>
        </p:blipFill>
        <p:spPr>
          <a:xfrm>
            <a:off x="0" y="1727430"/>
            <a:ext cx="9144000" cy="5130570"/>
          </a:xfrm>
          <a:prstGeom prst="rect">
            <a:avLst/>
          </a:prstGeom>
        </p:spPr>
      </p:pic>
      <p:sp>
        <p:nvSpPr>
          <p:cNvPr id="5" name="Прямоугольник 4"/>
          <p:cNvSpPr/>
          <p:nvPr/>
        </p:nvSpPr>
        <p:spPr>
          <a:xfrm>
            <a:off x="0" y="0"/>
            <a:ext cx="9144000" cy="1631216"/>
          </a:xfrm>
          <a:prstGeom prst="rect">
            <a:avLst/>
          </a:prstGeom>
        </p:spPr>
        <p:txBody>
          <a:bodyPr wrap="square">
            <a:spAutoFit/>
          </a:bodyPr>
          <a:lstStyle/>
          <a:p>
            <a:r>
              <a:rPr lang="uk-UA" sz="2000" dirty="0"/>
              <a:t>Іскровий розряд широко застосовується як у техніці (запалення горючої суміші у двигунах внутрішнього згоряння, іскрові розрядники для запобігання перенапруження ліній електропередачі), так і на виробництві (електроіскрова точна обробка металів). Крім того, він використовується в спектральному аналізі для реєстрації заряджених частинок.</a:t>
            </a:r>
          </a:p>
        </p:txBody>
      </p:sp>
    </p:spTree>
  </p:cSld>
  <p:clrMapOvr>
    <a:masterClrMapping/>
  </p:clrMapOvr>
  <p:transition>
    <p:dissolve/>
  </p:transition>
  <p:timing>
    <p:tnLst>
      <p:par>
        <p:cTn id="1" dur="indefinite" restart="never" nodeType="tmRoot">
          <p:childTnLst>
            <p:seq concurrent="1" nextAc="seek">
              <p:cTn id="2" restart="whenNotActive" fill="hold" evtFilter="cancelBubble" nodeType="interactiveSeq">
                <p:stCondLst>
                  <p:cond evt="onClick" delay="0">
                    <p:tgtEl>
                      <p:spTgt spid="4"/>
                    </p:tgtEl>
                  </p:cond>
                </p:stCondLst>
                <p:endSync evt="end" delay="0">
                  <p:rtn val="all"/>
                </p:endSync>
                <p:childTnLst>
                  <p:par>
                    <p:cTn id="3" fill="hold">
                      <p:stCondLst>
                        <p:cond delay="0"/>
                      </p:stCondLst>
                      <p:childTnLst>
                        <p:par>
                          <p:cTn id="4" fill="hold">
                            <p:stCondLst>
                              <p:cond delay="0"/>
                            </p:stCondLst>
                            <p:childTnLst>
                              <p:par>
                                <p:cTn id="5" presetID="2" presetClass="mediacall" presetSubtype="0" fill="hold" nodeType="clickEffect">
                                  <p:stCondLst>
                                    <p:cond delay="0"/>
                                  </p:stCondLst>
                                  <p:childTnLst>
                                    <p:cmd type="call" cmd="togglePause">
                                      <p:cBhvr>
                                        <p:cTn id="6" dur="1" fill="hold"/>
                                        <p:tgtEl>
                                          <p:spTgt spid="4"/>
                                        </p:tgtEl>
                                      </p:cBhvr>
                                    </p:cmd>
                                  </p:childTnLst>
                                </p:cTn>
                              </p:par>
                            </p:childTnLst>
                          </p:cTn>
                        </p:par>
                      </p:childTnLst>
                    </p:cTn>
                  </p:par>
                </p:childTnLst>
              </p:cTn>
              <p:nextCondLst>
                <p:cond evt="onClick" delay="0">
                  <p:tgtEl>
                    <p:spTgt spid="4"/>
                  </p:tgtEl>
                </p:cond>
              </p:nextCondLst>
            </p:seq>
            <p:video>
              <p:cMediaNode>
                <p:cTn id="7" fill="hold" display="0">
                  <p:stCondLst>
                    <p:cond delay="indefinite"/>
                  </p:stCondLst>
                  <p:endCondLst>
                    <p:cond evt="onNext" delay="0">
                      <p:tgtEl>
                        <p:sldTgt/>
                      </p:tgtEl>
                    </p:cond>
                    <p:cond evt="onPrev" delay="0">
                      <p:tgtEl>
                        <p:sldTgt/>
                      </p:tgtEl>
                    </p:cond>
                  </p:endCondLst>
                </p:cTn>
                <p:tgtEl>
                  <p:spTgt spid="4"/>
                </p:tgtEl>
              </p:cMediaNode>
            </p:video>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115616" y="188640"/>
            <a:ext cx="7416824" cy="707886"/>
          </a:xfrm>
          <a:prstGeom prst="rect">
            <a:avLst/>
          </a:prstGeom>
          <a:noFill/>
        </p:spPr>
        <p:txBody>
          <a:bodyPr wrap="square" rtlCol="0">
            <a:spAutoFit/>
          </a:bodyPr>
          <a:lstStyle/>
          <a:p>
            <a:pPr algn="ctr"/>
            <a:r>
              <a:rPr lang="uk-UA" sz="4000" b="1"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ДУГОВИЙ РОЗРЯД</a:t>
            </a:r>
            <a:endParaRPr lang="uk-UA" sz="4000" b="1"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endParaRPr>
          </a:p>
        </p:txBody>
      </p:sp>
      <p:sp>
        <p:nvSpPr>
          <p:cNvPr id="5" name="Прямоугольник 4"/>
          <p:cNvSpPr/>
          <p:nvPr/>
        </p:nvSpPr>
        <p:spPr>
          <a:xfrm>
            <a:off x="0" y="836712"/>
            <a:ext cx="5184576" cy="2862322"/>
          </a:xfrm>
          <a:prstGeom prst="rect">
            <a:avLst/>
          </a:prstGeom>
        </p:spPr>
        <p:txBody>
          <a:bodyPr wrap="square">
            <a:spAutoFit/>
          </a:bodyPr>
          <a:lstStyle/>
          <a:p>
            <a:r>
              <a:rPr lang="uk-UA" sz="2000" b="1" dirty="0"/>
              <a:t>Дуговий розряд виникає між електродами, що контактують між собою, якщо їх почати повільно віддаляти один від одного, коли вони підключені до потужного джерела струму. Нагрітий світний газ ніби «провисає» між електродами, </a:t>
            </a:r>
            <a:endParaRPr lang="uk-UA" sz="2000" b="1" dirty="0" smtClean="0"/>
          </a:p>
          <a:p>
            <a:r>
              <a:rPr lang="uk-UA" sz="2000" b="1" dirty="0" smtClean="0"/>
              <a:t>тому </a:t>
            </a:r>
            <a:r>
              <a:rPr lang="uk-UA" sz="2000" b="1" dirty="0"/>
              <a:t>явище й одержало назву </a:t>
            </a:r>
            <a:endParaRPr lang="uk-UA" sz="2000" b="1" dirty="0" smtClean="0"/>
          </a:p>
          <a:p>
            <a:r>
              <a:rPr lang="uk-UA" sz="2000" b="1" dirty="0" smtClean="0"/>
              <a:t>дугового </a:t>
            </a:r>
            <a:r>
              <a:rPr lang="uk-UA" sz="2000" b="1" dirty="0"/>
              <a:t>розряду.</a:t>
            </a:r>
          </a:p>
        </p:txBody>
      </p:sp>
      <p:pic>
        <p:nvPicPr>
          <p:cNvPr id="6" name="Рисунок 5" descr="arc.jpg"/>
          <p:cNvPicPr>
            <a:picLocks noChangeAspect="1"/>
          </p:cNvPicPr>
          <p:nvPr/>
        </p:nvPicPr>
        <p:blipFill>
          <a:blip r:embed="rId2" cstate="print"/>
          <a:stretch>
            <a:fillRect/>
          </a:stretch>
        </p:blipFill>
        <p:spPr>
          <a:xfrm>
            <a:off x="5220072" y="908720"/>
            <a:ext cx="3696072" cy="1996232"/>
          </a:xfrm>
          <a:prstGeom prst="rect">
            <a:avLst/>
          </a:prstGeom>
        </p:spPr>
      </p:pic>
      <p:pic>
        <p:nvPicPr>
          <p:cNvPr id="7" name="Рисунок 6" descr="220px-Lichtbogen_3000_Volt.jpg"/>
          <p:cNvPicPr>
            <a:picLocks noChangeAspect="1"/>
          </p:cNvPicPr>
          <p:nvPr/>
        </p:nvPicPr>
        <p:blipFill>
          <a:blip r:embed="rId3" cstate="print"/>
          <a:stretch>
            <a:fillRect/>
          </a:stretch>
        </p:blipFill>
        <p:spPr>
          <a:xfrm>
            <a:off x="395536" y="4005064"/>
            <a:ext cx="2789515" cy="2421806"/>
          </a:xfrm>
          <a:prstGeom prst="rect">
            <a:avLst/>
          </a:prstGeom>
        </p:spPr>
      </p:pic>
      <p:sp>
        <p:nvSpPr>
          <p:cNvPr id="8" name="Прямоугольник 7"/>
          <p:cNvSpPr/>
          <p:nvPr/>
        </p:nvSpPr>
        <p:spPr>
          <a:xfrm>
            <a:off x="4103440" y="2928332"/>
            <a:ext cx="5040560" cy="3929668"/>
          </a:xfrm>
          <a:prstGeom prst="rect">
            <a:avLst/>
          </a:prstGeom>
        </p:spPr>
        <p:txBody>
          <a:bodyPr wrap="square">
            <a:spAutoFit/>
          </a:bodyPr>
          <a:lstStyle/>
          <a:p>
            <a:r>
              <a:rPr lang="uk-UA" sz="2000" b="1" dirty="0"/>
              <a:t>При виникненні дугового розряду сила струму зростає до сотень амперів, а напруга на розрядному проміжку падає до декількох десятків вольтів. Завдяки потокові електронів, що випускаються нагрітим катодом, підтримується висока провідність між електродами дуги. Цьому також сприяє і термічна іонізація газу, коли атоми втрачають електрони, зіштовхуючись один з одним, і стають носіями електричного струму.</a:t>
            </a:r>
          </a:p>
        </p:txBody>
      </p:sp>
    </p:spTree>
  </p:cSld>
  <p:clrMapOvr>
    <a:masterClrMapping/>
  </p:clrMapOvr>
  <p:transition>
    <p:dissolv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Электрическая дуга (Дуговой разряд).mp4">
            <a:hlinkClick r:id="" action="ppaction://media"/>
          </p:cNvPr>
          <p:cNvPicPr>
            <a:picLocks noRot="1" noChangeAspect="1"/>
          </p:cNvPicPr>
          <p:nvPr>
            <a:videoFile r:link="rId1"/>
          </p:nvPr>
        </p:nvPicPr>
        <p:blipFill>
          <a:blip r:embed="rId4" cstate="print"/>
          <a:stretch>
            <a:fillRect/>
          </a:stretch>
        </p:blipFill>
        <p:spPr>
          <a:xfrm>
            <a:off x="179512" y="188640"/>
            <a:ext cx="3760919" cy="3168352"/>
          </a:xfrm>
          <a:prstGeom prst="rect">
            <a:avLst/>
          </a:prstGeom>
        </p:spPr>
      </p:pic>
      <p:pic>
        <p:nvPicPr>
          <p:cNvPr id="5" name="Дуговой разряд.mp4">
            <a:hlinkClick r:id="" action="ppaction://media"/>
          </p:cNvPr>
          <p:cNvPicPr>
            <a:picLocks noRot="1" noChangeAspect="1"/>
          </p:cNvPicPr>
          <p:nvPr>
            <a:videoFile r:link="rId2"/>
          </p:nvPr>
        </p:nvPicPr>
        <p:blipFill>
          <a:blip r:embed="rId4" cstate="print"/>
          <a:stretch>
            <a:fillRect/>
          </a:stretch>
        </p:blipFill>
        <p:spPr>
          <a:xfrm>
            <a:off x="4298186" y="2492896"/>
            <a:ext cx="4545949" cy="4086200"/>
          </a:xfrm>
          <a:prstGeom prst="rect">
            <a:avLst/>
          </a:prstGeom>
        </p:spPr>
      </p:pic>
    </p:spTree>
  </p:cSld>
  <p:clrMapOvr>
    <a:masterClrMapping/>
  </p:clrMapOvr>
  <p:transition>
    <p:dissolve/>
  </p:transition>
  <p:timing>
    <p:tnLst>
      <p:par>
        <p:cTn id="1" dur="indefinite" restart="never" nodeType="tmRoot">
          <p:childTnLst>
            <p:seq concurrent="1" nextAc="seek">
              <p:cTn id="2" restart="whenNotActive" fill="hold" evtFilter="cancelBubble" nodeType="interactiveSeq">
                <p:stCondLst>
                  <p:cond evt="onClick" delay="0">
                    <p:tgtEl>
                      <p:spTgt spid="4"/>
                    </p:tgtEl>
                  </p:cond>
                </p:stCondLst>
                <p:endSync evt="end" delay="0">
                  <p:rtn val="all"/>
                </p:endSync>
                <p:childTnLst>
                  <p:par>
                    <p:cTn id="3" fill="hold">
                      <p:stCondLst>
                        <p:cond delay="0"/>
                      </p:stCondLst>
                      <p:childTnLst>
                        <p:par>
                          <p:cTn id="4" fill="hold">
                            <p:stCondLst>
                              <p:cond delay="0"/>
                            </p:stCondLst>
                            <p:childTnLst>
                              <p:par>
                                <p:cTn id="5" presetID="2" presetClass="mediacall" presetSubtype="0" fill="hold" nodeType="clickEffect">
                                  <p:stCondLst>
                                    <p:cond delay="0"/>
                                  </p:stCondLst>
                                  <p:childTnLst>
                                    <p:cmd type="call" cmd="togglePause">
                                      <p:cBhvr>
                                        <p:cTn id="6" dur="1" fill="hold"/>
                                        <p:tgtEl>
                                          <p:spTgt spid="4"/>
                                        </p:tgtEl>
                                      </p:cBhvr>
                                    </p:cmd>
                                  </p:childTnLst>
                                </p:cTn>
                              </p:par>
                            </p:childTnLst>
                          </p:cTn>
                        </p:par>
                      </p:childTnLst>
                    </p:cTn>
                  </p:par>
                </p:childTnLst>
              </p:cTn>
              <p:nextCondLst>
                <p:cond evt="onClick" delay="0">
                  <p:tgtEl>
                    <p:spTgt spid="4"/>
                  </p:tgtEl>
                </p:cond>
              </p:nextCondLst>
            </p:seq>
            <p:video>
              <p:cMediaNode>
                <p:cTn id="7" fill="hold" display="0">
                  <p:stCondLst>
                    <p:cond delay="indefinite"/>
                  </p:stCondLst>
                  <p:endCondLst>
                    <p:cond evt="onNext" delay="0">
                      <p:tgtEl>
                        <p:sldTgt/>
                      </p:tgtEl>
                    </p:cond>
                    <p:cond evt="onPrev" delay="0">
                      <p:tgtEl>
                        <p:sldTgt/>
                      </p:tgtEl>
                    </p:cond>
                  </p:endCondLst>
                </p:cTn>
                <p:tgtEl>
                  <p:spTgt spid="4"/>
                </p:tgtEl>
              </p:cMediaNode>
            </p:video>
            <p:seq concurrent="1" nextAc="seek">
              <p:cTn id="8" restart="whenNotActive" fill="hold" evtFilter="cancelBubble" nodeType="interactiveSeq">
                <p:stCondLst>
                  <p:cond evt="onClick" delay="0">
                    <p:tgtEl>
                      <p:spTgt spid="5"/>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5"/>
                                        </p:tgtEl>
                                      </p:cBhvr>
                                    </p:cmd>
                                  </p:childTnLst>
                                </p:cTn>
                              </p:par>
                            </p:childTnLst>
                          </p:cTn>
                        </p:par>
                      </p:childTnLst>
                    </p:cTn>
                  </p:par>
                </p:childTnLst>
              </p:cTn>
              <p:nextCondLst>
                <p:cond evt="onClick" delay="0">
                  <p:tgtEl>
                    <p:spTgt spid="5"/>
                  </p:tgtEl>
                </p:cond>
              </p:nextCondLst>
            </p:seq>
            <p:video>
              <p:cMediaNode>
                <p:cTn id="13" fill="hold" display="0">
                  <p:stCondLst>
                    <p:cond delay="indefinite"/>
                  </p:stCondLst>
                  <p:endCondLst>
                    <p:cond evt="onNext" delay="0">
                      <p:tgtEl>
                        <p:sldTgt/>
                      </p:tgtEl>
                    </p:cond>
                    <p:cond evt="onPrev" delay="0">
                      <p:tgtEl>
                        <p:sldTgt/>
                      </p:tgtEl>
                    </p:cond>
                  </p:endCondLst>
                </p:cTn>
                <p:tgtEl>
                  <p:spTgt spid="5"/>
                </p:tgtEl>
              </p:cMediaNode>
            </p:video>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267744" y="260648"/>
            <a:ext cx="7128792" cy="707886"/>
          </a:xfrm>
          <a:prstGeom prst="rect">
            <a:avLst/>
          </a:prstGeom>
          <a:noFill/>
        </p:spPr>
        <p:txBody>
          <a:bodyPr wrap="square" rtlCol="0">
            <a:spAutoFit/>
          </a:bodyPr>
          <a:lstStyle/>
          <a:p>
            <a:pPr algn="ctr"/>
            <a:r>
              <a:rPr lang="uk-UA" sz="4000" b="1" spc="100" dirty="0" smtClean="0">
                <a:ln w="18000">
                  <a:solidFill>
                    <a:schemeClr val="accent1">
                      <a:satMod val="200000"/>
                      <a:tint val="72000"/>
                    </a:schemeClr>
                  </a:solidFill>
                  <a:prstDash val="solid"/>
                </a:ln>
                <a:solidFill>
                  <a:schemeClr val="accent1">
                    <a:satMod val="280000"/>
                    <a:tint val="100000"/>
                    <a:alpha val="5700"/>
                  </a:schemeClr>
                </a:solidFill>
                <a:effectLst>
                  <a:outerShdw blurRad="25000" dist="20000" dir="16020000" algn="tl">
                    <a:schemeClr val="accent1">
                      <a:satMod val="200000"/>
                      <a:shade val="1000"/>
                      <a:alpha val="60000"/>
                    </a:schemeClr>
                  </a:outerShdw>
                </a:effectLst>
              </a:rPr>
              <a:t>ТЛІЮЧИЙ РОЗРЯД</a:t>
            </a:r>
            <a:endParaRPr lang="uk-UA" sz="4000" b="1" spc="100" dirty="0">
              <a:ln w="18000">
                <a:solidFill>
                  <a:schemeClr val="accent1">
                    <a:satMod val="200000"/>
                    <a:tint val="72000"/>
                  </a:schemeClr>
                </a:solidFill>
                <a:prstDash val="solid"/>
              </a:ln>
              <a:solidFill>
                <a:schemeClr val="accent1">
                  <a:satMod val="280000"/>
                  <a:tint val="100000"/>
                  <a:alpha val="5700"/>
                </a:schemeClr>
              </a:solidFill>
              <a:effectLst>
                <a:outerShdw blurRad="25000" dist="20000" dir="16020000" algn="tl">
                  <a:schemeClr val="accent1">
                    <a:satMod val="200000"/>
                    <a:shade val="1000"/>
                    <a:alpha val="60000"/>
                  </a:schemeClr>
                </a:outerShdw>
              </a:effectLst>
            </a:endParaRPr>
          </a:p>
        </p:txBody>
      </p:sp>
      <p:pic>
        <p:nvPicPr>
          <p:cNvPr id="5" name="Рисунок 4" descr="luminiscentna-lampat.jpg"/>
          <p:cNvPicPr>
            <a:picLocks noChangeAspect="1"/>
          </p:cNvPicPr>
          <p:nvPr/>
        </p:nvPicPr>
        <p:blipFill>
          <a:blip r:embed="rId2" cstate="print"/>
          <a:stretch>
            <a:fillRect/>
          </a:stretch>
        </p:blipFill>
        <p:spPr>
          <a:xfrm>
            <a:off x="6084168" y="3717032"/>
            <a:ext cx="2857500" cy="2857500"/>
          </a:xfrm>
          <a:prstGeom prst="rect">
            <a:avLst/>
          </a:prstGeom>
        </p:spPr>
      </p:pic>
      <p:pic>
        <p:nvPicPr>
          <p:cNvPr id="6" name="Рисунок 5" descr="Electric_glow_discharge.jpg"/>
          <p:cNvPicPr>
            <a:picLocks noChangeAspect="1"/>
          </p:cNvPicPr>
          <p:nvPr/>
        </p:nvPicPr>
        <p:blipFill>
          <a:blip r:embed="rId3" cstate="print"/>
          <a:stretch>
            <a:fillRect/>
          </a:stretch>
        </p:blipFill>
        <p:spPr>
          <a:xfrm>
            <a:off x="0" y="0"/>
            <a:ext cx="3492500" cy="2330450"/>
          </a:xfrm>
          <a:prstGeom prst="rect">
            <a:avLst/>
          </a:prstGeom>
        </p:spPr>
      </p:pic>
      <p:sp>
        <p:nvSpPr>
          <p:cNvPr id="7" name="Прямоугольник 6"/>
          <p:cNvSpPr/>
          <p:nvPr/>
        </p:nvSpPr>
        <p:spPr>
          <a:xfrm>
            <a:off x="3995936" y="980728"/>
            <a:ext cx="4860032" cy="2246769"/>
          </a:xfrm>
          <a:prstGeom prst="rect">
            <a:avLst/>
          </a:prstGeom>
        </p:spPr>
        <p:txBody>
          <a:bodyPr wrap="square">
            <a:spAutoFit/>
          </a:bodyPr>
          <a:lstStyle/>
          <a:p>
            <a:r>
              <a:rPr lang="uk-UA" sz="2000" b="1" dirty="0"/>
              <a:t>Тліючий розряд спостерігається тільки при низьких тисках (десяті й соті частки мм </a:t>
            </a:r>
            <a:r>
              <a:rPr lang="uk-UA" sz="2000" b="1" dirty="0" err="1"/>
              <a:t>рт</a:t>
            </a:r>
            <a:r>
              <a:rPr lang="uk-UA" sz="2000" b="1" dirty="0"/>
              <a:t>. ст.). Для збудження тліючого розряду напруга між електродами повинна складати всього лише кілька сотень вольтів, а іноді й менше.</a:t>
            </a:r>
          </a:p>
        </p:txBody>
      </p:sp>
      <p:sp>
        <p:nvSpPr>
          <p:cNvPr id="8" name="Прямоугольник 7"/>
          <p:cNvSpPr/>
          <p:nvPr/>
        </p:nvSpPr>
        <p:spPr>
          <a:xfrm>
            <a:off x="0" y="3441680"/>
            <a:ext cx="5940152" cy="3477875"/>
          </a:xfrm>
          <a:prstGeom prst="rect">
            <a:avLst/>
          </a:prstGeom>
        </p:spPr>
        <p:txBody>
          <a:bodyPr wrap="square">
            <a:spAutoFit/>
          </a:bodyPr>
          <a:lstStyle/>
          <a:p>
            <a:r>
              <a:rPr lang="uk-UA" sz="2000" b="1" dirty="0"/>
              <a:t>На практиці тліючий розряд можна одержати, якщо до електродів, впаяних у скляну трубку, прикласти напругу. Поступово викачуючи повітря, можна спостерігати тліючий розряд у вигляді світної звивистої нитки, що простягнулася від катода до анода. Якщо тиск знижувати і далі, то нитка ставатиме дедалі товщою, поки нарешті вся трубка, крім ділянки біля катода, не буде заповнена однорідним свіченням, що зветься додатним стовпом.</a:t>
            </a:r>
          </a:p>
        </p:txBody>
      </p:sp>
    </p:spTree>
  </p:cSld>
  <p:clrMapOvr>
    <a:masterClrMapping/>
  </p:clrMapOvr>
  <p:transition>
    <p:dissolv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Тлеющий разряд.mp4">
            <a:hlinkClick r:id="" action="ppaction://media"/>
          </p:cNvPr>
          <p:cNvPicPr>
            <a:picLocks noRot="1" noChangeAspect="1"/>
          </p:cNvPicPr>
          <p:nvPr>
            <a:videoFile r:link="rId1"/>
          </p:nvPr>
        </p:nvPicPr>
        <p:blipFill>
          <a:blip r:embed="rId3" cstate="print"/>
          <a:stretch>
            <a:fillRect/>
          </a:stretch>
        </p:blipFill>
        <p:spPr>
          <a:xfrm>
            <a:off x="635563" y="260648"/>
            <a:ext cx="8256917" cy="6120680"/>
          </a:xfrm>
          <a:prstGeom prst="rect">
            <a:avLst/>
          </a:prstGeom>
        </p:spPr>
      </p:pic>
    </p:spTree>
  </p:cSld>
  <p:clrMapOvr>
    <a:masterClrMapping/>
  </p:clrMapOvr>
  <p:transition>
    <p:dissolve/>
  </p:transition>
  <p:timing>
    <p:tnLst>
      <p:par>
        <p:cTn id="1" dur="indefinite" restart="never" nodeType="tmRoot">
          <p:childTnLst>
            <p:seq concurrent="1" nextAc="seek">
              <p:cTn id="2" restart="whenNotActive" fill="hold" evtFilter="cancelBubble" nodeType="interactiveSeq">
                <p:stCondLst>
                  <p:cond evt="onClick" delay="0">
                    <p:tgtEl>
                      <p:spTgt spid="5"/>
                    </p:tgtEl>
                  </p:cond>
                </p:stCondLst>
                <p:endSync evt="end" delay="0">
                  <p:rtn val="all"/>
                </p:endSync>
                <p:childTnLst>
                  <p:par>
                    <p:cTn id="3" fill="hold">
                      <p:stCondLst>
                        <p:cond delay="0"/>
                      </p:stCondLst>
                      <p:childTnLst>
                        <p:par>
                          <p:cTn id="4" fill="hold">
                            <p:stCondLst>
                              <p:cond delay="0"/>
                            </p:stCondLst>
                            <p:childTnLst>
                              <p:par>
                                <p:cTn id="5" presetID="2" presetClass="mediacall" presetSubtype="0" fill="hold" nodeType="clickEffect">
                                  <p:stCondLst>
                                    <p:cond delay="0"/>
                                  </p:stCondLst>
                                  <p:childTnLst>
                                    <p:cmd type="call" cmd="togglePause">
                                      <p:cBhvr>
                                        <p:cTn id="6" dur="1" fill="hold"/>
                                        <p:tgtEl>
                                          <p:spTgt spid="5"/>
                                        </p:tgtEl>
                                      </p:cBhvr>
                                    </p:cmd>
                                  </p:childTnLst>
                                </p:cTn>
                              </p:par>
                            </p:childTnLst>
                          </p:cTn>
                        </p:par>
                      </p:childTnLst>
                    </p:cTn>
                  </p:par>
                </p:childTnLst>
              </p:cTn>
              <p:nextCondLst>
                <p:cond evt="onClick" delay="0">
                  <p:tgtEl>
                    <p:spTgt spid="5"/>
                  </p:tgtEl>
                </p:cond>
              </p:nextCondLst>
            </p:seq>
            <p:video>
              <p:cMediaNode>
                <p:cTn id="7" fill="hold" display="0">
                  <p:stCondLst>
                    <p:cond delay="indefinite"/>
                  </p:stCondLst>
                  <p:endCondLst>
                    <p:cond evt="onNext" delay="0">
                      <p:tgtEl>
                        <p:sldTgt/>
                      </p:tgtEl>
                    </p:cond>
                    <p:cond evt="onPrev" delay="0">
                      <p:tgtEl>
                        <p:sldTgt/>
                      </p:tgtEl>
                    </p:cond>
                  </p:endCondLst>
                </p:cTn>
                <p:tgtEl>
                  <p:spTgt spid="5"/>
                </p:tgtEl>
              </p:cMediaNode>
            </p:video>
          </p:childTnLst>
        </p:cTn>
      </p:par>
    </p:tn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2">
      <a:majorFont>
        <a:latin typeface="Calibri"/>
        <a:ea typeface=""/>
        <a:cs typeface=""/>
        <a:font script="Jpan" typeface="HGｺﾞｼｯｸM"/>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ambria"/>
        <a:ea typeface=""/>
        <a:cs typeface=""/>
        <a:font script="Jpan" typeface="HG明朝B"/>
        <a:font script="Hang" typeface="맑은 고딕"/>
        <a:font script="Hans" typeface="黑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100</TotalTime>
  <Words>673</Words>
  <Application>Microsoft Office PowerPoint</Application>
  <PresentationFormat>Экран (4:3)</PresentationFormat>
  <Paragraphs>29</Paragraphs>
  <Slides>13</Slides>
  <Notes>0</Notes>
  <HiddenSlides>0</HiddenSlides>
  <MMClips>6</MMClips>
  <ScaleCrop>false</ScaleCrop>
  <HeadingPairs>
    <vt:vector size="4" baseType="variant">
      <vt:variant>
        <vt:lpstr>Тема</vt:lpstr>
      </vt:variant>
      <vt:variant>
        <vt:i4>1</vt:i4>
      </vt:variant>
      <vt:variant>
        <vt:lpstr>Заголовки слайдов</vt:lpstr>
      </vt:variant>
      <vt:variant>
        <vt:i4>13</vt:i4>
      </vt:variant>
    </vt:vector>
  </HeadingPairs>
  <TitlesOfParts>
    <vt:vector size="14" baseType="lpstr">
      <vt:lpstr>Тема Office</vt:lpstr>
      <vt:lpstr>Слайд 1</vt:lpstr>
      <vt:lpstr>Слайд 2</vt:lpstr>
      <vt:lpstr>Слайд 3</vt:lpstr>
      <vt:lpstr>Слайд 4</vt:lpstr>
      <vt:lpstr>Слайд 5</vt:lpstr>
      <vt:lpstr>Слайд 6</vt:lpstr>
      <vt:lpstr>Слайд 7</vt:lpstr>
      <vt:lpstr>Слайд 8</vt:lpstr>
      <vt:lpstr>Слайд 9</vt:lpstr>
      <vt:lpstr>Слайд 10</vt:lpstr>
      <vt:lpstr>Слайд 11</vt:lpstr>
      <vt:lpstr>Слайд 12</vt:lpstr>
      <vt:lpstr>Слайд 13</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Андрей</dc:creator>
  <cp:lastModifiedBy>Андрей</cp:lastModifiedBy>
  <cp:revision>11</cp:revision>
  <dcterms:created xsi:type="dcterms:W3CDTF">2013-02-05T17:58:50Z</dcterms:created>
  <dcterms:modified xsi:type="dcterms:W3CDTF">2013-02-05T19:39:39Z</dcterms:modified>
</cp:coreProperties>
</file>