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5" d="100"/>
          <a:sy n="65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8449C50-4E16-4D78-84AB-DFF37E95F875}" type="datetimeFigureOut">
              <a:rPr lang="uk-UA" smtClean="0"/>
              <a:t>14.04.2014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493A4A8-0F85-4C21-AE47-2899D491BA6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/>
              <a:t>Люмінесценція</a:t>
            </a:r>
            <a:endParaRPr lang="uk-UA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594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792088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>
                <a:cs typeface="Aharoni" pitchFamily="2" charset="-79"/>
              </a:rPr>
              <a:t>Типи люмінесценції:</a:t>
            </a:r>
          </a:p>
          <a:p>
            <a:r>
              <a:rPr lang="uk-UA" sz="2400" dirty="0" smtClean="0"/>
              <a:t></a:t>
            </a:r>
            <a:r>
              <a:rPr lang="uk-UA" sz="2400" dirty="0" smtClean="0"/>
              <a:t> фотолюмінесценція - світіння під </a:t>
            </a:r>
            <a:r>
              <a:rPr lang="uk-UA" sz="2400" dirty="0" err="1" smtClean="0"/>
              <a:t>дієюсвітла</a:t>
            </a:r>
            <a:r>
              <a:rPr lang="uk-UA" sz="2400" dirty="0" smtClean="0"/>
              <a:t> (видимого і </a:t>
            </a:r>
            <a:r>
              <a:rPr lang="uk-UA" sz="2400" dirty="0" err="1" smtClean="0"/>
              <a:t>УФ-діапазону</a:t>
            </a:r>
            <a:r>
              <a:rPr lang="uk-UA" sz="2400" dirty="0" smtClean="0"/>
              <a:t>). Вона, </a:t>
            </a:r>
            <a:r>
              <a:rPr lang="uk-UA" sz="2400" dirty="0" err="1" smtClean="0"/>
              <a:t>всвою</a:t>
            </a:r>
            <a:r>
              <a:rPr lang="uk-UA" sz="2400" dirty="0" smtClean="0"/>
              <a:t> чергу, ділиться на • флуоресценцію (час життя 10 -9 -10 - 6 с); • фосфоресценцію (10 -3 -10 с); хемілюмінесценція - світіння, що використовує енергію хімічних реакцій; </a:t>
            </a:r>
            <a:r>
              <a:rPr lang="uk-UA" sz="2400" dirty="0" err="1" smtClean="0"/>
              <a:t>катодолюмінесценція</a:t>
            </a:r>
            <a:r>
              <a:rPr lang="uk-UA" sz="2400" dirty="0" smtClean="0"/>
              <a:t> – викликана опроміненням швидкими електронами(катодними променями); </a:t>
            </a:r>
            <a:r>
              <a:rPr lang="uk-UA" sz="2400" dirty="0" err="1" smtClean="0"/>
              <a:t>сонолюмінесценция</a:t>
            </a:r>
            <a:r>
              <a:rPr lang="uk-UA" sz="2400" dirty="0" smtClean="0"/>
              <a:t> </a:t>
            </a:r>
            <a:r>
              <a:rPr lang="uk-UA" sz="2400" dirty="0" err="1" smtClean="0"/>
              <a:t>-люмінесценція</a:t>
            </a:r>
            <a:r>
              <a:rPr lang="uk-UA" sz="2400" dirty="0" smtClean="0"/>
              <a:t>, спричинена звуком високої частоти; </a:t>
            </a:r>
            <a:r>
              <a:rPr lang="uk-UA" sz="2400" dirty="0" err="1" smtClean="0"/>
              <a:t>рентгенолюмінесценція</a:t>
            </a:r>
            <a:r>
              <a:rPr lang="uk-UA" sz="2400" dirty="0" smtClean="0"/>
              <a:t> - світіння під дією рентгенівських </a:t>
            </a:r>
            <a:r>
              <a:rPr lang="uk-UA" sz="2400" dirty="0" err="1" smtClean="0"/>
              <a:t>променів.</a:t>
            </a:r>
            <a:r>
              <a:rPr lang="uk-UA" sz="2400" dirty="0" smtClean="0"/>
              <a:t> електролюмінесценція - виникає при пропущенні електричного струму через певні типи люмінофорів.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36700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20688"/>
            <a:ext cx="2809875" cy="162877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863" y="2420888"/>
            <a:ext cx="2476500" cy="18478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076" y="4423596"/>
            <a:ext cx="2466975" cy="18478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9512" y="476672"/>
            <a:ext cx="4572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3200" dirty="0" smtClean="0">
                <a:cs typeface="Aharoni" pitchFamily="2" charset="-79"/>
              </a:rPr>
              <a:t>Використання: </a:t>
            </a:r>
          </a:p>
          <a:p>
            <a:endParaRPr lang="uk-UA" sz="2800" dirty="0">
              <a:cs typeface="Aharoni" pitchFamily="2" charset="-79"/>
            </a:endParaRPr>
          </a:p>
          <a:p>
            <a:r>
              <a:rPr lang="uk-UA" sz="2800" dirty="0" smtClean="0"/>
              <a:t>Широко використовують в </a:t>
            </a:r>
            <a:r>
              <a:rPr lang="uk-UA" sz="2800" dirty="0" err="1" smtClean="0"/>
              <a:t>електропроменевих</a:t>
            </a:r>
            <a:r>
              <a:rPr lang="uk-UA" sz="2800" dirty="0" smtClean="0"/>
              <a:t> приладах,світлотехніці, дефектоскопії та люмінесцентному аналізі, при люмінесцентній сепарації корисних копалин. Люмінесценція мінералів є їх важливою діагностичною ознакою.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09941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7200" dirty="0" smtClean="0"/>
              <a:t>Дякую за увагу!</a:t>
            </a:r>
            <a:endParaRPr lang="uk-UA" sz="7200" dirty="0"/>
          </a:p>
        </p:txBody>
      </p:sp>
    </p:spTree>
    <p:extLst>
      <p:ext uri="{BB962C8B-B14F-4D97-AF65-F5344CB8AC3E}">
        <p14:creationId xmlns:p14="http://schemas.microsoft.com/office/powerpoint/2010/main" val="40304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5665816"/>
          </a:xfrm>
        </p:spPr>
        <p:txBody>
          <a:bodyPr>
            <a:normAutofit/>
          </a:bodyPr>
          <a:lstStyle/>
          <a:p>
            <a:r>
              <a:rPr lang="uk-UA" sz="2400" dirty="0"/>
              <a:t>Люмінесценція-відмінне від теплового світіння збудженої речовини. Інша назва – </a:t>
            </a:r>
            <a:r>
              <a:rPr lang="uk-UA" sz="2400" dirty="0" smtClean="0"/>
              <a:t>холодне світло</a:t>
            </a:r>
            <a:r>
              <a:rPr lang="uk-UA" sz="2400" dirty="0"/>
              <a:t>. Вперше люмінесценція була описана в </a:t>
            </a:r>
            <a:r>
              <a:rPr lang="en-US" sz="2400" dirty="0"/>
              <a:t>XVIII </a:t>
            </a:r>
            <a:r>
              <a:rPr lang="uk-UA" sz="2400" dirty="0"/>
              <a:t>ст. </a:t>
            </a:r>
            <a:endParaRPr lang="uk-UA" sz="2400" dirty="0" smtClean="0"/>
          </a:p>
          <a:p>
            <a:r>
              <a:rPr lang="uk-UA" sz="2400" dirty="0" err="1"/>
              <a:t>Люмінесціюючої</a:t>
            </a:r>
            <a:r>
              <a:rPr lang="uk-UA" sz="2400" dirty="0"/>
              <a:t> комаха поруч з супліддям </a:t>
            </a:r>
            <a:r>
              <a:rPr lang="uk-UA" sz="2400" dirty="0" smtClean="0"/>
              <a:t>гравілату:</a:t>
            </a:r>
            <a:endParaRPr lang="uk-UA" sz="2400" dirty="0"/>
          </a:p>
          <a:p>
            <a:endParaRPr lang="uk-UA" sz="2000" dirty="0" smtClean="0"/>
          </a:p>
          <a:p>
            <a:endParaRPr lang="uk-UA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617" y="2996952"/>
            <a:ext cx="5659464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00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077072"/>
            <a:ext cx="1866900" cy="245745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052736"/>
            <a:ext cx="1743075" cy="26193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83568" y="1028343"/>
            <a:ext cx="61744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</a:t>
            </a:r>
            <a:r>
              <a:rPr lang="uk-UA" sz="2400" dirty="0" smtClean="0"/>
              <a:t>Спочатку явище люмінесценції використовувалося при виготовленні світних фарб і світлових складів на основі так званих фосфором, для нанесення на шкали приладів, призначених для використання в темряві. Особливої </a:t>
            </a:r>
            <a:r>
              <a:rPr lang="uk-UA" sz="2400" dirty="0" err="1" smtClean="0"/>
              <a:t>​уваги</a:t>
            </a:r>
            <a:r>
              <a:rPr lang="uk-UA" sz="2400" dirty="0" smtClean="0"/>
              <a:t> в СРСР люмінесценція не приваблювала аж до 1948, коли радянський вчений С. І. Вавилов на сесії Верховної ради запропонував почати виготовлення економічних люмінесцентних ламп і використовувати люмінесценцію в аналізі хімічних речовин.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76918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84887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cs typeface="Aharoni" pitchFamily="2" charset="-79"/>
              </a:rPr>
              <a:t> </a:t>
            </a:r>
            <a:r>
              <a:rPr lang="uk-UA" sz="3600" dirty="0" smtClean="0">
                <a:cs typeface="Aharoni" pitchFamily="2" charset="-79"/>
              </a:rPr>
              <a:t>Загальна характеристика </a:t>
            </a:r>
          </a:p>
          <a:p>
            <a:r>
              <a:rPr lang="uk-UA" sz="2400" dirty="0" smtClean="0"/>
              <a:t>Речовина, у якій спостерігається люмінесценція, називається люмінофором. Люмінесцентне випромінювання виникає за рахунок квантових переходів атомів, іонів, молекул зі збудженого стану в основний чи менш збуджений, тому кожен атом, іон чи молекула - люмінофора є центром люмінесценції.</a:t>
            </a:r>
            <a:endParaRPr lang="uk-UA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53" y="4030658"/>
            <a:ext cx="7704856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23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43" y="3343322"/>
            <a:ext cx="7416824" cy="316835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27584" y="980728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Важливою особливістю люмінесценції є те, що вона здатна виявлятися при значно нижчих температурах, тому що не використовує теплову енергію випромінюючої системи. За цей люмінесценцію часто називають "холодним свіченням".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3920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05064"/>
            <a:ext cx="3894280" cy="239648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843424"/>
            <a:ext cx="4032448" cy="258895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27584" y="981102"/>
            <a:ext cx="76236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Критерій тривалості, введений Вавиловим, дозволяє відокремити люмінесценцію від інших видів нетеплового випромінювання:розсіювання та відбиття світла, комбінаційного розсіяння, випромінювання Черенкова. Тривалість їх менше періоду коливання світлової хвилі (тобто &lt;10 -10</a:t>
            </a:r>
            <a:r>
              <a:rPr lang="en-US" sz="2400" dirty="0" smtClean="0"/>
              <a:t>c).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29185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124744"/>
            <a:ext cx="3312368" cy="482453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7544" y="112775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 smtClean="0"/>
              <a:t>Фізична природа люмінесценції полягає в випромінювальних переходах електронів а томів або молекул зі збудженого стану в основний. При цьому причиною первісного їх порушення можуть служити різні чинники: зовнішнє випромінювання, температура, хімічні реакції і ін.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06020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77072"/>
            <a:ext cx="3853018" cy="256400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861048"/>
            <a:ext cx="4536504" cy="278003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11560" y="548680"/>
            <a:ext cx="799288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cs typeface="Aharoni" pitchFamily="2" charset="-79"/>
              </a:rPr>
              <a:t>Природа явища</a:t>
            </a:r>
          </a:p>
          <a:p>
            <a:r>
              <a:rPr lang="uk-UA" sz="2000" dirty="0" smtClean="0"/>
              <a:t> При збудженні речовини тим чи іншим способом, її молекули (у випадку газу чи рідини) переходять у високоенергетичні квантові стани. У випадку напівпровідників електрони переходять із валентної зони у вільні стани зони провідності, залишаючи у валентній зоні дірку. Збуджений стан може </a:t>
            </a:r>
            <a:r>
              <a:rPr lang="uk-UA" sz="2000" dirty="0" err="1" smtClean="0"/>
              <a:t>випромінити</a:t>
            </a:r>
            <a:r>
              <a:rPr lang="uk-UA" sz="2000" dirty="0" smtClean="0"/>
              <a:t> фотон негайно, повернувшись у основний стан або ж втратити частину енергії в результаті зіткнень. Процеси поступової втрати енергії збудженою частинкою називаються релаксацією.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146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419" y="620687"/>
            <a:ext cx="5760640" cy="245166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2790" y="3072348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err="1" smtClean="0"/>
              <a:t>Релаксація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продовжується</a:t>
            </a:r>
            <a:r>
              <a:rPr lang="ru-RU" sz="2400" dirty="0" smtClean="0"/>
              <a:t>, доки </a:t>
            </a:r>
            <a:r>
              <a:rPr lang="ru-RU" sz="2400" dirty="0" err="1" smtClean="0"/>
              <a:t>збуджена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частка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прийде</a:t>
            </a:r>
            <a:r>
              <a:rPr lang="ru-RU" sz="2400" dirty="0" smtClean="0"/>
              <a:t> до стану, </a:t>
            </a:r>
            <a:r>
              <a:rPr lang="ru-RU" sz="2400" dirty="0" err="1" smtClean="0"/>
              <a:t>колиподальша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поступова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втрата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енергії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неможлива</a:t>
            </a:r>
            <a:r>
              <a:rPr lang="ru-RU" sz="2400" dirty="0" smtClean="0"/>
              <a:t>. </a:t>
            </a:r>
            <a:r>
              <a:rPr lang="ru-RU" sz="2400" dirty="0" err="1" smtClean="0"/>
              <a:t>Такі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стани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характерні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кожної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 й </a:t>
            </a:r>
            <a:r>
              <a:rPr lang="ru-RU" sz="2400" dirty="0" err="1" smtClean="0"/>
              <a:t>визначають</a:t>
            </a:r>
            <a:r>
              <a:rPr lang="ru-RU" sz="2400" dirty="0" smtClean="0"/>
              <a:t> спектр </a:t>
            </a:r>
            <a:r>
              <a:rPr lang="ru-RU" sz="2400" dirty="0" err="1" smtClean="0"/>
              <a:t>люмінесценції</a:t>
            </a:r>
            <a:r>
              <a:rPr lang="ru-RU" sz="2400" dirty="0" smtClean="0"/>
              <a:t>. </a:t>
            </a:r>
            <a:r>
              <a:rPr lang="ru-RU" sz="2400" dirty="0" err="1" smtClean="0"/>
              <a:t>Збудження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можеіснувати</a:t>
            </a:r>
            <a:r>
              <a:rPr lang="ru-RU" sz="2400" dirty="0" smtClean="0"/>
              <a:t> в такому </a:t>
            </a:r>
            <a:r>
              <a:rPr lang="ru-RU" sz="2400" dirty="0" err="1" smtClean="0"/>
              <a:t>стані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певний</a:t>
            </a:r>
            <a:r>
              <a:rPr lang="ru-RU" sz="2400" dirty="0" smtClean="0"/>
              <a:t> час, а </a:t>
            </a:r>
            <a:r>
              <a:rPr lang="ru-RU" sz="2400" dirty="0" err="1" smtClean="0"/>
              <a:t>потім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відбувається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перехід</a:t>
            </a:r>
            <a:r>
              <a:rPr lang="ru-RU" sz="2400" dirty="0" smtClean="0"/>
              <a:t> до основного стану,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супроводжується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випромінюваннями</a:t>
            </a:r>
            <a:r>
              <a:rPr lang="ru-RU" sz="2400" dirty="0" smtClean="0"/>
              <a:t> кванта </a:t>
            </a:r>
            <a:r>
              <a:rPr lang="ru-RU" sz="2400" dirty="0" err="1" smtClean="0"/>
              <a:t>світла</a:t>
            </a:r>
            <a:r>
              <a:rPr lang="ru-RU" sz="2400" dirty="0" smtClean="0"/>
              <a:t> — фотону. </a:t>
            </a:r>
            <a:r>
              <a:rPr lang="ru-RU" sz="2400" dirty="0" err="1" smtClean="0"/>
              <a:t>Кожен</a:t>
            </a:r>
            <a:r>
              <a:rPr lang="ru-RU" sz="2400" dirty="0" smtClean="0"/>
              <a:t> </a:t>
            </a:r>
            <a:r>
              <a:rPr lang="ru-RU" sz="2400" dirty="0" err="1" smtClean="0"/>
              <a:t>люмінофор</a:t>
            </a:r>
            <a:r>
              <a:rPr lang="ru-RU" sz="2400" dirty="0" smtClean="0"/>
              <a:t> </a:t>
            </a:r>
            <a:r>
              <a:rPr lang="ru-RU" sz="2400" dirty="0" err="1" smtClean="0"/>
              <a:t>характеризується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своїм</a:t>
            </a:r>
            <a:r>
              <a:rPr lang="ru-RU" sz="2400" dirty="0" smtClean="0"/>
              <a:t> спектром </a:t>
            </a:r>
            <a:r>
              <a:rPr lang="ru-RU" sz="2400" dirty="0" err="1" smtClean="0"/>
              <a:t>люмінесценції</a:t>
            </a:r>
            <a:r>
              <a:rPr lang="ru-RU" sz="2400" dirty="0" smtClean="0"/>
              <a:t>, на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впливає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спосіб</a:t>
            </a:r>
            <a:r>
              <a:rPr lang="ru-RU" sz="2400" dirty="0" smtClean="0"/>
              <a:t> </a:t>
            </a:r>
            <a:r>
              <a:rPr lang="ru-RU" sz="2400" dirty="0" err="1" smtClean="0"/>
              <a:t>збудження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8091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</TotalTime>
  <Words>527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Люмінесценція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Люмінесценція</dc:title>
  <dc:creator>Малюк</dc:creator>
  <cp:lastModifiedBy>Малюк</cp:lastModifiedBy>
  <cp:revision>4</cp:revision>
  <dcterms:created xsi:type="dcterms:W3CDTF">2014-04-14T09:29:12Z</dcterms:created>
  <dcterms:modified xsi:type="dcterms:W3CDTF">2014-04-14T10:01:56Z</dcterms:modified>
</cp:coreProperties>
</file>