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C743ABD-5E31-4A26-A2E6-E4F43848ADDB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4BA7C3-6C5F-441C-A02B-A701B9E2F0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A1%D0%B8%D1%81%D1%82%D0%B5%D0%BC%D0%B0%D1%82%D0%B8%D0%BA%D0%B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5%D0%B2%D0%BE%D0%BB%D1%8E%D1%86%D1%96%D1%8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Молекулярний</a:t>
            </a:r>
            <a:r>
              <a:rPr lang="ru-RU" dirty="0" smtClean="0"/>
              <a:t>  </a:t>
            </a:r>
            <a:r>
              <a:rPr lang="ru-RU" dirty="0" err="1" smtClean="0"/>
              <a:t>годинник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9222" y="6005928"/>
            <a:ext cx="5114778" cy="852072"/>
          </a:xfrm>
        </p:spPr>
        <p:txBody>
          <a:bodyPr/>
          <a:lstStyle/>
          <a:p>
            <a:r>
              <a:rPr lang="uk-UA" dirty="0" smtClean="0"/>
              <a:t>учениці 7(11)-Б класу</a:t>
            </a:r>
          </a:p>
          <a:p>
            <a:r>
              <a:rPr lang="uk-UA" dirty="0" err="1" smtClean="0"/>
              <a:t>Гончаренко</a:t>
            </a:r>
            <a:r>
              <a:rPr lang="uk-UA" dirty="0" smtClean="0"/>
              <a:t> Руслани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Хід молекулярних годин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випадкових</a:t>
            </a:r>
            <a:r>
              <a:rPr lang="ru-RU" dirty="0" smtClean="0"/>
              <a:t> </a:t>
            </a:r>
            <a:r>
              <a:rPr lang="ru-RU" dirty="0" err="1" smtClean="0"/>
              <a:t>генетичних</a:t>
            </a:r>
            <a:r>
              <a:rPr lang="ru-RU" dirty="0" smtClean="0"/>
              <a:t> </a:t>
            </a:r>
            <a:r>
              <a:rPr lang="ru-RU" dirty="0" err="1" smtClean="0"/>
              <a:t>мутацій</a:t>
            </a:r>
            <a:r>
              <a:rPr lang="ru-RU" dirty="0" smtClean="0"/>
              <a:t> не приносить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користі</a:t>
            </a:r>
            <a:r>
              <a:rPr lang="ru-RU" dirty="0" smtClean="0"/>
              <a:t>, </a:t>
            </a:r>
            <a:r>
              <a:rPr lang="ru-RU" dirty="0" smtClean="0"/>
              <a:t>вони </a:t>
            </a:r>
            <a:r>
              <a:rPr lang="ru-RU" dirty="0" err="1" smtClean="0"/>
              <a:t>накопичуються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постійною</a:t>
            </a:r>
            <a:r>
              <a:rPr lang="ru-RU" dirty="0" smtClean="0"/>
              <a:t> ( в </a:t>
            </a:r>
            <a:r>
              <a:rPr lang="ru-RU" dirty="0" err="1" smtClean="0"/>
              <a:t>геологічному</a:t>
            </a:r>
            <a:r>
              <a:rPr lang="ru-RU" dirty="0" smtClean="0"/>
              <a:t> </a:t>
            </a:r>
            <a:r>
              <a:rPr lang="ru-RU" dirty="0" err="1" smtClean="0"/>
              <a:t>масштабі</a:t>
            </a:r>
            <a:r>
              <a:rPr lang="ru-RU" dirty="0" smtClean="0"/>
              <a:t> </a:t>
            </a:r>
            <a:r>
              <a:rPr lang="ru-RU" dirty="0" smtClean="0"/>
              <a:t>часу) </a:t>
            </a:r>
            <a:r>
              <a:rPr lang="ru-RU" dirty="0" err="1" smtClean="0"/>
              <a:t>швидкістю</a:t>
            </a:r>
            <a:r>
              <a:rPr lang="ru-RU" dirty="0" smtClean="0"/>
              <a:t>; </a:t>
            </a:r>
            <a:r>
              <a:rPr lang="ru-RU" dirty="0" err="1" smtClean="0"/>
              <a:t>і</a:t>
            </a:r>
            <a:r>
              <a:rPr lang="ru-RU" dirty="0" smtClean="0"/>
              <a:t> по них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судити</a:t>
            </a:r>
            <a:r>
              <a:rPr lang="ru-RU" dirty="0" smtClean="0"/>
              <a:t> про час , </a:t>
            </a:r>
            <a:r>
              <a:rPr lang="ru-RU" dirty="0" err="1" smtClean="0"/>
              <a:t>минулому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відокремлення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предка.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накопичення</a:t>
            </a:r>
            <a:r>
              <a:rPr lang="ru-RU" dirty="0" smtClean="0"/>
              <a:t> таких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ходом </a:t>
            </a:r>
            <a:r>
              <a:rPr lang="ru-RU" dirty="0" err="1" smtClean="0"/>
              <a:t>молекулярних</a:t>
            </a:r>
            <a:r>
              <a:rPr lang="ru-RU" dirty="0" smtClean="0"/>
              <a:t> годин.</a:t>
            </a:r>
            <a:endParaRPr lang="ru-RU" dirty="0"/>
          </a:p>
        </p:txBody>
      </p:sp>
      <p:pic>
        <p:nvPicPr>
          <p:cNvPr id="1026" name="Picture 2" descr="C:\Users\Руслана\AppData\Local\Microsoft\Windows\Temporary Internet Files\Content.IE5\NBHUIKF8\MC90043260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50292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Молекулярний годинник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Молекулярний</a:t>
            </a:r>
            <a:r>
              <a:rPr lang="ru-RU" dirty="0" smtClean="0"/>
              <a:t> </a:t>
            </a:r>
            <a:r>
              <a:rPr lang="ru-RU" dirty="0" err="1" smtClean="0"/>
              <a:t>годинник</a:t>
            </a:r>
            <a:r>
              <a:rPr lang="ru-RU" dirty="0" smtClean="0"/>
              <a:t> (англ. </a:t>
            </a:r>
            <a:r>
              <a:rPr lang="en-US" dirty="0" smtClean="0"/>
              <a:t>molecular clock,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en-US" dirty="0" smtClean="0"/>
              <a:t>gene clock, evolutionary clock) — </a:t>
            </a:r>
            <a:r>
              <a:rPr lang="ru-RU" dirty="0" smtClean="0"/>
              <a:t>у </a:t>
            </a:r>
            <a:r>
              <a:rPr lang="ru-RU" dirty="0" err="1" smtClean="0"/>
              <a:t>молекулярній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 — метод </a:t>
            </a:r>
            <a:r>
              <a:rPr lang="ru-RU" dirty="0" err="1" smtClean="0"/>
              <a:t>датування</a:t>
            </a:r>
            <a:r>
              <a:rPr lang="ru-RU" dirty="0" smtClean="0"/>
              <a:t> </a:t>
            </a:r>
            <a:r>
              <a:rPr lang="ru-RU" dirty="0" err="1" smtClean="0"/>
              <a:t>філогенетичних</a:t>
            </a:r>
            <a:r>
              <a:rPr lang="ru-RU" dirty="0" smtClean="0"/>
              <a:t> </a:t>
            </a:r>
            <a:r>
              <a:rPr lang="ru-RU" dirty="0" err="1" smtClean="0"/>
              <a:t>подій</a:t>
            </a:r>
            <a:r>
              <a:rPr lang="ru-RU" dirty="0" smtClean="0"/>
              <a:t> (</a:t>
            </a:r>
            <a:r>
              <a:rPr lang="ru-RU" dirty="0" err="1" smtClean="0"/>
              <a:t>розходження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таксонів</a:t>
            </a:r>
            <a:r>
              <a:rPr lang="ru-RU" dirty="0" smtClean="0"/>
              <a:t>), </a:t>
            </a:r>
            <a:r>
              <a:rPr lang="ru-RU" dirty="0" err="1" smtClean="0"/>
              <a:t>заснований</a:t>
            </a:r>
            <a:r>
              <a:rPr lang="ru-RU" dirty="0" smtClean="0"/>
              <a:t> на </a:t>
            </a:r>
            <a:r>
              <a:rPr lang="ru-RU" dirty="0" err="1" smtClean="0"/>
              <a:t>гіпотезі</a:t>
            </a:r>
            <a:r>
              <a:rPr lang="ru-RU" dirty="0" smtClean="0"/>
              <a:t> англ. </a:t>
            </a:r>
            <a:r>
              <a:rPr lang="en-US" dirty="0" smtClean="0"/>
              <a:t>molecular clock hypothesis,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еволюційно</a:t>
            </a:r>
            <a:r>
              <a:rPr lang="ru-RU" dirty="0" smtClean="0"/>
              <a:t> </a:t>
            </a:r>
            <a:r>
              <a:rPr lang="ru-RU" dirty="0" err="1" smtClean="0"/>
              <a:t>значущі</a:t>
            </a:r>
            <a:r>
              <a:rPr lang="ru-RU" dirty="0" smtClean="0"/>
              <a:t> </a:t>
            </a:r>
            <a:r>
              <a:rPr lang="ru-RU" dirty="0" err="1" smtClean="0"/>
              <a:t>заміни</a:t>
            </a:r>
            <a:r>
              <a:rPr lang="ru-RU" dirty="0" smtClean="0"/>
              <a:t> </a:t>
            </a:r>
            <a:r>
              <a:rPr lang="ru-RU" dirty="0" err="1" smtClean="0"/>
              <a:t>мономерів</a:t>
            </a:r>
            <a:r>
              <a:rPr lang="ru-RU" dirty="0" smtClean="0"/>
              <a:t> в </a:t>
            </a:r>
            <a:r>
              <a:rPr lang="ru-RU" dirty="0" err="1" smtClean="0"/>
              <a:t>нуклеїнових</a:t>
            </a:r>
            <a:r>
              <a:rPr lang="ru-RU" dirty="0" smtClean="0"/>
              <a:t> кислотах 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 в </a:t>
            </a:r>
            <a:r>
              <a:rPr lang="ru-RU" dirty="0" err="1" smtClean="0"/>
              <a:t>білках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практично </a:t>
            </a:r>
            <a:r>
              <a:rPr lang="ru-RU" dirty="0" err="1" smtClean="0"/>
              <a:t>постійною</a:t>
            </a:r>
            <a:r>
              <a:rPr lang="ru-RU" dirty="0" smtClean="0"/>
              <a:t> </a:t>
            </a:r>
            <a:r>
              <a:rPr lang="ru-RU" dirty="0" err="1" smtClean="0"/>
              <a:t>швидкістю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5886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8028384" cy="6165304"/>
          </a:xfrm>
        </p:spPr>
        <p:txBody>
          <a:bodyPr>
            <a:normAutofit/>
          </a:bodyPr>
          <a:lstStyle/>
          <a:p>
            <a:r>
              <a:rPr lang="ru-RU" sz="1600" dirty="0" err="1" smtClean="0"/>
              <a:t>Швидкість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мутацій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нерівномірною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розрізняється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, через </a:t>
            </a:r>
            <a:r>
              <a:rPr lang="ru-RU" sz="1600" dirty="0" err="1" smtClean="0"/>
              <a:t>що</a:t>
            </a:r>
            <a:r>
              <a:rPr lang="ru-RU" sz="1600" dirty="0" smtClean="0"/>
              <a:t> метод </a:t>
            </a:r>
            <a:r>
              <a:rPr lang="ru-RU" sz="1600" dirty="0" err="1" smtClean="0"/>
              <a:t>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приблизні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результати</a:t>
            </a:r>
            <a:r>
              <a:rPr lang="ru-RU" sz="1600" dirty="0" smtClean="0"/>
              <a:t>.</a:t>
            </a:r>
            <a:endParaRPr lang="ru-RU" sz="1600" b="1" dirty="0" smtClean="0">
              <a:latin typeface="Dotum" pitchFamily="34" charset="-127"/>
              <a:ea typeface="Dotum" pitchFamily="34" charset="-127"/>
            </a:endParaRPr>
          </a:p>
          <a:p>
            <a:r>
              <a:rPr lang="ru-RU" sz="1600" b="1" dirty="0" err="1" smtClean="0">
                <a:latin typeface="Dotum" pitchFamily="34" charset="-127"/>
                <a:ea typeface="Dotum" pitchFamily="34" charset="-127"/>
              </a:rPr>
              <a:t>Філогенетика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 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або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 </a:t>
            </a:r>
            <a:r>
              <a:rPr lang="ru-RU" sz="1600" b="1" dirty="0" err="1" smtClean="0">
                <a:latin typeface="Dotum" pitchFamily="34" charset="-127"/>
                <a:ea typeface="Dotum" pitchFamily="34" charset="-127"/>
              </a:rPr>
              <a:t>філогенетична</a:t>
            </a:r>
            <a:r>
              <a:rPr lang="ru-RU" sz="1600" b="1" dirty="0" smtClean="0">
                <a:latin typeface="Dotum" pitchFamily="34" charset="-127"/>
                <a:ea typeface="Dotum" pitchFamily="34" charset="-127"/>
              </a:rPr>
              <a:t> систематика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 — область 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  <a:hlinkClick r:id="rId2" tooltip="Систематика"/>
              </a:rPr>
              <a:t>біологічної</a:t>
            </a:r>
            <a:r>
              <a:rPr lang="ru-RU" sz="1600" dirty="0" smtClean="0">
                <a:latin typeface="Dotum" pitchFamily="34" charset="-127"/>
                <a:ea typeface="Dotum" pitchFamily="34" charset="-127"/>
                <a:hlinkClick r:id="rId2" tooltip="Систематика"/>
              </a:rPr>
              <a:t> систематики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,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що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займається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ідентифікацією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і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проясненням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еволюційних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взаємин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серед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різних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видів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життя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на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Землі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, як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сучасних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, так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і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 </a:t>
            </a:r>
            <a:r>
              <a:rPr lang="ru-RU" sz="1600" dirty="0" err="1" smtClean="0">
                <a:latin typeface="Dotum" pitchFamily="34" charset="-127"/>
                <a:ea typeface="Dotum" pitchFamily="34" charset="-127"/>
              </a:rPr>
              <a:t>вимерлих</a:t>
            </a:r>
            <a:r>
              <a:rPr lang="ru-RU" sz="1600" dirty="0" smtClean="0">
                <a:latin typeface="Dotum" pitchFamily="34" charset="-127"/>
                <a:ea typeface="Dotum" pitchFamily="34" charset="-127"/>
              </a:rPr>
              <a:t>.</a:t>
            </a:r>
            <a:endParaRPr lang="ru-RU" sz="1600" dirty="0">
              <a:latin typeface="Dotum" pitchFamily="34" charset="-127"/>
              <a:ea typeface="Dotum" pitchFamily="34" charset="-127"/>
            </a:endParaRPr>
          </a:p>
        </p:txBody>
      </p:sp>
      <p:pic>
        <p:nvPicPr>
          <p:cNvPr id="4" name="Рисунок 3" descr="Phil-bi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2276872"/>
            <a:ext cx="6144344" cy="41551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9512" y="2636912"/>
            <a:ext cx="172819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/>
              <a:t>Філогенетичне</a:t>
            </a:r>
            <a:r>
              <a:rPr lang="ru-RU" sz="1600" dirty="0" smtClean="0"/>
              <a:t> дерево, </a:t>
            </a:r>
            <a:r>
              <a:rPr lang="ru-RU" sz="1600" dirty="0" err="1" smtClean="0"/>
              <a:t>побудоване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аналізу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послідовностей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 </a:t>
            </a:r>
            <a:r>
              <a:rPr lang="ru-RU" sz="1600" dirty="0" err="1" smtClean="0"/>
              <a:t>рРНК</a:t>
            </a:r>
            <a:r>
              <a:rPr lang="ru-RU" sz="1600" dirty="0" smtClean="0"/>
              <a:t>, </a:t>
            </a:r>
            <a:r>
              <a:rPr lang="ru-RU" sz="1600" dirty="0" err="1" smtClean="0"/>
              <a:t>показує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походження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трьох</a:t>
            </a:r>
            <a:r>
              <a:rPr lang="ru-RU" sz="1600" dirty="0" smtClean="0"/>
              <a:t> </a:t>
            </a:r>
            <a:r>
              <a:rPr lang="ru-RU" sz="1600" dirty="0" err="1" smtClean="0"/>
              <a:t>доменів</a:t>
            </a:r>
            <a:r>
              <a:rPr lang="ru-RU" sz="1600" dirty="0" smtClean="0"/>
              <a:t>: </a:t>
            </a:r>
            <a:r>
              <a:rPr lang="ru-RU" sz="1600" dirty="0" err="1" smtClean="0"/>
              <a:t>Бактерії</a:t>
            </a:r>
            <a:r>
              <a:rPr lang="ru-RU" sz="1600" dirty="0" smtClean="0"/>
              <a:t>, </a:t>
            </a:r>
            <a:r>
              <a:rPr lang="ru-RU" sz="1600" dirty="0" err="1" smtClean="0"/>
              <a:t>Археї,Еукаріоти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Розвиток теорії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Гіпотеза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молекулярних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годинників</a:t>
            </a:r>
            <a:r>
              <a:rPr lang="ru-RU" sz="1800" dirty="0" smtClean="0"/>
              <a:t> 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висунута</a:t>
            </a:r>
            <a:r>
              <a:rPr lang="ru-RU" sz="1800" dirty="0" smtClean="0"/>
              <a:t> в 1962 р. при </a:t>
            </a:r>
            <a:r>
              <a:rPr lang="ru-RU" sz="1800" dirty="0" err="1" smtClean="0"/>
              <a:t>аналізі</a:t>
            </a:r>
            <a:r>
              <a:rPr lang="ru-RU" sz="1800" dirty="0" smtClean="0"/>
              <a:t> </a:t>
            </a:r>
            <a:r>
              <a:rPr lang="ru-RU" sz="1800" dirty="0" err="1" smtClean="0"/>
              <a:t>амінокислотних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послідовностей</a:t>
            </a:r>
            <a:r>
              <a:rPr lang="ru-RU" sz="1800" dirty="0" smtClean="0"/>
              <a:t> </a:t>
            </a:r>
            <a:r>
              <a:rPr lang="ru-RU" sz="1800" dirty="0" err="1" smtClean="0"/>
              <a:t>гемоглобіну</a:t>
            </a:r>
            <a:r>
              <a:rPr lang="ru-RU" sz="1800" dirty="0" smtClean="0"/>
              <a:t> </a:t>
            </a:r>
            <a:r>
              <a:rPr lang="ru-RU" sz="1800" dirty="0" err="1" smtClean="0"/>
              <a:t>іцитохромуС</a:t>
            </a:r>
            <a:r>
              <a:rPr lang="ru-RU" sz="1800" dirty="0" smtClean="0"/>
              <a:t>, </a:t>
            </a:r>
            <a:r>
              <a:rPr lang="ru-RU" sz="1800" dirty="0" smtClean="0"/>
              <a:t>                                         Е</a:t>
            </a:r>
            <a:r>
              <a:rPr lang="ru-RU" sz="1800" dirty="0" smtClean="0"/>
              <a:t>. </a:t>
            </a:r>
            <a:r>
              <a:rPr lang="ru-RU" sz="1800" dirty="0" err="1" smtClean="0"/>
              <a:t>Цукеркандлем</a:t>
            </a:r>
            <a:r>
              <a:rPr lang="ru-RU" sz="1800" dirty="0" smtClean="0"/>
              <a:t> </a:t>
            </a:r>
            <a:r>
              <a:rPr lang="ru-RU" sz="1800" dirty="0" smtClean="0"/>
              <a:t>    </a:t>
            </a:r>
            <a:r>
              <a:rPr lang="ru-RU" sz="1800" dirty="0" err="1" smtClean="0"/>
              <a:t>і</a:t>
            </a:r>
            <a:r>
              <a:rPr lang="ru-RU" sz="1800" dirty="0" smtClean="0"/>
              <a:t> </a:t>
            </a:r>
            <a:r>
              <a:rPr lang="ru-RU" sz="1800" dirty="0" smtClean="0"/>
              <a:t>      Л</a:t>
            </a:r>
            <a:r>
              <a:rPr lang="ru-RU" sz="1800" dirty="0" smtClean="0"/>
              <a:t>. </a:t>
            </a:r>
            <a:r>
              <a:rPr lang="ru-RU" sz="1800" dirty="0" err="1" smtClean="0"/>
              <a:t>Полінгом</a:t>
            </a:r>
            <a:r>
              <a:rPr lang="ru-RU" sz="1800" dirty="0" smtClean="0"/>
              <a:t>. </a:t>
            </a:r>
            <a:endParaRPr lang="ru-RU" sz="1800" dirty="0"/>
          </a:p>
        </p:txBody>
      </p:sp>
      <p:pic>
        <p:nvPicPr>
          <p:cNvPr id="4" name="Рисунок 3" descr="Zuckerkand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946022"/>
            <a:ext cx="2736304" cy="3911978"/>
          </a:xfrm>
          <a:prstGeom prst="rect">
            <a:avLst/>
          </a:prstGeom>
        </p:spPr>
      </p:pic>
      <p:pic>
        <p:nvPicPr>
          <p:cNvPr id="5" name="Рисунок 4" descr="390px-Paul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43816" y="2924944"/>
            <a:ext cx="2560431" cy="39325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239000" cy="626328"/>
          </a:xfrm>
        </p:spPr>
        <p:txBody>
          <a:bodyPr/>
          <a:lstStyle/>
          <a:p>
            <a:r>
              <a:rPr lang="uk-UA" dirty="0" err="1" smtClean="0"/>
              <a:t>Фоссілії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7239000" cy="4846320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sz="1800" dirty="0" smtClean="0"/>
              <a:t>Вони </a:t>
            </a:r>
            <a:r>
              <a:rPr lang="ru-RU" sz="1800" dirty="0" err="1" smtClean="0"/>
              <a:t>відзначили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амінокислотних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відмінностей</a:t>
            </a:r>
            <a:r>
              <a:rPr lang="ru-RU" sz="1800" dirty="0" smtClean="0"/>
              <a:t> у </a:t>
            </a:r>
            <a:r>
              <a:rPr lang="ru-RU" sz="1800" dirty="0" err="1" smtClean="0"/>
              <a:t>гемоглобіні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зростає</a:t>
            </a:r>
            <a:r>
              <a:rPr lang="ru-RU" sz="1800" dirty="0" smtClean="0"/>
              <a:t> </a:t>
            </a:r>
            <a:r>
              <a:rPr lang="ru-RU" sz="1800" dirty="0" err="1" smtClean="0"/>
              <a:t>лінійно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часом,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оцінювався</a:t>
            </a:r>
            <a:r>
              <a:rPr lang="ru-RU" sz="1800" dirty="0" smtClean="0"/>
              <a:t> по </a:t>
            </a:r>
            <a:r>
              <a:rPr lang="ru-RU" sz="1800" dirty="0" err="1" smtClean="0"/>
              <a:t>фоссиліях</a:t>
            </a:r>
            <a:r>
              <a:rPr lang="ru-RU" sz="1800" dirty="0" smtClean="0"/>
              <a:t>. </a:t>
            </a:r>
            <a:r>
              <a:rPr lang="ru-RU" sz="1800" dirty="0" smtClean="0"/>
              <a:t>Вони </a:t>
            </a:r>
            <a:r>
              <a:rPr lang="ru-RU" sz="1800" dirty="0" err="1" smtClean="0"/>
              <a:t>узагальнили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спостереження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дійшли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висновку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швидкість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еволюційної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 кожного </a:t>
            </a:r>
            <a:r>
              <a:rPr lang="ru-RU" sz="1800" dirty="0" err="1" smtClean="0"/>
              <a:t>білка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приблизно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постійна</a:t>
            </a:r>
            <a:r>
              <a:rPr lang="ru-RU" sz="1800" dirty="0" smtClean="0"/>
              <a:t>.</a:t>
            </a:r>
          </a:p>
          <a:p>
            <a:r>
              <a:rPr lang="vi-VN" sz="1800" dirty="0" smtClean="0"/>
              <a:t>Фосілії (від лат. </a:t>
            </a:r>
            <a:r>
              <a:rPr lang="en-US" sz="1800" dirty="0" err="1" smtClean="0"/>
              <a:t>fossilis</a:t>
            </a:r>
            <a:r>
              <a:rPr lang="en-US" sz="1800" dirty="0" smtClean="0"/>
              <a:t> — </a:t>
            </a:r>
            <a:r>
              <a:rPr lang="vi-VN" sz="1800" dirty="0" smtClean="0"/>
              <a:t>викопний), викопні рештки організмів, скам'яні́лості  — залишки об'єктів колишніх геологічних епох, виявлені людьми при розкопках або що оголилися в результаті ерозії.</a:t>
            </a:r>
            <a:endParaRPr lang="ru-RU" sz="1800" dirty="0"/>
          </a:p>
        </p:txBody>
      </p:sp>
      <p:pic>
        <p:nvPicPr>
          <p:cNvPr id="4" name="Рисунок 3" descr="397px-Permian_fossi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996952"/>
            <a:ext cx="2520280" cy="380898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Суперечки щодо теорії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гіпотеза</a:t>
            </a:r>
            <a:r>
              <a:rPr lang="ru-RU" dirty="0" smtClean="0"/>
              <a:t> породила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суперечок</a:t>
            </a:r>
            <a:r>
              <a:rPr lang="ru-RU" dirty="0" smtClean="0"/>
              <a:t> . </a:t>
            </a:r>
            <a:r>
              <a:rPr lang="ru-RU" dirty="0" err="1" smtClean="0"/>
              <a:t>Класичні</a:t>
            </a:r>
            <a:r>
              <a:rPr lang="ru-RU" dirty="0" smtClean="0"/>
              <a:t> </a:t>
            </a:r>
            <a:r>
              <a:rPr lang="ru-RU" dirty="0" err="1" smtClean="0"/>
              <a:t>еволюціоністи</a:t>
            </a:r>
            <a:r>
              <a:rPr lang="ru-RU" dirty="0" smtClean="0"/>
              <a:t> </a:t>
            </a:r>
            <a:r>
              <a:rPr lang="ru-RU" dirty="0" err="1" smtClean="0"/>
              <a:t>виступали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, так як на </a:t>
            </a:r>
            <a:r>
              <a:rPr lang="ru-RU" dirty="0" err="1" smtClean="0"/>
              <a:t>морфологічному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не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ніякої</a:t>
            </a:r>
            <a:r>
              <a:rPr lang="ru-RU" dirty="0" smtClean="0"/>
              <a:t> </a:t>
            </a:r>
            <a:r>
              <a:rPr lang="ru-RU" dirty="0" err="1" smtClean="0"/>
              <a:t>сталості</a:t>
            </a:r>
            <a:r>
              <a:rPr lang="ru-RU" dirty="0" smtClean="0"/>
              <a:t> </a:t>
            </a:r>
            <a:r>
              <a:rPr lang="ru-RU" dirty="0" err="1" smtClean="0"/>
              <a:t>швидкостей</a:t>
            </a:r>
            <a:r>
              <a:rPr lang="ru-RU" dirty="0" smtClean="0"/>
              <a:t>. </a:t>
            </a:r>
            <a:r>
              <a:rPr lang="ru-RU" dirty="0" err="1" smtClean="0"/>
              <a:t>Суперечки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 </a:t>
            </a:r>
            <a:r>
              <a:rPr lang="ru-RU" dirty="0" err="1" smtClean="0"/>
              <a:t>підсилилися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датування</a:t>
            </a:r>
            <a:r>
              <a:rPr lang="ru-RU" dirty="0" smtClean="0"/>
              <a:t> </a:t>
            </a:r>
            <a:r>
              <a:rPr lang="ru-RU" dirty="0" err="1" smtClean="0"/>
              <a:t>молекулярними</a:t>
            </a:r>
            <a:r>
              <a:rPr lang="ru-RU" dirty="0" smtClean="0"/>
              <a:t> методами часу </a:t>
            </a:r>
            <a:r>
              <a:rPr lang="ru-RU" dirty="0" err="1" smtClean="0"/>
              <a:t>розбіжності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африканських</a:t>
            </a:r>
            <a:r>
              <a:rPr lang="ru-RU" dirty="0" smtClean="0"/>
              <a:t> </a:t>
            </a:r>
            <a:r>
              <a:rPr lang="ru-RU" dirty="0" err="1" smtClean="0"/>
              <a:t>людиноподібних</a:t>
            </a:r>
            <a:r>
              <a:rPr lang="ru-RU" dirty="0" smtClean="0"/>
              <a:t> </a:t>
            </a:r>
            <a:r>
              <a:rPr lang="ru-RU" dirty="0" err="1" smtClean="0"/>
              <a:t>мавп</a:t>
            </a:r>
            <a:r>
              <a:rPr lang="ru-RU" dirty="0" smtClean="0"/>
              <a:t>. За </a:t>
            </a:r>
            <a:r>
              <a:rPr lang="ru-RU" dirty="0" err="1" smtClean="0"/>
              <a:t>молекулярним</a:t>
            </a:r>
            <a:r>
              <a:rPr lang="ru-RU" dirty="0" smtClean="0"/>
              <a:t>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цифра </a:t>
            </a:r>
            <a:r>
              <a:rPr lang="ru-RU" dirty="0" err="1" smtClean="0"/>
              <a:t>дорівнювала</a:t>
            </a:r>
            <a:r>
              <a:rPr lang="ru-RU" dirty="0" smtClean="0"/>
              <a:t> 5 </a:t>
            </a:r>
            <a:r>
              <a:rPr lang="ru-RU" dirty="0" err="1" smtClean="0"/>
              <a:t>мільйонам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, а за </a:t>
            </a:r>
            <a:r>
              <a:rPr lang="ru-RU" dirty="0" err="1" smtClean="0"/>
              <a:t>загальноприйнятим</a:t>
            </a:r>
            <a:r>
              <a:rPr lang="ru-RU" dirty="0" smtClean="0"/>
              <a:t> думку </a:t>
            </a:r>
            <a:r>
              <a:rPr lang="ru-RU" dirty="0" err="1" smtClean="0"/>
              <a:t>палеонтологів</a:t>
            </a:r>
            <a:r>
              <a:rPr lang="ru-RU" dirty="0" smtClean="0"/>
              <a:t> - 15 </a:t>
            </a:r>
            <a:r>
              <a:rPr lang="ru-RU" dirty="0" err="1" smtClean="0"/>
              <a:t>мільйонам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Проведені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 , </a:t>
            </a:r>
            <a:r>
              <a:rPr lang="ru-RU" dirty="0" err="1" smtClean="0"/>
              <a:t>Гудман</a:t>
            </a:r>
            <a:r>
              <a:rPr lang="ru-RU" dirty="0" smtClean="0"/>
              <a:t> , 1981 ) , показали, </a:t>
            </a:r>
            <a:r>
              <a:rPr lang="ru-RU" dirty="0" err="1" smtClean="0"/>
              <a:t>що</a:t>
            </a:r>
            <a:r>
              <a:rPr lang="ru-RU" dirty="0" smtClean="0"/>
              <a:t> не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лініях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постійний</a:t>
            </a:r>
            <a:r>
              <a:rPr lang="ru-RU" dirty="0" smtClean="0"/>
              <a:t> темп </a:t>
            </a:r>
            <a:r>
              <a:rPr lang="ru-RU" dirty="0" err="1" smtClean="0"/>
              <a:t>еволюції</a:t>
            </a:r>
            <a:r>
              <a:rPr lang="ru-RU" dirty="0" smtClean="0"/>
              <a:t>: </a:t>
            </a:r>
            <a:r>
              <a:rPr lang="ru-RU" dirty="0" err="1" smtClean="0"/>
              <a:t>різним</a:t>
            </a:r>
            <a:r>
              <a:rPr lang="ru-RU" dirty="0" smtClean="0"/>
              <a:t> таксонам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темпи</a:t>
            </a:r>
            <a:r>
              <a:rPr lang="ru-RU" dirty="0" smtClean="0"/>
              <a:t> </a:t>
            </a:r>
            <a:r>
              <a:rPr lang="ru-RU" dirty="0" err="1" smtClean="0"/>
              <a:t>еволюції</a:t>
            </a:r>
            <a:r>
              <a:rPr lang="ru-RU" dirty="0" smtClean="0"/>
              <a:t>. </a:t>
            </a:r>
            <a:r>
              <a:rPr lang="ru-RU" dirty="0" err="1" smtClean="0"/>
              <a:t>Швидше</a:t>
            </a:r>
            <a:r>
              <a:rPr lang="ru-RU" dirty="0" smtClean="0"/>
              <a:t> за все не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глобальних</a:t>
            </a:r>
            <a:r>
              <a:rPr lang="ru-RU" dirty="0" smtClean="0"/>
              <a:t> </a:t>
            </a:r>
            <a:r>
              <a:rPr lang="ru-RU" dirty="0" err="1" smtClean="0"/>
              <a:t>молекулярних</a:t>
            </a:r>
            <a:r>
              <a:rPr lang="ru-RU" dirty="0" smtClean="0"/>
              <a:t> годин 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локальні</a:t>
            </a:r>
            <a:r>
              <a:rPr lang="ru-RU" dirty="0" smtClean="0"/>
              <a:t> ,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таксонів</a:t>
            </a:r>
            <a:r>
              <a:rPr lang="ru-RU" dirty="0" smtClean="0"/>
              <a:t>. </a:t>
            </a:r>
            <a:r>
              <a:rPr lang="ru-RU" dirty="0" err="1" smtClean="0"/>
              <a:t>Дійсно</a:t>
            </a:r>
            <a:r>
              <a:rPr lang="ru-RU" dirty="0" smtClean="0"/>
              <a:t>,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таксонів</a:t>
            </a:r>
            <a:r>
              <a:rPr lang="ru-RU" dirty="0" smtClean="0"/>
              <a:t> часто не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достовірних</a:t>
            </a:r>
            <a:r>
              <a:rPr lang="ru-RU" dirty="0" smtClean="0"/>
              <a:t> </a:t>
            </a:r>
            <a:r>
              <a:rPr lang="ru-RU" dirty="0" err="1" smtClean="0"/>
              <a:t>відмінностей</a:t>
            </a:r>
            <a:r>
              <a:rPr lang="ru-RU" dirty="0" smtClean="0"/>
              <a:t> в темпах </a:t>
            </a:r>
            <a:r>
              <a:rPr lang="ru-RU" dirty="0" err="1" smtClean="0"/>
              <a:t>замін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Відмінності</a:t>
            </a:r>
            <a:r>
              <a:rPr lang="ru-RU" dirty="0" smtClean="0"/>
              <a:t> в темпах </a:t>
            </a:r>
            <a:r>
              <a:rPr lang="ru-RU" dirty="0" err="1" smtClean="0"/>
              <a:t>еволюції</a:t>
            </a:r>
            <a:r>
              <a:rPr lang="ru-RU" dirty="0" smtClean="0"/>
              <a:t> часто </a:t>
            </a:r>
            <a:r>
              <a:rPr lang="ru-RU" dirty="0" err="1" smtClean="0"/>
              <a:t>пояснюють</a:t>
            </a:r>
            <a:r>
              <a:rPr lang="ru-RU" dirty="0" smtClean="0"/>
              <a:t> </a:t>
            </a:r>
            <a:r>
              <a:rPr lang="ru-RU" dirty="0" err="1" smtClean="0"/>
              <a:t>ефектом</a:t>
            </a:r>
            <a:r>
              <a:rPr lang="ru-RU" dirty="0" smtClean="0"/>
              <a:t> часу </a:t>
            </a:r>
            <a:r>
              <a:rPr lang="ru-RU" dirty="0" err="1" smtClean="0"/>
              <a:t>генерації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різною</a:t>
            </a:r>
            <a:r>
              <a:rPr lang="ru-RU" dirty="0" smtClean="0"/>
              <a:t> </a:t>
            </a:r>
            <a:r>
              <a:rPr lang="ru-RU" dirty="0" err="1" smtClean="0"/>
              <a:t>ефективністю</a:t>
            </a:r>
            <a:r>
              <a:rPr lang="ru-RU" dirty="0" smtClean="0"/>
              <a:t> систем </a:t>
            </a:r>
            <a:r>
              <a:rPr lang="ru-RU" dirty="0" err="1" smtClean="0"/>
              <a:t>репарації</a:t>
            </a:r>
            <a:r>
              <a:rPr lang="ru-RU" dirty="0" smtClean="0"/>
              <a:t>, </a:t>
            </a:r>
            <a:r>
              <a:rPr lang="ru-RU" dirty="0" err="1" smtClean="0"/>
              <a:t>швидкості</a:t>
            </a:r>
            <a:r>
              <a:rPr lang="ru-RU" dirty="0" smtClean="0"/>
              <a:t> </a:t>
            </a:r>
            <a:r>
              <a:rPr lang="ru-RU" dirty="0" err="1" smtClean="0"/>
              <a:t>замін</a:t>
            </a:r>
            <a:r>
              <a:rPr lang="ru-RU" dirty="0" smtClean="0"/>
              <a:t> </a:t>
            </a:r>
            <a:r>
              <a:rPr lang="ru-RU" dirty="0" err="1" smtClean="0"/>
              <a:t>збільшуються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генних</a:t>
            </a:r>
            <a:r>
              <a:rPr lang="ru-RU" dirty="0" smtClean="0"/>
              <a:t> </a:t>
            </a:r>
            <a:r>
              <a:rPr lang="ru-RU" dirty="0" err="1" smtClean="0"/>
              <a:t>дуплікацій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адаптивної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Тим </a:t>
            </a:r>
            <a:r>
              <a:rPr lang="ru-RU" dirty="0" smtClean="0"/>
              <a:t>не </a:t>
            </a:r>
            <a:r>
              <a:rPr lang="ru-RU" dirty="0" err="1" smtClean="0"/>
              <a:t>менш</a:t>
            </a:r>
            <a:r>
              <a:rPr lang="ru-RU" dirty="0" smtClean="0"/>
              <a:t>,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спірність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 </a:t>
            </a:r>
            <a:r>
              <a:rPr lang="ru-RU" dirty="0" err="1" smtClean="0"/>
              <a:t>молекулярних</a:t>
            </a:r>
            <a:r>
              <a:rPr lang="ru-RU" dirty="0" smtClean="0"/>
              <a:t> годин , вона широко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оцінок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дивергенції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філогенетичних</a:t>
            </a:r>
            <a:r>
              <a:rPr lang="ru-RU" dirty="0" smtClean="0"/>
              <a:t> дерев</a:t>
            </a:r>
            <a:r>
              <a:rPr lang="ru-RU" dirty="0" smtClean="0"/>
              <a:t>.</a:t>
            </a:r>
            <a:r>
              <a:rPr lang="vi-VN" b="1" dirty="0" smtClean="0"/>
              <a:t> </a:t>
            </a:r>
            <a:endParaRPr lang="uk-UA" b="1" dirty="0" smtClean="0"/>
          </a:p>
          <a:p>
            <a:r>
              <a:rPr lang="vi-VN" b="1" dirty="0" smtClean="0"/>
              <a:t>Диверге́нція</a:t>
            </a:r>
            <a:r>
              <a:rPr lang="vi-VN" dirty="0" smtClean="0"/>
              <a:t> </a:t>
            </a:r>
            <a:r>
              <a:rPr lang="vi-VN" dirty="0" smtClean="0"/>
              <a:t>— </a:t>
            </a:r>
            <a:r>
              <a:rPr lang="vi-VN" dirty="0" smtClean="0"/>
              <a:t>розходження ознак і властивостей у спочатку близьких груп організмів у </a:t>
            </a:r>
            <a:r>
              <a:rPr lang="vi-VN" dirty="0" smtClean="0"/>
              <a:t>ході</a:t>
            </a:r>
            <a:r>
              <a:rPr lang="uk-UA" dirty="0" smtClean="0"/>
              <a:t> </a:t>
            </a:r>
            <a:r>
              <a:rPr lang="vi-VN" dirty="0" smtClean="0">
                <a:hlinkClick r:id="rId2" tooltip="Еволюція"/>
              </a:rPr>
              <a:t>еволюції</a:t>
            </a:r>
            <a:r>
              <a:rPr lang="vi-VN" dirty="0" smtClean="0"/>
              <a:t>. Результат існування в різних умовах і неоднаково спрямованого природного відбору. 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Руслана\AppData\Local\Microsoft\Windows\Temporary Internet Files\Content.IE5\EC9YOFTF\MC9003400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1986" y="2060848"/>
            <a:ext cx="3744415" cy="37444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</TotalTime>
  <Words>284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Молекулярний  годинник</vt:lpstr>
      <vt:lpstr>Хід молекулярних годин</vt:lpstr>
      <vt:lpstr>Молекулярний годинник</vt:lpstr>
      <vt:lpstr>Слайд 4</vt:lpstr>
      <vt:lpstr>Розвиток теорії</vt:lpstr>
      <vt:lpstr>Фоссілії</vt:lpstr>
      <vt:lpstr>Суперечки щодо теорії</vt:lpstr>
      <vt:lpstr>Слайд 8</vt:lpstr>
      <vt:lpstr>Дякую за увагу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Молекулярний  годинник</dc:title>
  <dc:creator>Руслана</dc:creator>
  <cp:lastModifiedBy>Руслана</cp:lastModifiedBy>
  <cp:revision>6</cp:revision>
  <dcterms:created xsi:type="dcterms:W3CDTF">2014-04-10T16:30:50Z</dcterms:created>
  <dcterms:modified xsi:type="dcterms:W3CDTF">2014-04-10T17:25:18Z</dcterms:modified>
</cp:coreProperties>
</file>