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00" r:id="rId1"/>
  </p:sldMasterIdLst>
  <p:sldIdLst>
    <p:sldId id="256" r:id="rId2"/>
    <p:sldId id="257" r:id="rId3"/>
    <p:sldId id="258" r:id="rId4"/>
    <p:sldId id="259" r:id="rId5"/>
    <p:sldId id="260" r:id="rId6"/>
    <p:sldId id="261" r:id="rId7"/>
    <p:sldId id="262" r:id="rId8"/>
    <p:sldId id="263" r:id="rId9"/>
    <p:sldId id="271" r:id="rId10"/>
    <p:sldId id="265" r:id="rId11"/>
    <p:sldId id="266" r:id="rId12"/>
    <p:sldId id="267" r:id="rId13"/>
    <p:sldId id="268" r:id="rId14"/>
    <p:sldId id="269" r:id="rId15"/>
    <p:sldId id="270" r:id="rId16"/>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autoAdjust="0"/>
    <p:restoredTop sz="94628" autoAdjust="0"/>
  </p:normalViewPr>
  <p:slideViewPr>
    <p:cSldViewPr>
      <p:cViewPr varScale="1">
        <p:scale>
          <a:sx n="103" d="100"/>
          <a:sy n="103" d="100"/>
        </p:scale>
        <p:origin x="-204" y="-96"/>
      </p:cViewPr>
      <p:guideLst>
        <p:guide orient="horz" pos="2160"/>
        <p:guide pos="2880"/>
      </p:guideLst>
    </p:cSldViewPr>
  </p:slideViewPr>
  <p:outlineViewPr>
    <p:cViewPr>
      <p:scale>
        <a:sx n="33" d="100"/>
        <a:sy n="33" d="100"/>
      </p:scale>
      <p:origin x="42" y="0"/>
    </p:cViewPr>
  </p:outlin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6304"/>
            <a:ext cx="8814816" cy="2505456"/>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Заголовок 7"/>
          <p:cNvSpPr>
            <a:spLocks noGrp="1"/>
          </p:cNvSpPr>
          <p:nvPr>
            <p:ph type="ctrTitle"/>
          </p:nvPr>
        </p:nvSpPr>
        <p:spPr>
          <a:xfrm>
            <a:off x="464234" y="381001"/>
            <a:ext cx="8229600" cy="2209800"/>
          </a:xfrm>
        </p:spPr>
        <p:txBody>
          <a:bodyPr lIns="45720" rIns="228600" anchor="b">
            <a:normAutofit/>
          </a:bodyPr>
          <a:lstStyle>
            <a:lvl1pPr marL="0" algn="r">
              <a:defRPr sz="4800"/>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2133600" y="2819400"/>
            <a:ext cx="6560234" cy="1752600"/>
          </a:xfrm>
        </p:spPr>
        <p:txBody>
          <a:bodyPr lIns="45720" rIns="246888"/>
          <a:lstStyle>
            <a:lvl1pPr marL="0" indent="0" algn="r">
              <a:spcBef>
                <a:spcPts val="0"/>
              </a:spcBef>
              <a:buNone/>
              <a:defRPr>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10" name="Дата 9"/>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11.11.2013</a:t>
            </a:fld>
            <a:endParaRPr lang="ru-RU"/>
          </a:p>
        </p:txBody>
      </p:sp>
      <p:sp>
        <p:nvSpPr>
          <p:cNvPr id="11" name="Номер слайда 10"/>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2" name="Нижний колонтитул 11"/>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lvl1pPr algn="l">
              <a:defRPr/>
            </a:lvl1pPr>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274638"/>
            <a:ext cx="60198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bg>
      <p:bgRef idx="1001">
        <a:schemeClr val="bg2"/>
      </p:bgRef>
    </p:bg>
    <p:spTree>
      <p:nvGrpSpPr>
        <p:cNvPr id="1" name=""/>
        <p:cNvGrpSpPr/>
        <p:nvPr/>
      </p:nvGrpSpPr>
      <p:grpSpPr>
        <a:xfrm>
          <a:off x="0" y="0"/>
          <a:ext cx="0" cy="0"/>
          <a:chOff x="0" y="0"/>
          <a:chExt cx="0" cy="0"/>
        </a:xfrm>
      </p:grpSpPr>
      <p:sp>
        <p:nvSpPr>
          <p:cNvPr id="7" name="Прямоугольник 6"/>
          <p:cNvSpPr/>
          <p:nvPr/>
        </p:nvSpPr>
        <p:spPr>
          <a:xfrm>
            <a:off x="1000128" y="3267456"/>
            <a:ext cx="74066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22376" y="498230"/>
            <a:ext cx="7772400" cy="2731008"/>
          </a:xfrm>
        </p:spPr>
        <p:txBody>
          <a:bodyPr rIns="100584"/>
          <a:lstStyle>
            <a:lvl1pPr algn="r">
              <a:buNone/>
              <a:defRPr sz="4000" b="1" cap="none">
                <a:solidFill>
                  <a:schemeClr val="accent1">
                    <a:tint val="95000"/>
                    <a:satMod val="200000"/>
                  </a:schemeClr>
                </a:solidFill>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722313" y="3287713"/>
            <a:ext cx="7772400" cy="1509712"/>
          </a:xfrm>
        </p:spPr>
        <p:txBody>
          <a:bodyPr rIns="128016" anchor="t"/>
          <a:lstStyle>
            <a:lvl1pPr marL="0" indent="0" algn="r">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8" name="Дата 7"/>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11.11.2013</a:t>
            </a:fld>
            <a:endParaRPr lang="ru-RU"/>
          </a:p>
        </p:txBody>
      </p:sp>
      <p:sp>
        <p:nvSpPr>
          <p:cNvPr id="9" name="Номер слайда 8"/>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Объект 2"/>
          <p:cNvSpPr>
            <a:spLocks noGrp="1"/>
          </p:cNvSpPr>
          <p:nvPr>
            <p:ph sz="half" idx="1"/>
          </p:nvPr>
        </p:nvSpPr>
        <p:spPr>
          <a:xfrm>
            <a:off x="457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Объект 3"/>
          <p:cNvSpPr>
            <a:spLocks noGrp="1"/>
          </p:cNvSpPr>
          <p:nvPr>
            <p:ph sz="half" idx="2"/>
          </p:nvPr>
        </p:nvSpPr>
        <p:spPr>
          <a:xfrm>
            <a:off x="4648200" y="1645920"/>
            <a:ext cx="4038600" cy="452628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
        <p:nvSpPr>
          <p:cNvPr id="10" name="Прямоугольник 9"/>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10" name="Прямоугольник 9"/>
          <p:cNvSpPr/>
          <p:nvPr/>
        </p:nvSpPr>
        <p:spPr>
          <a:xfrm>
            <a:off x="616744"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11" name="Прямоугольник 10"/>
          <p:cNvSpPr/>
          <p:nvPr/>
        </p:nvSpPr>
        <p:spPr>
          <a:xfrm>
            <a:off x="4800600" y="216521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b"/>
          <a:lstStyle>
            <a:extLst/>
          </a:lstStyle>
          <a:p>
            <a:pPr algn="ctr" eaLnBrk="1" latinLnBrk="0" hangingPunct="1"/>
            <a:endParaRPr kumimoji="0" lang="en-US"/>
          </a:p>
        </p:txBody>
      </p:sp>
      <p:sp>
        <p:nvSpPr>
          <p:cNvPr id="2" name="Заголовок 1"/>
          <p:cNvSpPr>
            <a:spLocks noGrp="1"/>
          </p:cNvSpPr>
          <p:nvPr>
            <p:ph type="title"/>
          </p:nvPr>
        </p:nvSpPr>
        <p:spPr>
          <a:xfrm>
            <a:off x="457200" y="251948"/>
            <a:ext cx="8229600" cy="1143000"/>
          </a:xfrm>
        </p:spPr>
        <p:txBody>
          <a:bodyPr anchor="b"/>
          <a:lstStyle>
            <a:lvl1pPr>
              <a:defRPr/>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535113"/>
            <a:ext cx="4040188"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535113"/>
            <a:ext cx="4041775" cy="639762"/>
          </a:xfrm>
        </p:spPr>
        <p:txBody>
          <a:bodyPr anchor="b">
            <a:noAutofit/>
          </a:bodyPr>
          <a:lstStyle>
            <a:lvl1pPr marL="91440" indent="0" algn="l">
              <a:spcBef>
                <a:spcPts val="0"/>
              </a:spcBef>
              <a:buNone/>
              <a:defRPr sz="2200" b="0" cap="all" baseline="0"/>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Объект 4"/>
          <p:cNvSpPr>
            <a:spLocks noGrp="1"/>
          </p:cNvSpPr>
          <p:nvPr>
            <p:ph sz="quarter" idx="2"/>
          </p:nvPr>
        </p:nvSpPr>
        <p:spPr>
          <a:xfrm>
            <a:off x="457200" y="2362200"/>
            <a:ext cx="4040188" cy="3941763"/>
          </a:xfrm>
        </p:spPr>
        <p:txBody>
          <a:bodyPr lIns="91440"/>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Объект 5"/>
          <p:cNvSpPr>
            <a:spLocks noGrp="1"/>
          </p:cNvSpPr>
          <p:nvPr>
            <p:ph sz="quarter" idx="4"/>
          </p:nvPr>
        </p:nvSpPr>
        <p:spPr>
          <a:xfrm>
            <a:off x="4645025" y="2362200"/>
            <a:ext cx="4041775" cy="3941763"/>
          </a:xfrm>
        </p:spPr>
        <p:txBody>
          <a:bodyPr/>
          <a:lstStyle>
            <a:lvl1pPr>
              <a:defRPr sz="22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a:xfrm>
            <a:off x="8641080" y="6514568"/>
            <a:ext cx="464288" cy="274320"/>
          </a:xfrm>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53218"/>
            <a:ext cx="8229600" cy="1143000"/>
          </a:xfrm>
        </p:spPr>
        <p:txBody>
          <a:bodyPr/>
          <a:lstStyle>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B19B0651-EE4F-4900-A07F-96A6BFA9D0F0}" type="slidenum">
              <a:rPr lang="ru-RU" smtClean="0"/>
              <a:t>‹#›</a:t>
            </a:fld>
            <a:endParaRPr lang="ru-RU"/>
          </a:p>
        </p:txBody>
      </p:sp>
      <p:sp>
        <p:nvSpPr>
          <p:cNvPr id="7" name="Прямоугольник 6"/>
          <p:cNvSpPr/>
          <p:nvPr/>
        </p:nvSpPr>
        <p:spPr>
          <a:xfrm>
            <a:off x="588392" y="1424588"/>
            <a:ext cx="800100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B4C71EC6-210F-42DE-9C53-41977AD35B3D}" type="datetimeFigureOut">
              <a:rPr lang="ru-RU" smtClean="0"/>
              <a:t>11.11.2013</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B19B0651-EE4F-4900-A07F-96A6BFA9D0F0}" type="slidenum">
              <a:rPr lang="ru-RU" smtClean="0"/>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bg>
      <p:bgRef idx="1001">
        <a:schemeClr val="bg2"/>
      </p:bgRef>
    </p:bg>
    <p:spTree>
      <p:nvGrpSpPr>
        <p:cNvPr id="1" name=""/>
        <p:cNvGrpSpPr/>
        <p:nvPr/>
      </p:nvGrpSpPr>
      <p:grpSpPr>
        <a:xfrm>
          <a:off x="0" y="0"/>
          <a:ext cx="0" cy="0"/>
          <a:chOff x="0" y="0"/>
          <a:chExt cx="0" cy="0"/>
        </a:xfrm>
      </p:grpSpPr>
      <p:sp>
        <p:nvSpPr>
          <p:cNvPr id="8" name="Прямоугольник 7"/>
          <p:cNvSpPr/>
          <p:nvPr/>
        </p:nvSpPr>
        <p:spPr>
          <a:xfrm>
            <a:off x="5057552" y="1057656"/>
            <a:ext cx="3749040" cy="9144"/>
          </a:xfrm>
          <a:prstGeom prst="rect">
            <a:avLst/>
          </a:prstGeom>
          <a:solidFill>
            <a:schemeClr val="accent1"/>
          </a:solidFill>
          <a:ln w="38100" cap="rnd" cmpd="sng" algn="ctr">
            <a:noFill/>
            <a:prstDash val="solid"/>
          </a:ln>
          <a:effectLst>
            <a:outerShdw blurRad="12700" dist="12900" dir="5400000" algn="tl" rotWithShape="0">
              <a:srgbClr val="000000">
                <a:alpha val="75000"/>
              </a:srgbClr>
            </a:out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4963136" y="304800"/>
            <a:ext cx="3931920" cy="762000"/>
          </a:xfrm>
        </p:spPr>
        <p:txBody>
          <a:bodyPr anchor="b"/>
          <a:lstStyle>
            <a:lvl1pPr marL="0" algn="r">
              <a:buNone/>
              <a:defRPr sz="2000" b="1"/>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4963136" y="1107560"/>
            <a:ext cx="3931920" cy="1066800"/>
          </a:xfrm>
        </p:spPr>
        <p:txBody>
          <a:bodyPr/>
          <a:lstStyle>
            <a:lvl1pPr marL="0" indent="0" algn="r">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Объект 3"/>
          <p:cNvSpPr>
            <a:spLocks noGrp="1"/>
          </p:cNvSpPr>
          <p:nvPr>
            <p:ph sz="half" idx="1"/>
          </p:nvPr>
        </p:nvSpPr>
        <p:spPr>
          <a:xfrm>
            <a:off x="228600" y="2209800"/>
            <a:ext cx="8666456" cy="3977640"/>
          </a:xfrm>
        </p:spPr>
        <p:txBody>
          <a:bodyPr/>
          <a:lstStyle>
            <a:lvl1pPr marL="292608">
              <a:defRPr sz="3200"/>
            </a:lvl1pPr>
            <a:lvl2pPr marL="594360">
              <a:defRPr sz="2800"/>
            </a:lvl2pPr>
            <a:lvl3pPr marL="822960">
              <a:defRPr sz="2400"/>
            </a:lvl3pPr>
            <a:lvl4pPr marL="1051560">
              <a:defRPr sz="2000"/>
            </a:lvl4pPr>
            <a:lvl5pPr marL="1261872">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9" name="Дата 8"/>
          <p:cNvSpPr>
            <a:spLocks noGrp="1"/>
          </p:cNvSpPr>
          <p:nvPr>
            <p:ph type="dt" sz="half" idx="10"/>
          </p:nvPr>
        </p:nvSpPr>
        <p:spPr>
          <a:xfrm>
            <a:off x="5562600" y="6513670"/>
            <a:ext cx="3002280" cy="274320"/>
          </a:xfrm>
        </p:spPr>
        <p:txBody>
          <a:bodyPr vert="horz" rtlCol="0"/>
          <a:lstStyle>
            <a:extLst/>
          </a:lstStyle>
          <a:p>
            <a:fld id="{B4C71EC6-210F-42DE-9C53-41977AD35B3D}" type="datetimeFigureOut">
              <a:rPr lang="ru-RU" smtClean="0"/>
              <a:t>11.11.2013</a:t>
            </a:fld>
            <a:endParaRPr lang="ru-RU"/>
          </a:p>
        </p:txBody>
      </p:sp>
      <p:sp>
        <p:nvSpPr>
          <p:cNvPr id="10" name="Номер слайда 9"/>
          <p:cNvSpPr>
            <a:spLocks noGrp="1"/>
          </p:cNvSpPr>
          <p:nvPr>
            <p:ph type="sldNum" sz="quarter" idx="11"/>
          </p:nvPr>
        </p:nvSpPr>
        <p:spPr>
          <a:xfrm>
            <a:off x="8638952" y="6513670"/>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1" name="Нижний колонтитул 10"/>
          <p:cNvSpPr>
            <a:spLocks noGrp="1"/>
          </p:cNvSpPr>
          <p:nvPr>
            <p:ph type="ftr" sz="quarter" idx="12"/>
          </p:nvPr>
        </p:nvSpPr>
        <p:spPr>
          <a:xfrm>
            <a:off x="1600200" y="6513670"/>
            <a:ext cx="3907464" cy="274320"/>
          </a:xfrm>
        </p:spPr>
        <p:txBody>
          <a:bodyPr vert="horz" rtlCol="0"/>
          <a:lstStyle>
            <a:extLst/>
          </a:lstStyle>
          <a:p>
            <a:endParaRPr lang="ru-RU"/>
          </a:p>
        </p:txBody>
      </p:sp>
    </p:spTree>
  </p:cSld>
  <p:clrMapOvr>
    <a:overrideClrMapping bg1="dk1" tx1="lt1" bg2="dk2" tx2="lt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040443" y="4724400"/>
            <a:ext cx="5486400" cy="664536"/>
          </a:xfrm>
        </p:spPr>
        <p:txBody>
          <a:bodyPr anchor="b"/>
          <a:lstStyle>
            <a:lvl1pPr marL="0" algn="r">
              <a:buNone/>
              <a:defRPr sz="2000" b="1"/>
            </a:lvl1pPr>
            <a:extLst/>
          </a:lstStyle>
          <a:p>
            <a:r>
              <a:rPr kumimoji="0" lang="ru-RU" smtClean="0"/>
              <a:t>Образец заголовка</a:t>
            </a:r>
            <a:endParaRPr kumimoji="0" lang="en-US"/>
          </a:p>
        </p:txBody>
      </p:sp>
      <p:sp>
        <p:nvSpPr>
          <p:cNvPr id="4" name="Текст 3"/>
          <p:cNvSpPr>
            <a:spLocks noGrp="1"/>
          </p:cNvSpPr>
          <p:nvPr>
            <p:ph type="body" sz="half" idx="2"/>
          </p:nvPr>
        </p:nvSpPr>
        <p:spPr>
          <a:xfrm>
            <a:off x="3040443" y="5388936"/>
            <a:ext cx="5486400" cy="912255"/>
          </a:xfrm>
        </p:spPr>
        <p:txBody>
          <a:bodyPr/>
          <a:lstStyle>
            <a:lvl1pPr marL="0" indent="0" algn="r">
              <a:spcBef>
                <a:spcPts val="0"/>
              </a:spcBef>
              <a:buNone/>
              <a:defRPr sz="1400"/>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sp>
        <p:nvSpPr>
          <p:cNvPr id="13" name="Рисунок 12"/>
          <p:cNvSpPr>
            <a:spLocks noGrp="1"/>
          </p:cNvSpPr>
          <p:nvPr>
            <p:ph type="pic" idx="1"/>
          </p:nvPr>
        </p:nvSpPr>
        <p:spPr>
          <a:xfrm>
            <a:off x="304800" y="249864"/>
            <a:ext cx="8534400" cy="4343400"/>
          </a:xfrm>
          <a:prstGeom prst="round2DiagRect">
            <a:avLst>
              <a:gd name="adj1" fmla="val 11403"/>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t"/>
          <a:lstStyle>
            <a:lvl1pPr indent="0">
              <a:buNone/>
              <a:defRPr sz="3200"/>
            </a:lvl1pPr>
            <a:extLst/>
          </a:lstStyle>
          <a:p>
            <a:pPr marL="0" algn="l" rtl="0" eaLnBrk="1" latinLnBrk="0" hangingPunct="1"/>
            <a:r>
              <a:rPr kumimoji="0" lang="ru-RU" smtClean="0">
                <a:solidFill>
                  <a:schemeClr val="lt1"/>
                </a:solidFill>
                <a:latin typeface="+mn-lt"/>
                <a:ea typeface="+mn-ea"/>
                <a:cs typeface="+mn-cs"/>
              </a:rPr>
              <a:t>Вставка рисунка</a:t>
            </a:r>
            <a:endParaRPr kumimoji="0" lang="en-US" dirty="0">
              <a:solidFill>
                <a:schemeClr val="lt1"/>
              </a:solidFill>
              <a:latin typeface="+mn-lt"/>
              <a:ea typeface="+mn-ea"/>
              <a:cs typeface="+mn-cs"/>
            </a:endParaRPr>
          </a:p>
        </p:txBody>
      </p:sp>
      <p:sp>
        <p:nvSpPr>
          <p:cNvPr id="8" name="Дата 7"/>
          <p:cNvSpPr>
            <a:spLocks noGrp="1"/>
          </p:cNvSpPr>
          <p:nvPr>
            <p:ph type="dt" sz="half" idx="10"/>
          </p:nvPr>
        </p:nvSpPr>
        <p:spPr>
          <a:xfrm>
            <a:off x="5562600" y="6509004"/>
            <a:ext cx="3002280" cy="274320"/>
          </a:xfrm>
        </p:spPr>
        <p:txBody>
          <a:bodyPr vert="horz" rtlCol="0"/>
          <a:lstStyle>
            <a:extLst/>
          </a:lstStyle>
          <a:p>
            <a:fld id="{B4C71EC6-210F-42DE-9C53-41977AD35B3D}" type="datetimeFigureOut">
              <a:rPr lang="ru-RU" smtClean="0"/>
              <a:t>11.11.2013</a:t>
            </a:fld>
            <a:endParaRPr lang="ru-RU"/>
          </a:p>
        </p:txBody>
      </p:sp>
      <p:sp>
        <p:nvSpPr>
          <p:cNvPr id="9" name="Номер слайда 8"/>
          <p:cNvSpPr>
            <a:spLocks noGrp="1"/>
          </p:cNvSpPr>
          <p:nvPr>
            <p:ph type="sldNum" sz="quarter" idx="11"/>
          </p:nvPr>
        </p:nvSpPr>
        <p:spPr>
          <a:xfrm>
            <a:off x="8638952" y="6509004"/>
            <a:ext cx="464288" cy="274320"/>
          </a:xfrm>
        </p:spPr>
        <p:txBody>
          <a:bodyPr vert="horz" rtlCol="0"/>
          <a:lstStyle>
            <a:lvl1pPr>
              <a:defRPr>
                <a:solidFill>
                  <a:schemeClr val="tx2">
                    <a:shade val="90000"/>
                  </a:schemeClr>
                </a:solidFill>
              </a:defRPr>
            </a:lvl1pPr>
            <a:extLst/>
          </a:lstStyle>
          <a:p>
            <a:fld id="{B19B0651-EE4F-4900-A07F-96A6BFA9D0F0}" type="slidenum">
              <a:rPr lang="ru-RU" smtClean="0"/>
              <a:t>‹#›</a:t>
            </a:fld>
            <a:endParaRPr lang="ru-RU"/>
          </a:p>
        </p:txBody>
      </p:sp>
      <p:sp>
        <p:nvSpPr>
          <p:cNvPr id="10" name="Нижний колонтитул 9"/>
          <p:cNvSpPr>
            <a:spLocks noGrp="1"/>
          </p:cNvSpPr>
          <p:nvPr>
            <p:ph type="ftr" sz="quarter" idx="12"/>
          </p:nvPr>
        </p:nvSpPr>
        <p:spPr>
          <a:xfrm>
            <a:off x="1600200" y="6509004"/>
            <a:ext cx="3907464" cy="274320"/>
          </a:xfrm>
        </p:spPr>
        <p:txBody>
          <a:bodyPr vert="horz" rtlCol="0"/>
          <a:lstStyle>
            <a:extLst/>
          </a:lstStyle>
          <a:p>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Прямоугольник с двумя скругленными противолежащими углами 6"/>
          <p:cNvSpPr/>
          <p:nvPr/>
        </p:nvSpPr>
        <p:spPr>
          <a:xfrm>
            <a:off x="164592" y="147085"/>
            <a:ext cx="8810846" cy="6565392"/>
          </a:xfrm>
          <a:prstGeom prst="round2DiagRect">
            <a:avLst>
              <a:gd name="adj1" fmla="val 11807"/>
              <a:gd name="adj2" fmla="val 0"/>
            </a:avLst>
          </a:prstGeom>
          <a:solidFill>
            <a:schemeClr val="bg2">
              <a:tint val="85000"/>
              <a:shade val="90000"/>
              <a:satMod val="150000"/>
              <a:alpha val="65000"/>
            </a:schemeClr>
          </a:solidFill>
          <a:ln w="11000" cap="rnd" cmpd="sng" algn="ctr">
            <a:solidFill>
              <a:schemeClr val="bg2">
                <a:tint val="78000"/>
                <a:satMod val="180000"/>
                <a:alpha val="88000"/>
              </a:schemeClr>
            </a:solidFill>
            <a:prstDash val="solid"/>
          </a:ln>
          <a:effectLst>
            <a:innerShdw blurRad="114300">
              <a:srgbClr val="000000">
                <a:alpha val="10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Нижний колонтитул 2"/>
          <p:cNvSpPr>
            <a:spLocks noGrp="1"/>
          </p:cNvSpPr>
          <p:nvPr>
            <p:ph type="ftr" sz="quarter" idx="3"/>
          </p:nvPr>
        </p:nvSpPr>
        <p:spPr>
          <a:xfrm>
            <a:off x="1295400" y="6400800"/>
            <a:ext cx="4212264" cy="274320"/>
          </a:xfrm>
          <a:prstGeom prst="rect">
            <a:avLst/>
          </a:prstGeom>
        </p:spPr>
        <p:txBody>
          <a:bodyPr/>
          <a:lstStyle>
            <a:lvl1pPr algn="r" eaLnBrk="1" latinLnBrk="0" hangingPunct="1">
              <a:defRPr kumimoji="0" sz="1300">
                <a:solidFill>
                  <a:schemeClr val="bg2">
                    <a:tint val="60000"/>
                    <a:satMod val="155000"/>
                  </a:schemeClr>
                </a:solidFill>
              </a:defRPr>
            </a:lvl1pPr>
            <a:extLst/>
          </a:lstStyle>
          <a:p>
            <a:endParaRPr lang="ru-RU"/>
          </a:p>
        </p:txBody>
      </p:sp>
      <p:sp>
        <p:nvSpPr>
          <p:cNvPr id="14" name="Дата 13"/>
          <p:cNvSpPr>
            <a:spLocks noGrp="1"/>
          </p:cNvSpPr>
          <p:nvPr>
            <p:ph type="dt" sz="half" idx="2"/>
          </p:nvPr>
        </p:nvSpPr>
        <p:spPr>
          <a:xfrm>
            <a:off x="5562600" y="6400800"/>
            <a:ext cx="3002280" cy="274320"/>
          </a:xfrm>
          <a:prstGeom prst="rect">
            <a:avLst/>
          </a:prstGeom>
        </p:spPr>
        <p:txBody>
          <a:bodyPr/>
          <a:lstStyle>
            <a:lvl1pPr algn="l" eaLnBrk="1" latinLnBrk="0" hangingPunct="1">
              <a:defRPr kumimoji="0" sz="1300">
                <a:solidFill>
                  <a:schemeClr val="bg2">
                    <a:tint val="60000"/>
                    <a:satMod val="155000"/>
                  </a:schemeClr>
                </a:solidFill>
              </a:defRPr>
            </a:lvl1pPr>
            <a:extLst/>
          </a:lstStyle>
          <a:p>
            <a:fld id="{B4C71EC6-210F-42DE-9C53-41977AD35B3D}" type="datetimeFigureOut">
              <a:rPr lang="ru-RU" smtClean="0"/>
              <a:t>11.11.2013</a:t>
            </a:fld>
            <a:endParaRPr lang="ru-RU"/>
          </a:p>
        </p:txBody>
      </p:sp>
      <p:sp>
        <p:nvSpPr>
          <p:cNvPr id="23" name="Номер слайда 22"/>
          <p:cNvSpPr>
            <a:spLocks noGrp="1"/>
          </p:cNvSpPr>
          <p:nvPr>
            <p:ph type="sldNum" sz="quarter" idx="4"/>
          </p:nvPr>
        </p:nvSpPr>
        <p:spPr>
          <a:xfrm>
            <a:off x="8638952" y="6514568"/>
            <a:ext cx="464288" cy="274320"/>
          </a:xfrm>
          <a:prstGeom prst="rect">
            <a:avLst/>
          </a:prstGeom>
        </p:spPr>
        <p:txBody>
          <a:bodyPr anchor="ctr"/>
          <a:lstStyle>
            <a:lvl1pPr algn="r" eaLnBrk="1" latinLnBrk="0" hangingPunct="1">
              <a:defRPr kumimoji="0" sz="1600">
                <a:solidFill>
                  <a:schemeClr val="tx2">
                    <a:shade val="90000"/>
                  </a:schemeClr>
                </a:solidFill>
                <a:effectLst/>
              </a:defRPr>
            </a:lvl1pPr>
            <a:extLst/>
          </a:lstStyle>
          <a:p>
            <a:fld id="{B19B0651-EE4F-4900-A07F-96A6BFA9D0F0}" type="slidenum">
              <a:rPr lang="ru-RU" smtClean="0"/>
              <a:t>‹#›</a:t>
            </a:fld>
            <a:endParaRPr lang="ru-RU"/>
          </a:p>
        </p:txBody>
      </p:sp>
      <p:sp>
        <p:nvSpPr>
          <p:cNvPr id="22" name="Заголовок 21"/>
          <p:cNvSpPr>
            <a:spLocks noGrp="1"/>
          </p:cNvSpPr>
          <p:nvPr>
            <p:ph type="title"/>
          </p:nvPr>
        </p:nvSpPr>
        <p:spPr>
          <a:xfrm>
            <a:off x="457200" y="253536"/>
            <a:ext cx="8229600" cy="1143000"/>
          </a:xfrm>
          <a:prstGeom prst="rect">
            <a:avLst/>
          </a:prstGeom>
        </p:spPr>
        <p:txBody>
          <a:bodyPr rIns="91440" anchor="b">
            <a:normAutofit/>
            <a:scene3d>
              <a:camera prst="orthographicFront"/>
              <a:lightRig rig="soft" dir="t">
                <a:rot lat="0" lon="0" rev="2400000"/>
              </a:lightRig>
            </a:scene3d>
            <a:sp3d>
              <a:bevelT w="19050" h="12700"/>
            </a:sp3d>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457200" y="1646237"/>
            <a:ext cx="8229600" cy="4526280"/>
          </a:xfrm>
          <a:prstGeom prst="rect">
            <a:avLst/>
          </a:prstGeom>
        </p:spPr>
        <p:txBody>
          <a:bodyPr>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Tree>
  </p:cSld>
  <p:clrMap bg1="dk1" tx1="lt1" bg2="dk2" tx2="lt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txStyles>
    <p:titleStyle>
      <a:lvl1pPr marL="54864" algn="r" rtl="0" eaLnBrk="1" latinLnBrk="0" hangingPunct="1">
        <a:spcBef>
          <a:spcPct val="0"/>
        </a:spcBef>
        <a:buNone/>
        <a:defRPr kumimoji="0" sz="4600" kern="1200">
          <a:solidFill>
            <a:schemeClr val="tx2">
              <a:tint val="100000"/>
              <a:shade val="90000"/>
              <a:satMod val="250000"/>
              <a:alpha val="100000"/>
            </a:schemeClr>
          </a:solidFill>
          <a:effectLst>
            <a:outerShdw blurRad="38100" dist="25500" dir="5400000" algn="tl" rotWithShape="0">
              <a:srgbClr val="000000">
                <a:satMod val="180000"/>
                <a:alpha val="75000"/>
              </a:srgbClr>
            </a:outerShdw>
          </a:effectLst>
          <a:latin typeface="+mj-lt"/>
          <a:ea typeface="+mj-ea"/>
          <a:cs typeface="+mj-cs"/>
        </a:defRPr>
      </a:lvl1pPr>
      <a:extLst/>
    </p:titleStyle>
    <p:bodyStyle>
      <a:lvl1pPr marL="292100" indent="-292100" algn="l" rtl="0" eaLnBrk="1" latinLnBrk="0" hangingPunct="1">
        <a:spcBef>
          <a:spcPts val="0"/>
        </a:spcBef>
        <a:buClr>
          <a:schemeClr val="accent1"/>
        </a:buClr>
        <a:buSzPct val="70000"/>
        <a:buFont typeface="Wingdings 2"/>
        <a:buChar char=""/>
        <a:defRPr kumimoji="0" sz="3200" kern="1200">
          <a:solidFill>
            <a:schemeClr val="tx1"/>
          </a:solidFill>
          <a:latin typeface="+mn-lt"/>
          <a:ea typeface="+mn-ea"/>
          <a:cs typeface="+mn-cs"/>
        </a:defRPr>
      </a:lvl1pPr>
      <a:lvl2pPr marL="640080" indent="-228600" algn="l" rtl="0" eaLnBrk="1" latinLnBrk="0" hangingPunct="1">
        <a:spcBef>
          <a:spcPts val="400"/>
        </a:spcBef>
        <a:buClr>
          <a:schemeClr val="accent2"/>
        </a:buClr>
        <a:buSzPct val="90000"/>
        <a:buFontTx/>
        <a:buChar char="•"/>
        <a:defRPr kumimoji="0" sz="2600" kern="1200">
          <a:solidFill>
            <a:schemeClr val="tx1"/>
          </a:solidFill>
          <a:latin typeface="+mn-lt"/>
          <a:ea typeface="+mn-ea"/>
          <a:cs typeface="+mn-cs"/>
        </a:defRPr>
      </a:lvl2pPr>
      <a:lvl3pPr marL="822960" indent="-192024" algn="l" rtl="0" eaLnBrk="1" latinLnBrk="0" hangingPunct="1">
        <a:spcBef>
          <a:spcPts val="400"/>
        </a:spcBef>
        <a:buClr>
          <a:schemeClr val="accent3"/>
        </a:buClr>
        <a:buSzPct val="100000"/>
        <a:buFont typeface="Wingdings 2"/>
        <a:buChar char=""/>
        <a:defRPr kumimoji="0" sz="2300" kern="1200">
          <a:solidFill>
            <a:schemeClr val="tx1"/>
          </a:solidFill>
          <a:latin typeface="+mn-lt"/>
          <a:ea typeface="+mn-ea"/>
          <a:cs typeface="+mn-cs"/>
        </a:defRPr>
      </a:lvl3pPr>
      <a:lvl4pPr marL="1005840" indent="-182880" algn="l" rtl="0" eaLnBrk="1" latinLnBrk="0" hangingPunct="1">
        <a:spcBef>
          <a:spcPts val="400"/>
        </a:spcBef>
        <a:buClr>
          <a:schemeClr val="accent3"/>
        </a:buClr>
        <a:buSzPct val="100000"/>
        <a:buFont typeface="Wingdings 2"/>
        <a:buChar char=""/>
        <a:defRPr kumimoji="0" sz="2000" kern="1200">
          <a:solidFill>
            <a:schemeClr val="tx1"/>
          </a:solidFill>
          <a:latin typeface="+mn-lt"/>
          <a:ea typeface="+mn-ea"/>
          <a:cs typeface="+mn-cs"/>
        </a:defRPr>
      </a:lvl4pPr>
      <a:lvl5pPr marL="1188720" indent="-182880" algn="l" rtl="0" eaLnBrk="1" latinLnBrk="0" hangingPunct="1">
        <a:spcBef>
          <a:spcPts val="400"/>
        </a:spcBef>
        <a:buClr>
          <a:schemeClr val="accent3"/>
        </a:buClr>
        <a:buSzPct val="100000"/>
        <a:buFont typeface="Wingdings 2"/>
        <a:buChar char=""/>
        <a:defRPr kumimoji="0" sz="1900" kern="1200">
          <a:solidFill>
            <a:schemeClr val="tx1"/>
          </a:solidFill>
          <a:latin typeface="+mn-lt"/>
          <a:ea typeface="+mn-ea"/>
          <a:cs typeface="+mn-cs"/>
        </a:defRPr>
      </a:lvl5pPr>
      <a:lvl6pPr marL="1371600" indent="-173736" algn="l" rtl="0" eaLnBrk="1" latinLnBrk="0" hangingPunct="1">
        <a:spcBef>
          <a:spcPts val="400"/>
        </a:spcBef>
        <a:buClr>
          <a:schemeClr val="accent4"/>
        </a:buClr>
        <a:buFont typeface="Wingdings 2"/>
        <a:buChar char=""/>
        <a:defRPr kumimoji="0" sz="1800" kern="1200" baseline="0">
          <a:solidFill>
            <a:schemeClr val="tx1"/>
          </a:solidFill>
          <a:latin typeface="+mn-lt"/>
          <a:ea typeface="+mn-ea"/>
          <a:cs typeface="+mn-cs"/>
        </a:defRPr>
      </a:lvl6pPr>
      <a:lvl7pPr marL="155448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7pPr>
      <a:lvl8pPr marL="173736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8pPr>
      <a:lvl9pPr marL="1920240" indent="-173736" algn="l" rtl="0" eaLnBrk="1" latinLnBrk="0" hangingPunct="1">
        <a:spcBef>
          <a:spcPts val="400"/>
        </a:spcBef>
        <a:buClr>
          <a:schemeClr val="accent4"/>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9.jpeg"/><Relationship Id="rId4" Type="http://schemas.openxmlformats.org/officeDocument/2006/relationships/image" Target="../media/image8.jpeg"/></Relationships>
</file>

<file path=ppt/slides/_rels/slide9.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755576" y="476672"/>
            <a:ext cx="7543800" cy="1524000"/>
          </a:xfrm>
        </p:spPr>
        <p:txBody>
          <a:bodyPr>
            <a:normAutofit fontScale="90000"/>
          </a:bodyPr>
          <a:lstStyle/>
          <a:p>
            <a:pPr algn="ctr"/>
            <a:r>
              <a:rPr lang="ru-RU" dirty="0" err="1" smtClean="0"/>
              <a:t>Виробництво</a:t>
            </a:r>
            <a:r>
              <a:rPr lang="ru-RU" dirty="0" smtClean="0"/>
              <a:t> </a:t>
            </a:r>
            <a:r>
              <a:rPr lang="ru-RU" dirty="0" err="1" smtClean="0"/>
              <a:t>електроенерг</a:t>
            </a:r>
            <a:r>
              <a:rPr lang="uk-UA" dirty="0" err="1" smtClean="0"/>
              <a:t>ії</a:t>
            </a:r>
            <a:r>
              <a:rPr lang="uk-UA" dirty="0" smtClean="0"/>
              <a:t> на АЕС</a:t>
            </a:r>
            <a:endParaRPr lang="uk-UA" dirty="0"/>
          </a:p>
        </p:txBody>
      </p:sp>
      <p:sp>
        <p:nvSpPr>
          <p:cNvPr id="3" name="Подзаголовок 2"/>
          <p:cNvSpPr>
            <a:spLocks noGrp="1"/>
          </p:cNvSpPr>
          <p:nvPr>
            <p:ph type="subTitle" idx="1"/>
          </p:nvPr>
        </p:nvSpPr>
        <p:spPr/>
        <p:txBody>
          <a:bodyPr>
            <a:normAutofit/>
          </a:bodyPr>
          <a:lstStyle/>
          <a:p>
            <a:r>
              <a:rPr lang="uk-UA" dirty="0" smtClean="0"/>
              <a:t>Виконали учні 11-Б класу</a:t>
            </a:r>
          </a:p>
          <a:p>
            <a:r>
              <a:rPr lang="uk-UA" dirty="0" err="1" smtClean="0"/>
              <a:t>Надворний</a:t>
            </a:r>
            <a:r>
              <a:rPr lang="uk-UA" dirty="0" smtClean="0"/>
              <a:t> Ярослав</a:t>
            </a:r>
          </a:p>
          <a:p>
            <a:r>
              <a:rPr lang="uk-UA" dirty="0" smtClean="0"/>
              <a:t>Яна </a:t>
            </a:r>
            <a:r>
              <a:rPr lang="uk-UA" dirty="0" err="1" smtClean="0"/>
              <a:t>Ластовка</a:t>
            </a:r>
            <a:endParaRPr lang="uk-UA" dirty="0"/>
          </a:p>
        </p:txBody>
      </p:sp>
    </p:spTree>
    <p:extLst>
      <p:ext uri="{BB962C8B-B14F-4D97-AF65-F5344CB8AC3E}">
        <p14:creationId xmlns:p14="http://schemas.microsoft.com/office/powerpoint/2010/main" val="128271767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646237"/>
            <a:ext cx="8147248" cy="4526280"/>
          </a:xfrm>
        </p:spPr>
        <p:txBody>
          <a:bodyPr>
            <a:normAutofit/>
          </a:bodyPr>
          <a:lstStyle/>
          <a:p>
            <a:r>
              <a:rPr lang="uk-UA" sz="2000" dirty="0"/>
              <a:t>У порівнянні з тепловими електростанціями АЕС є більш дружніми для довкілля. </a:t>
            </a:r>
          </a:p>
          <a:p>
            <a:endParaRPr lang="uk-UA" sz="2000" dirty="0" smtClean="0"/>
          </a:p>
          <a:p>
            <a:r>
              <a:rPr lang="uk-UA" sz="2000" dirty="0" smtClean="0"/>
              <a:t>При </a:t>
            </a:r>
            <a:r>
              <a:rPr lang="uk-UA" sz="2000" dirty="0"/>
              <a:t>виробництві електроенергії на АЕС немає викидів сірки, чадного газу та інших газів, питома активність викидів ТЕС у 5-10 разів вища ніж в атомних електростанціях.</a:t>
            </a:r>
          </a:p>
        </p:txBody>
      </p:sp>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a:xfrm>
            <a:off x="457200" y="1484784"/>
            <a:ext cx="8229600" cy="4687733"/>
          </a:xfrm>
        </p:spPr>
        <p:txBody>
          <a:bodyPr>
            <a:normAutofit/>
          </a:bodyPr>
          <a:lstStyle/>
          <a:p>
            <a:r>
              <a:rPr lang="uk-UA" sz="2000" dirty="0"/>
              <a:t>На режимах безаварійної експлуатації АЕС спостерігається забруднення довкілля внаслідок витоків радіоактивної речовини, викидів вентиляційного повітря, захоронення радіоактивних допоміжних матеріалів, інструменту, спецодягу та інше, також водоймища охолоджувачі АЕС здійснюють великий тепловий вплив на довкілля, і спричиняють зміни мікроклімату прилеглих до АЕС районів.</a:t>
            </a:r>
          </a:p>
        </p:txBody>
      </p:sp>
      <p:pic>
        <p:nvPicPr>
          <p:cNvPr id="8194" name="Picture 2" descr="C:\Users\Ярослав\Desktop\3421-990x650.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203848" y="3627896"/>
            <a:ext cx="4452918" cy="292363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047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uk-UA" dirty="0" smtClean="0"/>
              <a:t>Двоконтурні та </a:t>
            </a:r>
            <a:r>
              <a:rPr lang="uk-UA" dirty="0" err="1" smtClean="0"/>
              <a:t>одноконтурні</a:t>
            </a:r>
            <a:r>
              <a:rPr lang="uk-UA" dirty="0" smtClean="0"/>
              <a:t> АЕС</a:t>
            </a:r>
            <a:endParaRPr lang="uk-UA" dirty="0"/>
          </a:p>
        </p:txBody>
      </p:sp>
      <p:sp>
        <p:nvSpPr>
          <p:cNvPr id="2" name="Объект 1"/>
          <p:cNvSpPr>
            <a:spLocks noGrp="1"/>
          </p:cNvSpPr>
          <p:nvPr>
            <p:ph idx="1"/>
          </p:nvPr>
        </p:nvSpPr>
        <p:spPr>
          <a:xfrm>
            <a:off x="457200" y="1340768"/>
            <a:ext cx="8291264" cy="4831749"/>
          </a:xfrm>
        </p:spPr>
        <p:txBody>
          <a:bodyPr>
            <a:normAutofit/>
          </a:bodyPr>
          <a:lstStyle/>
          <a:p>
            <a:r>
              <a:rPr lang="uk-UA" sz="2000" dirty="0"/>
              <a:t>В наш час будуються АЕС, що працюють за різними схемами, але найбільш розповсюдженими є двоконтурні АЕС з водяним теплоносієм та </a:t>
            </a:r>
            <a:r>
              <a:rPr lang="uk-UA" sz="2000" dirty="0" err="1"/>
              <a:t>одноконтурні</a:t>
            </a:r>
            <a:r>
              <a:rPr lang="uk-UA" sz="2000" dirty="0"/>
              <a:t> з реактором </a:t>
            </a:r>
            <a:r>
              <a:rPr lang="uk-UA" sz="2000" dirty="0" smtClean="0"/>
              <a:t>киплячого </a:t>
            </a:r>
            <a:r>
              <a:rPr lang="uk-UA" sz="2000" dirty="0"/>
              <a:t>типу</a:t>
            </a:r>
            <a:r>
              <a:rPr lang="uk-UA" sz="2000" dirty="0" smtClean="0"/>
              <a:t>. </a:t>
            </a:r>
          </a:p>
          <a:p>
            <a:endParaRPr lang="uk-UA" sz="2000" dirty="0"/>
          </a:p>
          <a:p>
            <a:r>
              <a:rPr lang="ru-RU" sz="2000" dirty="0" smtClean="0"/>
              <a:t>Перша </a:t>
            </a:r>
            <a:r>
              <a:rPr lang="ru-RU" sz="2000" dirty="0"/>
              <a:t>АЕС </a:t>
            </a:r>
            <a:r>
              <a:rPr lang="ru-RU" sz="2000" dirty="0" err="1"/>
              <a:t>була</a:t>
            </a:r>
            <a:r>
              <a:rPr lang="ru-RU" sz="2000" dirty="0"/>
              <a:t> </a:t>
            </a:r>
            <a:r>
              <a:rPr lang="ru-RU" sz="2000" dirty="0" err="1"/>
              <a:t>побудована</a:t>
            </a:r>
            <a:r>
              <a:rPr lang="ru-RU" sz="2000" dirty="0"/>
              <a:t> в </a:t>
            </a:r>
            <a:r>
              <a:rPr lang="ru-RU" sz="2000" dirty="0" err="1"/>
              <a:t>Радянському</a:t>
            </a:r>
            <a:r>
              <a:rPr lang="ru-RU" sz="2000" dirty="0"/>
              <a:t> </a:t>
            </a:r>
            <a:r>
              <a:rPr lang="ru-RU" sz="2000" dirty="0" err="1"/>
              <a:t>Союзі</a:t>
            </a:r>
            <a:r>
              <a:rPr lang="ru-RU" sz="2000" dirty="0"/>
              <a:t> та введена в </a:t>
            </a:r>
            <a:r>
              <a:rPr lang="ru-RU" sz="2000" dirty="0" err="1"/>
              <a:t>експлуатацію</a:t>
            </a:r>
            <a:r>
              <a:rPr lang="ru-RU" sz="2000" dirty="0"/>
              <a:t> в </a:t>
            </a:r>
            <a:r>
              <a:rPr lang="ru-RU" sz="2000" dirty="0" err="1"/>
              <a:t>червні</a:t>
            </a:r>
            <a:r>
              <a:rPr lang="ru-RU" sz="2000" dirty="0"/>
              <a:t> 1954 р. </a:t>
            </a:r>
            <a:endParaRPr lang="ru-RU" sz="2000" dirty="0" smtClean="0"/>
          </a:p>
          <a:p>
            <a:endParaRPr lang="ru-RU" sz="2000" dirty="0"/>
          </a:p>
          <a:p>
            <a:r>
              <a:rPr lang="ru-RU" sz="2000" dirty="0" err="1" smtClean="0"/>
              <a:t>Ця</a:t>
            </a:r>
            <a:r>
              <a:rPr lang="ru-RU" sz="2000" dirty="0" smtClean="0"/>
              <a:t> </a:t>
            </a:r>
            <a:r>
              <a:rPr lang="ru-RU" sz="2000" dirty="0" err="1"/>
              <a:t>станція</a:t>
            </a:r>
            <a:r>
              <a:rPr lang="ru-RU" sz="2000" dirty="0"/>
              <a:t> </a:t>
            </a:r>
            <a:r>
              <a:rPr lang="ru-RU" sz="2000" dirty="0" err="1"/>
              <a:t>поклала</a:t>
            </a:r>
            <a:r>
              <a:rPr lang="ru-RU" sz="2000" dirty="0"/>
              <a:t> початок </a:t>
            </a:r>
            <a:r>
              <a:rPr lang="ru-RU" sz="2000" dirty="0" err="1"/>
              <a:t>використанню</a:t>
            </a:r>
            <a:r>
              <a:rPr lang="ru-RU" sz="2000" dirty="0"/>
              <a:t> </a:t>
            </a:r>
            <a:r>
              <a:rPr lang="ru-RU" sz="2000" dirty="0" err="1"/>
              <a:t>атомної</a:t>
            </a:r>
            <a:r>
              <a:rPr lang="ru-RU" sz="2000" dirty="0"/>
              <a:t> </a:t>
            </a:r>
            <a:r>
              <a:rPr lang="ru-RU" sz="2000" dirty="0" err="1"/>
              <a:t>енергії</a:t>
            </a:r>
            <a:r>
              <a:rPr lang="ru-RU" sz="2000" dirty="0"/>
              <a:t> для </a:t>
            </a:r>
            <a:r>
              <a:rPr lang="ru-RU" sz="2000" dirty="0" err="1"/>
              <a:t>виробництва</a:t>
            </a:r>
            <a:r>
              <a:rPr lang="ru-RU" sz="2000" dirty="0"/>
              <a:t> </a:t>
            </a:r>
            <a:r>
              <a:rPr lang="ru-RU" sz="2000" dirty="0" err="1"/>
              <a:t>електроенергії</a:t>
            </a:r>
            <a:r>
              <a:rPr lang="ru-RU" sz="2000" dirty="0"/>
              <a:t>.</a:t>
            </a:r>
            <a:endParaRPr lang="uk-UA" sz="2000" dirty="0"/>
          </a:p>
        </p:txBody>
      </p:sp>
      <p:pic>
        <p:nvPicPr>
          <p:cNvPr id="9218" name="Picture 2" descr="C:\Users\Ярослав\Desktop\Q7y-JalqoSo.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283968" y="3933054"/>
            <a:ext cx="4386002" cy="2554653"/>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81047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normAutofit fontScale="90000"/>
          </a:bodyPr>
          <a:lstStyle/>
          <a:p>
            <a:r>
              <a:rPr lang="uk-UA" dirty="0" smtClean="0"/>
              <a:t>Вплив на навколишнє середовище</a:t>
            </a:r>
            <a:endParaRPr lang="uk-UA" dirty="0"/>
          </a:p>
        </p:txBody>
      </p:sp>
      <p:sp>
        <p:nvSpPr>
          <p:cNvPr id="2" name="Объект 1"/>
          <p:cNvSpPr>
            <a:spLocks noGrp="1"/>
          </p:cNvSpPr>
          <p:nvPr>
            <p:ph idx="1"/>
          </p:nvPr>
        </p:nvSpPr>
        <p:spPr/>
        <p:txBody>
          <a:bodyPr>
            <a:normAutofit/>
          </a:bodyPr>
          <a:lstStyle/>
          <a:p>
            <a:r>
              <a:rPr lang="uk-UA" sz="2400" dirty="0"/>
              <a:t>Вчені США оцінили вірогідність смертельних випадків при роботі АЕС, порівняли з небезпекою смерті людини від інших факторів та прийшли до висновку, що небезпека смерті людей що живуть поблизу АЕС, стихійних лих, автокатастроф та ін. на три та більше порядки менше, ніж від інших факторів</a:t>
            </a:r>
            <a:r>
              <a:rPr lang="uk-UA" sz="2400" dirty="0" smtClean="0"/>
              <a:t>.</a:t>
            </a:r>
          </a:p>
          <a:p>
            <a:endParaRPr lang="uk-UA" sz="2400" dirty="0"/>
          </a:p>
        </p:txBody>
      </p:sp>
    </p:spTree>
    <p:extLst>
      <p:ext uri="{BB962C8B-B14F-4D97-AF65-F5344CB8AC3E}">
        <p14:creationId xmlns:p14="http://schemas.microsoft.com/office/powerpoint/2010/main" val="11810479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uk-UA" dirty="0" smtClean="0"/>
              <a:t>Вплив на навколишнє середовище</a:t>
            </a:r>
            <a:endParaRPr lang="uk-UA" dirty="0"/>
          </a:p>
        </p:txBody>
      </p:sp>
      <p:sp>
        <p:nvSpPr>
          <p:cNvPr id="3" name="Объект 2"/>
          <p:cNvSpPr>
            <a:spLocks noGrp="1"/>
          </p:cNvSpPr>
          <p:nvPr>
            <p:ph idx="1"/>
          </p:nvPr>
        </p:nvSpPr>
        <p:spPr/>
        <p:txBody>
          <a:bodyPr>
            <a:normAutofit fontScale="85000" lnSpcReduction="20000"/>
          </a:bodyPr>
          <a:lstStyle/>
          <a:p>
            <a:r>
              <a:rPr lang="uk-UA" sz="2400" dirty="0"/>
              <a:t>Техногенні впливи на навколишнє середовище при будівництві й експлуатації атомних електростанцій різноманітні. Звичайно говорять, що маються фізичні, хімічні, радіаційні й інші фактори техногенного впливу експлуатації АЕС на об'єкти навколишнього </a:t>
            </a:r>
            <a:r>
              <a:rPr lang="uk-UA" sz="2400" dirty="0" err="1" smtClean="0"/>
              <a:t>сердовища</a:t>
            </a:r>
            <a:r>
              <a:rPr lang="uk-UA" sz="2400" dirty="0" smtClean="0"/>
              <a:t>.</a:t>
            </a:r>
          </a:p>
          <a:p>
            <a:endParaRPr lang="uk-UA" sz="2400" dirty="0"/>
          </a:p>
          <a:p>
            <a:r>
              <a:rPr lang="uk-UA" sz="2400" dirty="0"/>
              <a:t>Найбільш істотні </a:t>
            </a:r>
            <a:r>
              <a:rPr lang="uk-UA" sz="2400" dirty="0" smtClean="0"/>
              <a:t>фактори:</a:t>
            </a:r>
            <a:r>
              <a:rPr lang="uk-UA" sz="2400" dirty="0"/>
              <a:t/>
            </a:r>
            <a:br>
              <a:rPr lang="uk-UA" sz="2400" dirty="0"/>
            </a:br>
            <a:r>
              <a:rPr lang="uk-UA" sz="2400" dirty="0"/>
              <a:t/>
            </a:r>
            <a:br>
              <a:rPr lang="uk-UA" sz="2400" dirty="0"/>
            </a:br>
            <a:r>
              <a:rPr lang="uk-UA" sz="2400" dirty="0" err="1" smtClean="0"/>
              <a:t>-локальний</a:t>
            </a:r>
            <a:r>
              <a:rPr lang="uk-UA" sz="2400" dirty="0" smtClean="0"/>
              <a:t> </a:t>
            </a:r>
            <a:r>
              <a:rPr lang="uk-UA" sz="2400" dirty="0"/>
              <a:t>механічний вплив на рельєф - при будівництві,</a:t>
            </a:r>
            <a:br>
              <a:rPr lang="uk-UA" sz="2400" dirty="0"/>
            </a:br>
            <a:r>
              <a:rPr lang="uk-UA" sz="2400" dirty="0"/>
              <a:t/>
            </a:r>
            <a:br>
              <a:rPr lang="uk-UA" sz="2400" dirty="0"/>
            </a:br>
            <a:r>
              <a:rPr lang="uk-UA" sz="2400" dirty="0" err="1" smtClean="0"/>
              <a:t>-стік</a:t>
            </a:r>
            <a:r>
              <a:rPr lang="uk-UA" sz="2400" dirty="0" smtClean="0"/>
              <a:t> </a:t>
            </a:r>
            <a:r>
              <a:rPr lang="uk-UA" sz="2400" dirty="0"/>
              <a:t>поверхневих і ґрунтових вод, що містять хімічні і радіоактивні компоненти,</a:t>
            </a:r>
            <a:br>
              <a:rPr lang="uk-UA" sz="2400" dirty="0"/>
            </a:br>
            <a:r>
              <a:rPr lang="uk-UA" sz="2400" dirty="0"/>
              <a:t/>
            </a:r>
            <a:br>
              <a:rPr lang="uk-UA" sz="2400" dirty="0"/>
            </a:br>
            <a:r>
              <a:rPr lang="uk-UA" sz="2400" dirty="0" err="1" smtClean="0"/>
              <a:t>-зміна</a:t>
            </a:r>
            <a:r>
              <a:rPr lang="uk-UA" sz="2400" dirty="0" smtClean="0"/>
              <a:t> </a:t>
            </a:r>
            <a:r>
              <a:rPr lang="uk-UA" sz="2400" dirty="0"/>
              <a:t>характеру землекористування й обмінних процесів у безпосередній близькості від АЕС,</a:t>
            </a:r>
            <a:br>
              <a:rPr lang="uk-UA" sz="2400" dirty="0"/>
            </a:br>
            <a:r>
              <a:rPr lang="uk-UA" sz="2400" dirty="0"/>
              <a:t/>
            </a:r>
            <a:br>
              <a:rPr lang="uk-UA" sz="2400" dirty="0"/>
            </a:br>
            <a:r>
              <a:rPr lang="uk-UA" sz="2400" dirty="0" err="1" smtClean="0"/>
              <a:t>-зміна</a:t>
            </a:r>
            <a:r>
              <a:rPr lang="uk-UA" sz="2400" dirty="0" smtClean="0"/>
              <a:t> </a:t>
            </a:r>
            <a:r>
              <a:rPr lang="uk-UA" sz="2400" dirty="0"/>
              <a:t>мікрокліматичних характеристик прилеглих районів.</a:t>
            </a:r>
            <a:endParaRPr lang="uk-UA" sz="2400" dirty="0" smtClean="0"/>
          </a:p>
          <a:p>
            <a:endParaRPr lang="uk-UA" sz="2400" dirty="0"/>
          </a:p>
        </p:txBody>
      </p:sp>
    </p:spTree>
    <p:extLst>
      <p:ext uri="{BB962C8B-B14F-4D97-AF65-F5344CB8AC3E}">
        <p14:creationId xmlns:p14="http://schemas.microsoft.com/office/powerpoint/2010/main" val="32175003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2708920"/>
            <a:ext cx="8229600" cy="1143000"/>
          </a:xfrm>
        </p:spPr>
        <p:txBody>
          <a:bodyPr/>
          <a:lstStyle/>
          <a:p>
            <a:pPr algn="ctr"/>
            <a:r>
              <a:rPr lang="uk-UA" b="1" dirty="0" smtClean="0">
                <a:ln w="18000">
                  <a:solidFill>
                    <a:schemeClr val="accent2">
                      <a:satMod val="140000"/>
                    </a:schemeClr>
                  </a:solidFill>
                  <a:prstDash val="solid"/>
                  <a:miter lim="800000"/>
                </a:ln>
                <a:noFill/>
                <a:effectLst>
                  <a:outerShdw blurRad="25500" dist="23000" dir="7020000" algn="tl">
                    <a:srgbClr val="000000">
                      <a:alpha val="50000"/>
                    </a:srgbClr>
                  </a:outerShdw>
                </a:effectLst>
              </a:rPr>
              <a:t>Дякуємо за увагу!</a:t>
            </a:r>
            <a:endParaRPr lang="uk-UA" b="1" dirty="0">
              <a:ln w="18000">
                <a:solidFill>
                  <a:schemeClr val="accent2">
                    <a:satMod val="140000"/>
                  </a:schemeClr>
                </a:solidFill>
                <a:prstDash val="solid"/>
                <a:miter lim="800000"/>
              </a:ln>
              <a:noFill/>
              <a:effectLst>
                <a:outerShdw blurRad="25500" dist="23000" dir="7020000" algn="tl">
                  <a:srgbClr val="000000">
                    <a:alpha val="50000"/>
                  </a:srgbClr>
                </a:outerShdw>
              </a:effectLst>
            </a:endParaRPr>
          </a:p>
        </p:txBody>
      </p:sp>
    </p:spTree>
    <p:extLst>
      <p:ext uri="{BB962C8B-B14F-4D97-AF65-F5344CB8AC3E}">
        <p14:creationId xmlns:p14="http://schemas.microsoft.com/office/powerpoint/2010/main" val="40220259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АЕС</a:t>
            </a:r>
            <a:endParaRPr lang="uk-UA" dirty="0"/>
          </a:p>
        </p:txBody>
      </p:sp>
      <p:sp>
        <p:nvSpPr>
          <p:cNvPr id="2" name="Объект 1"/>
          <p:cNvSpPr>
            <a:spLocks noGrp="1"/>
          </p:cNvSpPr>
          <p:nvPr>
            <p:ph idx="1"/>
          </p:nvPr>
        </p:nvSpPr>
        <p:spPr>
          <a:xfrm>
            <a:off x="457200" y="1646237"/>
            <a:ext cx="8147248" cy="4526280"/>
          </a:xfrm>
        </p:spPr>
        <p:txBody>
          <a:bodyPr>
            <a:normAutofit/>
          </a:bodyPr>
          <a:lstStyle/>
          <a:p>
            <a:pPr marL="0" indent="0">
              <a:buNone/>
            </a:pPr>
            <a:r>
              <a:rPr lang="ru-RU" sz="2400" dirty="0" err="1"/>
              <a:t>А́томна</a:t>
            </a:r>
            <a:r>
              <a:rPr lang="ru-RU" sz="2400" dirty="0"/>
              <a:t> </a:t>
            </a:r>
            <a:r>
              <a:rPr lang="ru-RU" sz="2400" dirty="0" err="1"/>
              <a:t>електроста́нція</a:t>
            </a:r>
            <a:r>
              <a:rPr lang="ru-RU" sz="2400" dirty="0"/>
              <a:t> (АЕС) — </a:t>
            </a:r>
            <a:r>
              <a:rPr lang="ru-RU" sz="2400" dirty="0" err="1"/>
              <a:t>електростанція</a:t>
            </a:r>
            <a:r>
              <a:rPr lang="ru-RU" sz="2400" dirty="0"/>
              <a:t>, в </a:t>
            </a:r>
            <a:r>
              <a:rPr lang="ru-RU" sz="2400" dirty="0" err="1"/>
              <a:t>якій</a:t>
            </a:r>
            <a:r>
              <a:rPr lang="ru-RU" sz="2400" dirty="0"/>
              <a:t> </a:t>
            </a:r>
            <a:r>
              <a:rPr lang="ru-RU" sz="2400" dirty="0" err="1"/>
              <a:t>атомна</a:t>
            </a:r>
            <a:r>
              <a:rPr lang="ru-RU" sz="2400" dirty="0"/>
              <a:t> (</a:t>
            </a:r>
            <a:r>
              <a:rPr lang="ru-RU" sz="2400" dirty="0" err="1"/>
              <a:t>ядерна</a:t>
            </a:r>
            <a:r>
              <a:rPr lang="ru-RU" sz="2400" dirty="0"/>
              <a:t>) </a:t>
            </a:r>
            <a:r>
              <a:rPr lang="ru-RU" sz="2400" dirty="0" err="1"/>
              <a:t>енергія</a:t>
            </a:r>
            <a:r>
              <a:rPr lang="ru-RU" sz="2400" dirty="0"/>
              <a:t> </a:t>
            </a:r>
            <a:r>
              <a:rPr lang="ru-RU" sz="2400" dirty="0" err="1"/>
              <a:t>перетворюється</a:t>
            </a:r>
            <a:r>
              <a:rPr lang="ru-RU" sz="2400" dirty="0"/>
              <a:t> в </a:t>
            </a:r>
            <a:r>
              <a:rPr lang="ru-RU" sz="2400" dirty="0" err="1"/>
              <a:t>електричну</a:t>
            </a:r>
            <a:r>
              <a:rPr lang="ru-RU" sz="2400" dirty="0"/>
              <a:t>. Генератором </a:t>
            </a:r>
            <a:r>
              <a:rPr lang="ru-RU" sz="2400" dirty="0" err="1"/>
              <a:t>енергії</a:t>
            </a:r>
            <a:r>
              <a:rPr lang="ru-RU" sz="2400" dirty="0"/>
              <a:t> на АЕС є </a:t>
            </a:r>
            <a:r>
              <a:rPr lang="ru-RU" sz="2400" dirty="0" err="1"/>
              <a:t>атомний</a:t>
            </a:r>
            <a:r>
              <a:rPr lang="ru-RU" sz="2400" dirty="0"/>
              <a:t> реактор</a:t>
            </a:r>
            <a:r>
              <a:rPr lang="ru-RU" dirty="0"/>
              <a:t>.</a:t>
            </a:r>
            <a:endParaRPr lang="uk-UA" dirty="0"/>
          </a:p>
        </p:txBody>
      </p:sp>
      <p:pic>
        <p:nvPicPr>
          <p:cNvPr id="1026" name="Picture 2" descr="C:\Users\Ярослав\Desktop\bDyFvvu8y0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7704" y="3284984"/>
            <a:ext cx="4846886" cy="302930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40659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АЕС</a:t>
            </a:r>
            <a:endParaRPr lang="uk-UA" dirty="0"/>
          </a:p>
        </p:txBody>
      </p:sp>
      <p:sp>
        <p:nvSpPr>
          <p:cNvPr id="2" name="Объект 1"/>
          <p:cNvSpPr>
            <a:spLocks noGrp="1"/>
          </p:cNvSpPr>
          <p:nvPr>
            <p:ph idx="1"/>
          </p:nvPr>
        </p:nvSpPr>
        <p:spPr/>
        <p:txBody>
          <a:bodyPr>
            <a:normAutofit/>
          </a:bodyPr>
          <a:lstStyle/>
          <a:p>
            <a:r>
              <a:rPr lang="ru-RU" sz="1800" dirty="0"/>
              <a:t>Тепло, яке </a:t>
            </a:r>
            <a:r>
              <a:rPr lang="ru-RU" sz="1800" dirty="0" err="1"/>
              <a:t>виділяється</a:t>
            </a:r>
            <a:r>
              <a:rPr lang="ru-RU" sz="1800" dirty="0"/>
              <a:t> в </a:t>
            </a:r>
            <a:r>
              <a:rPr lang="ru-RU" sz="1800" dirty="0" err="1"/>
              <a:t>реакторі</a:t>
            </a:r>
            <a:r>
              <a:rPr lang="ru-RU" sz="1800" dirty="0"/>
              <a:t> в </a:t>
            </a:r>
            <a:r>
              <a:rPr lang="ru-RU" sz="1800" dirty="0" err="1"/>
              <a:t>результаті</a:t>
            </a:r>
            <a:r>
              <a:rPr lang="ru-RU" sz="1800" dirty="0"/>
              <a:t> </a:t>
            </a:r>
            <a:r>
              <a:rPr lang="ru-RU" sz="1800" dirty="0" err="1"/>
              <a:t>ланцюгової</a:t>
            </a:r>
            <a:r>
              <a:rPr lang="ru-RU" sz="1800" dirty="0"/>
              <a:t> </a:t>
            </a:r>
            <a:r>
              <a:rPr lang="ru-RU" sz="1800" dirty="0" err="1"/>
              <a:t>реакції</a:t>
            </a:r>
            <a:r>
              <a:rPr lang="ru-RU" sz="1800" dirty="0"/>
              <a:t> </a:t>
            </a:r>
            <a:r>
              <a:rPr lang="ru-RU" sz="1800" dirty="0" err="1"/>
              <a:t>ділення</a:t>
            </a:r>
            <a:r>
              <a:rPr lang="ru-RU" sz="1800" dirty="0"/>
              <a:t> ядер </a:t>
            </a:r>
            <a:r>
              <a:rPr lang="ru-RU" sz="1800" dirty="0" err="1"/>
              <a:t>деяких</a:t>
            </a:r>
            <a:r>
              <a:rPr lang="ru-RU" sz="1800" dirty="0"/>
              <a:t> </a:t>
            </a:r>
            <a:r>
              <a:rPr lang="ru-RU" sz="1800" dirty="0" err="1"/>
              <a:t>важких</a:t>
            </a:r>
            <a:r>
              <a:rPr lang="ru-RU" sz="1800" dirty="0"/>
              <a:t> </a:t>
            </a:r>
            <a:r>
              <a:rPr lang="ru-RU" sz="1800" dirty="0" err="1"/>
              <a:t>елементів</a:t>
            </a:r>
            <a:r>
              <a:rPr lang="ru-RU" sz="1800" dirty="0"/>
              <a:t>, </a:t>
            </a:r>
            <a:r>
              <a:rPr lang="ru-RU" sz="1800" dirty="0" err="1"/>
              <a:t>потім</a:t>
            </a:r>
            <a:r>
              <a:rPr lang="ru-RU" sz="1800" dirty="0"/>
              <a:t> так само, як і на </a:t>
            </a:r>
            <a:r>
              <a:rPr lang="ru-RU" sz="1800" dirty="0" err="1"/>
              <a:t>звичайних</a:t>
            </a:r>
            <a:r>
              <a:rPr lang="ru-RU" sz="1800" dirty="0"/>
              <a:t> </a:t>
            </a:r>
            <a:r>
              <a:rPr lang="ru-RU" sz="1800" dirty="0" err="1"/>
              <a:t>теплових</a:t>
            </a:r>
            <a:r>
              <a:rPr lang="ru-RU" sz="1800" dirty="0"/>
              <a:t> </a:t>
            </a:r>
            <a:r>
              <a:rPr lang="ru-RU" sz="1800" dirty="0" err="1"/>
              <a:t>електростанціях</a:t>
            </a:r>
            <a:r>
              <a:rPr lang="ru-RU" sz="1800" dirty="0"/>
              <a:t> (ТЕС), </a:t>
            </a:r>
            <a:r>
              <a:rPr lang="ru-RU" sz="1800" dirty="0" err="1"/>
              <a:t>перетвориться</a:t>
            </a:r>
            <a:r>
              <a:rPr lang="ru-RU" sz="1800" dirty="0"/>
              <a:t> в </a:t>
            </a:r>
            <a:r>
              <a:rPr lang="ru-RU" sz="1800" dirty="0" err="1"/>
              <a:t>електроенергію</a:t>
            </a:r>
            <a:r>
              <a:rPr lang="ru-RU" sz="1800" dirty="0"/>
              <a:t>. </a:t>
            </a:r>
            <a:endParaRPr lang="ru-RU" sz="1800" dirty="0" smtClean="0"/>
          </a:p>
          <a:p>
            <a:endParaRPr lang="ru-RU" sz="1800" dirty="0"/>
          </a:p>
          <a:p>
            <a:r>
              <a:rPr lang="ru-RU" sz="1800" dirty="0" smtClean="0"/>
              <a:t>На </a:t>
            </a:r>
            <a:r>
              <a:rPr lang="ru-RU" sz="1800" dirty="0" err="1"/>
              <a:t>відміну</a:t>
            </a:r>
            <a:r>
              <a:rPr lang="ru-RU" sz="1800" dirty="0"/>
              <a:t> </a:t>
            </a:r>
            <a:r>
              <a:rPr lang="ru-RU" sz="1800" dirty="0" err="1"/>
              <a:t>від</a:t>
            </a:r>
            <a:r>
              <a:rPr lang="ru-RU" sz="1800" dirty="0"/>
              <a:t> </a:t>
            </a:r>
            <a:r>
              <a:rPr lang="ru-RU" sz="1800" dirty="0" err="1"/>
              <a:t>теплоелектростанцій</a:t>
            </a:r>
            <a:r>
              <a:rPr lang="ru-RU" sz="1800" dirty="0"/>
              <a:t>, </a:t>
            </a:r>
            <a:r>
              <a:rPr lang="ru-RU" sz="1800" dirty="0" err="1"/>
              <a:t>що</a:t>
            </a:r>
            <a:r>
              <a:rPr lang="ru-RU" sz="1800" dirty="0"/>
              <a:t> </a:t>
            </a:r>
            <a:r>
              <a:rPr lang="ru-RU" sz="1800" dirty="0" err="1"/>
              <a:t>працюють</a:t>
            </a:r>
            <a:r>
              <a:rPr lang="ru-RU" sz="1800" dirty="0"/>
              <a:t> на </a:t>
            </a:r>
            <a:r>
              <a:rPr lang="ru-RU" sz="1800" dirty="0" err="1"/>
              <a:t>органічному</a:t>
            </a:r>
            <a:r>
              <a:rPr lang="ru-RU" sz="1800" dirty="0"/>
              <a:t> </a:t>
            </a:r>
            <a:r>
              <a:rPr lang="ru-RU" sz="1800" dirty="0" err="1"/>
              <a:t>паливі</a:t>
            </a:r>
            <a:r>
              <a:rPr lang="ru-RU" sz="1800" dirty="0"/>
              <a:t>, АЕС </a:t>
            </a:r>
            <a:r>
              <a:rPr lang="ru-RU" sz="1800" dirty="0" err="1"/>
              <a:t>працює</a:t>
            </a:r>
            <a:r>
              <a:rPr lang="ru-RU" sz="1800" dirty="0"/>
              <a:t> на ядерному </a:t>
            </a:r>
            <a:r>
              <a:rPr lang="ru-RU" sz="1800" dirty="0" err="1" smtClean="0"/>
              <a:t>пальному</a:t>
            </a:r>
            <a:r>
              <a:rPr lang="ru-RU" sz="1800" dirty="0" smtClean="0"/>
              <a:t>.</a:t>
            </a:r>
            <a:endParaRPr lang="uk-UA" sz="1800" dirty="0"/>
          </a:p>
        </p:txBody>
      </p:sp>
      <p:pic>
        <p:nvPicPr>
          <p:cNvPr id="2050" name="Picture 2" descr="C:\Users\Ярослав\Desktop\6usze76xpC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1394311">
            <a:off x="3861512" y="3538021"/>
            <a:ext cx="4286250" cy="28575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АЕС</a:t>
            </a:r>
            <a:endParaRPr lang="uk-UA" dirty="0"/>
          </a:p>
        </p:txBody>
      </p:sp>
      <p:sp>
        <p:nvSpPr>
          <p:cNvPr id="2" name="Объект 1"/>
          <p:cNvSpPr>
            <a:spLocks noGrp="1"/>
          </p:cNvSpPr>
          <p:nvPr>
            <p:ph idx="1"/>
          </p:nvPr>
        </p:nvSpPr>
        <p:spPr>
          <a:xfrm>
            <a:off x="457200" y="1646237"/>
            <a:ext cx="3682752" cy="4526280"/>
          </a:xfrm>
        </p:spPr>
        <p:txBody>
          <a:bodyPr>
            <a:normAutofit/>
          </a:bodyPr>
          <a:lstStyle/>
          <a:p>
            <a:r>
              <a:rPr lang="uk-UA" sz="2400" dirty="0"/>
              <a:t>У результаті роботи АЕС утворюються радіоактивні відходи та відпрацьоване ядерне паливо. Вони є небезпечними для людини і довкілля, для знешкодження вимагають переробки та тривалого зберігання.</a:t>
            </a:r>
          </a:p>
        </p:txBody>
      </p:sp>
      <p:pic>
        <p:nvPicPr>
          <p:cNvPr id="3074" name="Picture 2" descr="C:\Users\Ярослав\Desktop\1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rot="220509">
            <a:off x="4355976" y="2275347"/>
            <a:ext cx="4285877" cy="293090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r>
              <a:rPr lang="ru-RU" dirty="0" smtClean="0"/>
              <a:t>Принцип д</a:t>
            </a:r>
            <a:r>
              <a:rPr lang="uk-UA" dirty="0" err="1" smtClean="0"/>
              <a:t>ії</a:t>
            </a:r>
            <a:r>
              <a:rPr lang="uk-UA" dirty="0" smtClean="0"/>
              <a:t> АЕС</a:t>
            </a:r>
            <a:endParaRPr lang="uk-UA" dirty="0"/>
          </a:p>
        </p:txBody>
      </p:sp>
      <p:pic>
        <p:nvPicPr>
          <p:cNvPr id="4098" name="Picture 2" descr="C:\Users\Ярослав\Desktop\cq-VTd29fY8.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59695" y="1916832"/>
            <a:ext cx="7488832" cy="38642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ъект 1"/>
          <p:cNvSpPr>
            <a:spLocks noGrp="1"/>
          </p:cNvSpPr>
          <p:nvPr>
            <p:ph idx="1"/>
          </p:nvPr>
        </p:nvSpPr>
        <p:spPr/>
        <p:txBody>
          <a:bodyPr>
            <a:normAutofit/>
          </a:bodyPr>
          <a:lstStyle/>
          <a:p>
            <a:r>
              <a:rPr lang="uk-UA" sz="2400" dirty="0"/>
              <a:t>В наш час дуже актуальною проблемою для всього людства є енергозабезпечення. </a:t>
            </a:r>
            <a:endParaRPr lang="uk-UA" sz="2400" dirty="0" smtClean="0"/>
          </a:p>
          <a:p>
            <a:endParaRPr lang="uk-UA" sz="2400" dirty="0"/>
          </a:p>
          <a:p>
            <a:r>
              <a:rPr lang="uk-UA" sz="2400" dirty="0" smtClean="0"/>
              <a:t>З </a:t>
            </a:r>
            <a:r>
              <a:rPr lang="uk-UA" sz="2400" dirty="0"/>
              <a:t>кожним роком традиційних енергетичних джерел таких як нафта, газ та вугілля становиться все менше і менше, і ціни на ці енергетичні ресурси невпинно зростають. </a:t>
            </a:r>
            <a:endParaRPr lang="uk-UA" sz="2400" dirty="0" smtClean="0"/>
          </a:p>
          <a:p>
            <a:endParaRPr lang="uk-UA" sz="2400" dirty="0"/>
          </a:p>
          <a:p>
            <a:r>
              <a:rPr lang="uk-UA" sz="2400" dirty="0" smtClean="0"/>
              <a:t>Отже</a:t>
            </a:r>
            <a:r>
              <a:rPr lang="uk-UA" sz="2400" dirty="0"/>
              <a:t>, настала пора шукати нові джерела енергії. Найбільш реальний шлях вирішення цієї проблеми – це розвивати ядерну енергетику.</a:t>
            </a:r>
          </a:p>
        </p:txBody>
      </p:sp>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p:txBody>
          <a:bodyPr/>
          <a:lstStyle/>
          <a:p>
            <a:endParaRPr lang="uk-UA"/>
          </a:p>
        </p:txBody>
      </p:sp>
      <p:sp>
        <p:nvSpPr>
          <p:cNvPr id="2" name="Объект 1"/>
          <p:cNvSpPr>
            <a:spLocks noGrp="1"/>
          </p:cNvSpPr>
          <p:nvPr>
            <p:ph idx="1"/>
          </p:nvPr>
        </p:nvSpPr>
        <p:spPr/>
        <p:txBody>
          <a:bodyPr>
            <a:normAutofit/>
          </a:bodyPr>
          <a:lstStyle/>
          <a:p>
            <a:r>
              <a:rPr lang="uk-UA" sz="2400" dirty="0"/>
              <a:t>Ядерна енергетика в Україні має стратегічно важливе значення: АЕС виробляють майже 50 % електроенергії в країні. </a:t>
            </a:r>
            <a:endParaRPr lang="uk-UA" sz="2400" dirty="0" smtClean="0"/>
          </a:p>
          <a:p>
            <a:endParaRPr lang="uk-UA" sz="2400" dirty="0"/>
          </a:p>
          <a:p>
            <a:r>
              <a:rPr lang="uk-UA" sz="2400" dirty="0" smtClean="0"/>
              <a:t>Тим </a:t>
            </a:r>
            <a:r>
              <a:rPr lang="uk-UA" sz="2400" dirty="0"/>
              <a:t>паче, що запасів урану в нашій країні вистачить на сотні років вперед. </a:t>
            </a:r>
            <a:endParaRPr lang="uk-UA" sz="2400" dirty="0" smtClean="0"/>
          </a:p>
          <a:p>
            <a:endParaRPr lang="uk-UA" sz="2400" dirty="0"/>
          </a:p>
          <a:p>
            <a:r>
              <a:rPr lang="uk-UA" sz="2400" dirty="0" smtClean="0"/>
              <a:t>За </a:t>
            </a:r>
            <a:r>
              <a:rPr lang="uk-UA" sz="2400" dirty="0"/>
              <a:t>обсягами розвіданих покладів Україна посідає 6 місце у Світі, а це означає що атомні електростанції ще довго слугуватимуть основою її енергетичної безпеки.</a:t>
            </a:r>
          </a:p>
        </p:txBody>
      </p:sp>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Заголовок 2"/>
          <p:cNvSpPr>
            <a:spLocks noGrp="1"/>
          </p:cNvSpPr>
          <p:nvPr>
            <p:ph type="title"/>
          </p:nvPr>
        </p:nvSpPr>
        <p:spPr>
          <a:xfrm>
            <a:off x="457200" y="253536"/>
            <a:ext cx="8229600" cy="1231248"/>
          </a:xfrm>
        </p:spPr>
        <p:txBody>
          <a:bodyPr>
            <a:normAutofit fontScale="90000"/>
          </a:bodyPr>
          <a:lstStyle/>
          <a:p>
            <a:pPr algn="ctr"/>
            <a:r>
              <a:rPr lang="uk-UA" dirty="0" smtClean="0"/>
              <a:t>В Україні є 4 функціонуючих атомних електростанцій:</a:t>
            </a:r>
            <a:endParaRPr lang="uk-UA" dirty="0"/>
          </a:p>
        </p:txBody>
      </p:sp>
      <p:sp>
        <p:nvSpPr>
          <p:cNvPr id="2" name="Объект 1"/>
          <p:cNvSpPr>
            <a:spLocks noGrp="1"/>
          </p:cNvSpPr>
          <p:nvPr>
            <p:ph idx="1"/>
          </p:nvPr>
        </p:nvSpPr>
        <p:spPr>
          <a:xfrm>
            <a:off x="457200" y="1340768"/>
            <a:ext cx="8229600" cy="5256584"/>
          </a:xfrm>
        </p:spPr>
        <p:txBody>
          <a:bodyPr/>
          <a:lstStyle/>
          <a:p>
            <a:pPr marL="0" indent="0">
              <a:buNone/>
            </a:pPr>
            <a:r>
              <a:rPr lang="uk-UA" sz="2400" dirty="0" smtClean="0"/>
              <a:t>    Запорізька АЕС                            </a:t>
            </a:r>
            <a:r>
              <a:rPr lang="uk-UA" sz="2400" dirty="0" err="1" smtClean="0"/>
              <a:t>Південно-Українська</a:t>
            </a:r>
            <a:r>
              <a:rPr lang="uk-UA" sz="2400" dirty="0" smtClean="0"/>
              <a:t> АЕС</a:t>
            </a:r>
          </a:p>
          <a:p>
            <a:pPr marL="0" indent="0">
              <a:buNone/>
            </a:pPr>
            <a:endParaRPr lang="uk-UA" sz="2400" dirty="0"/>
          </a:p>
          <a:p>
            <a:pPr marL="0" indent="0">
              <a:buNone/>
            </a:pPr>
            <a:endParaRPr lang="uk-UA" sz="2400" dirty="0" smtClean="0"/>
          </a:p>
          <a:p>
            <a:pPr marL="0" indent="0">
              <a:buNone/>
            </a:pPr>
            <a:endParaRPr lang="uk-UA" sz="2400" dirty="0"/>
          </a:p>
          <a:p>
            <a:pPr marL="0" indent="0">
              <a:buNone/>
            </a:pPr>
            <a:endParaRPr lang="uk-UA" sz="2400" dirty="0" smtClean="0"/>
          </a:p>
          <a:p>
            <a:pPr marL="0" indent="0">
              <a:buNone/>
            </a:pPr>
            <a:endParaRPr lang="uk-UA" sz="2400" dirty="0"/>
          </a:p>
          <a:p>
            <a:pPr marL="0" indent="0">
              <a:buNone/>
            </a:pPr>
            <a:endParaRPr lang="uk-UA" sz="2400" dirty="0" smtClean="0"/>
          </a:p>
          <a:p>
            <a:pPr marL="0" indent="0">
              <a:buNone/>
            </a:pPr>
            <a:endParaRPr lang="uk-UA" sz="2400" dirty="0"/>
          </a:p>
          <a:p>
            <a:pPr marL="0" indent="0">
              <a:buNone/>
            </a:pPr>
            <a:r>
              <a:rPr lang="uk-UA" sz="2400" dirty="0" smtClean="0"/>
              <a:t>  Хмельницька </a:t>
            </a:r>
            <a:r>
              <a:rPr lang="uk-UA" sz="2400" dirty="0"/>
              <a:t>АЕС                               </a:t>
            </a:r>
            <a:r>
              <a:rPr lang="uk-UA" sz="2400" dirty="0" smtClean="0"/>
              <a:t>     Рівненська </a:t>
            </a:r>
            <a:r>
              <a:rPr lang="uk-UA" sz="2400" dirty="0"/>
              <a:t>АЕС</a:t>
            </a:r>
            <a:endParaRPr lang="uk-UA" sz="2400" dirty="0" smtClean="0"/>
          </a:p>
          <a:p>
            <a:pPr marL="0" indent="0">
              <a:buNone/>
            </a:pPr>
            <a:r>
              <a:rPr lang="uk-UA" sz="2400" dirty="0"/>
              <a:t> </a:t>
            </a:r>
            <a:r>
              <a:rPr lang="uk-UA" sz="2400" dirty="0" smtClean="0"/>
              <a:t>                                                                 </a:t>
            </a:r>
            <a:endParaRPr lang="uk-UA" sz="2400" dirty="0"/>
          </a:p>
          <a:p>
            <a:pPr marL="0" indent="0">
              <a:buNone/>
            </a:pPr>
            <a:endParaRPr lang="uk-UA" dirty="0"/>
          </a:p>
        </p:txBody>
      </p:sp>
      <p:pic>
        <p:nvPicPr>
          <p:cNvPr id="5123" name="Picture 3" descr="C:\Users\Ярослав\Desktop\veib6MjgBTI.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67544" y="1844824"/>
            <a:ext cx="3058686" cy="2404269"/>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6" name="Picture 2" descr="C:\Users\Ярослав\Desktop\qWkjuKvuaLU.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711359" y="1760308"/>
            <a:ext cx="3739635" cy="2495038"/>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5124" name="Picture 4" descr="C:\Users\Ярослав\Desktop\YjefBpdu0E4.jpg"/>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289178" y="4734686"/>
            <a:ext cx="3346718" cy="1906291"/>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pic>
        <p:nvPicPr>
          <p:cNvPr id="5125" name="Picture 5" descr="C:\Users\Ярослав\Desktop\vUQliRG-9PM.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76056" y="4683027"/>
            <a:ext cx="3266686" cy="1946945"/>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818108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dirty="0" smtClean="0"/>
              <a:t>ЧАЕС</a:t>
            </a:r>
            <a:endParaRPr lang="uk-UA" dirty="0"/>
          </a:p>
        </p:txBody>
      </p:sp>
      <p:sp>
        <p:nvSpPr>
          <p:cNvPr id="3" name="Объект 2"/>
          <p:cNvSpPr>
            <a:spLocks noGrp="1"/>
          </p:cNvSpPr>
          <p:nvPr>
            <p:ph idx="1"/>
          </p:nvPr>
        </p:nvSpPr>
        <p:spPr>
          <a:xfrm>
            <a:off x="457200" y="1646237"/>
            <a:ext cx="3754760" cy="4526280"/>
          </a:xfrm>
        </p:spPr>
        <p:txBody>
          <a:bodyPr>
            <a:normAutofit/>
          </a:bodyPr>
          <a:lstStyle/>
          <a:p>
            <a:r>
              <a:rPr lang="uk-UA" sz="2400" dirty="0"/>
              <a:t>Чорнобильська АЕС, на якій відбулась найбільша в Світі ядерна катастрофа, ця АЕС була зупинена і виведена з єдиної енергосистеми України у 2000 р.</a:t>
            </a:r>
          </a:p>
        </p:txBody>
      </p:sp>
      <p:pic>
        <p:nvPicPr>
          <p:cNvPr id="4" name="Picture 2" descr="C:\Users\Ярослав\Desktop\fp3e3vyQw6w.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572000" y="1772816"/>
            <a:ext cx="4133793" cy="4464496"/>
          </a:xfrm>
          <a:prstGeom prst="rect">
            <a:avLst/>
          </a:prstGeom>
          <a:ln w="38100" cap="sq">
            <a:solidFill>
              <a:srgbClr val="000000"/>
            </a:solidFill>
            <a:prstDash val="solid"/>
            <a:miter lim="800000"/>
          </a:ln>
          <a:effectLst>
            <a:outerShdw blurRad="50800" dist="38100" dir="2700000" algn="tl" rotWithShape="0">
              <a:srgbClr val="000000">
                <a:alpha val="43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108081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Литейная">
  <a:themeElements>
    <a:clrScheme name="Литейная">
      <a:dk1>
        <a:sysClr val="windowText" lastClr="000000"/>
      </a:dk1>
      <a:lt1>
        <a:sysClr val="window" lastClr="FFFFFF"/>
      </a:lt1>
      <a:dk2>
        <a:srgbClr val="676A55"/>
      </a:dk2>
      <a:lt2>
        <a:srgbClr val="EAEBDE"/>
      </a:lt2>
      <a:accent1>
        <a:srgbClr val="72A376"/>
      </a:accent1>
      <a:accent2>
        <a:srgbClr val="B0CCB0"/>
      </a:accent2>
      <a:accent3>
        <a:srgbClr val="A8CDD7"/>
      </a:accent3>
      <a:accent4>
        <a:srgbClr val="C0BEAF"/>
      </a:accent4>
      <a:accent5>
        <a:srgbClr val="CEC597"/>
      </a:accent5>
      <a:accent6>
        <a:srgbClr val="E8B7B7"/>
      </a:accent6>
      <a:hlink>
        <a:srgbClr val="DB5353"/>
      </a:hlink>
      <a:folHlink>
        <a:srgbClr val="903638"/>
      </a:folHlink>
    </a:clrScheme>
    <a:fontScheme name="Литейная">
      <a:majorFont>
        <a:latin typeface="Rockwell"/>
        <a:ea typeface=""/>
        <a:cs typeface=""/>
        <a:font script="Grek" typeface="Cambria"/>
        <a:font script="Cyrl" typeface="Cambria"/>
        <a:font script="Jpan" typeface="HG明朝B"/>
        <a:font script="Hang" typeface="바탕"/>
        <a:font script="Hans" typeface="方正姚体"/>
        <a:font script="Hant" typeface="微軟正黑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Rockwell"/>
        <a:ea typeface=""/>
        <a:cs typeface=""/>
        <a:font script="Grek" typeface="Cambria"/>
        <a:font script="Cyrl" typeface="Cambria"/>
        <a:font script="Jpan" typeface="HG明朝B"/>
        <a:font script="Hang" typeface="바탕"/>
        <a:font script="Hans" typeface="方正姚体"/>
        <a:font script="Hant" typeface="標楷體"/>
        <a:font script="Arab" typeface="Times New Roman"/>
        <a:font script="Hebr" typeface="David"/>
        <a:font script="Thai" typeface="Jasmine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Литейная">
      <a:fillStyleLst>
        <a:solidFill>
          <a:schemeClr val="phClr"/>
        </a:solidFill>
        <a:gradFill rotWithShape="1">
          <a:gsLst>
            <a:gs pos="0">
              <a:schemeClr val="phClr">
                <a:tint val="70000"/>
                <a:satMod val="180000"/>
              </a:schemeClr>
            </a:gs>
            <a:gs pos="62000">
              <a:schemeClr val="phClr">
                <a:tint val="30000"/>
                <a:satMod val="180000"/>
              </a:schemeClr>
            </a:gs>
            <a:gs pos="100000">
              <a:schemeClr val="phClr">
                <a:tint val="22000"/>
                <a:satMod val="180000"/>
              </a:schemeClr>
            </a:gs>
          </a:gsLst>
          <a:lin ang="16200000" scaled="0"/>
        </a:gradFill>
        <a:gradFill rotWithShape="1">
          <a:gsLst>
            <a:gs pos="0">
              <a:schemeClr val="phClr">
                <a:shade val="58000"/>
                <a:satMod val="150000"/>
              </a:schemeClr>
            </a:gs>
            <a:gs pos="72000">
              <a:schemeClr val="phClr">
                <a:tint val="90000"/>
                <a:satMod val="135000"/>
              </a:schemeClr>
            </a:gs>
            <a:gs pos="100000">
              <a:schemeClr val="phClr">
                <a:tint val="80000"/>
                <a:satMod val="155000"/>
              </a:schemeClr>
            </a:gs>
          </a:gsLst>
          <a:lin ang="16200000" scaled="0"/>
        </a:gradFill>
      </a:fillStyleLst>
      <a:lnStyleLst>
        <a:ln w="9525" cap="flat" cmpd="sng" algn="ctr">
          <a:solidFill>
            <a:schemeClr val="phClr">
              <a:shade val="80000"/>
            </a:schemeClr>
          </a:solidFill>
          <a:prstDash val="solid"/>
        </a:ln>
        <a:ln w="38100" cap="flat" cmpd="sng" algn="ctr">
          <a:solidFill>
            <a:schemeClr val="phClr"/>
          </a:solidFill>
          <a:prstDash val="solid"/>
        </a:ln>
        <a:ln w="38100" cap="flat" cmpd="sng" algn="ctr">
          <a:solidFill>
            <a:schemeClr val="phClr"/>
          </a:solidFill>
          <a:prstDash val="solid"/>
        </a:ln>
      </a:lnStyleLst>
      <a:effectStyleLst>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effectStyle>
        <a:effectStyle>
          <a:effectLst>
            <a:outerShdw blurRad="50800" dist="38100" dir="5400000" rotWithShape="0">
              <a:srgbClr val="000000">
                <a:alpha val="43137"/>
              </a:srgbClr>
            </a:outerShdw>
          </a:effectLst>
          <a:scene3d>
            <a:camera prst="orthographicFront" fov="0">
              <a:rot lat="0" lon="0" rev="0"/>
            </a:camera>
            <a:lightRig rig="soft" dir="tl">
              <a:rot lat="0" lon="0" rev="20000000"/>
            </a:lightRig>
          </a:scene3d>
          <a:sp3d prstMaterial="matte">
            <a:bevelT w="63500" h="63500" prst="coolSlant"/>
          </a:sp3d>
        </a:effectStyle>
      </a:effectStyleLst>
      <a:bgFillStyleLst>
        <a:solidFill>
          <a:schemeClr val="phClr"/>
        </a:solidFill>
        <a:gradFill rotWithShape="1">
          <a:gsLst>
            <a:gs pos="0">
              <a:schemeClr val="phClr">
                <a:tint val="75000"/>
                <a:satMod val="400000"/>
              </a:schemeClr>
            </a:gs>
            <a:gs pos="20000">
              <a:schemeClr val="phClr">
                <a:tint val="80000"/>
                <a:satMod val="355000"/>
              </a:schemeClr>
            </a:gs>
            <a:gs pos="100000">
              <a:schemeClr val="phClr">
                <a:tint val="95000"/>
                <a:shade val="55000"/>
                <a:satMod val="355000"/>
              </a:schemeClr>
            </a:gs>
          </a:gsLst>
          <a:path path="circle">
            <a:fillToRect l="67500" t="35000" r="32500" b="65000"/>
          </a:path>
        </a:gradFill>
        <a:blipFill>
          <a:blip xmlns:r="http://schemas.openxmlformats.org/officeDocument/2006/relationships" r:embed="rId1">
            <a:duotone>
              <a:schemeClr val="phClr">
                <a:shade val="30000"/>
                <a:satMod val="120000"/>
              </a:schemeClr>
              <a:schemeClr val="phClr">
                <a:tint val="70000"/>
                <a:satMod val="250000"/>
              </a:schemeClr>
            </a:duotone>
          </a:blip>
          <a:tile tx="0" ty="0" sx="50000" sy="50000" flip="none" algn="t"/>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Foundry</Template>
  <TotalTime>66</TotalTime>
  <Words>539</Words>
  <Application>Microsoft Office PowerPoint</Application>
  <PresentationFormat>Экран (4:3)</PresentationFormat>
  <Paragraphs>53</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Литейная</vt:lpstr>
      <vt:lpstr>Виробництво електроенергії на АЕС</vt:lpstr>
      <vt:lpstr>АЕС</vt:lpstr>
      <vt:lpstr>АЕС</vt:lpstr>
      <vt:lpstr>АЕС</vt:lpstr>
      <vt:lpstr>Принцип дії АЕС</vt:lpstr>
      <vt:lpstr>Презентация PowerPoint</vt:lpstr>
      <vt:lpstr>Презентация PowerPoint</vt:lpstr>
      <vt:lpstr>В Україні є 4 функціонуючих атомних електростанцій:</vt:lpstr>
      <vt:lpstr>ЧАЕС</vt:lpstr>
      <vt:lpstr>Презентация PowerPoint</vt:lpstr>
      <vt:lpstr>Презентация PowerPoint</vt:lpstr>
      <vt:lpstr>Двоконтурні та одноконтурні АЕС</vt:lpstr>
      <vt:lpstr>Вплив на навколишнє середовище</vt:lpstr>
      <vt:lpstr>Вплив на навколишнє середовище</vt:lpstr>
      <vt:lpstr>Дякуємо за увагу!</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Виробництво електроенергії на АЕС</dc:title>
  <dc:creator>Ярослав</dc:creator>
  <cp:lastModifiedBy>Ярослав</cp:lastModifiedBy>
  <cp:revision>9</cp:revision>
  <dcterms:created xsi:type="dcterms:W3CDTF">2013-11-11T16:32:49Z</dcterms:created>
  <dcterms:modified xsi:type="dcterms:W3CDTF">2013-11-11T20:15:05Z</dcterms:modified>
</cp:coreProperties>
</file>