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58" r:id="rId4"/>
    <p:sldId id="263" r:id="rId5"/>
    <p:sldId id="260" r:id="rId6"/>
    <p:sldId id="261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Лист1!$A$2:$A$4</c:f>
              <c:strCache>
                <c:ptCount val="3"/>
                <c:pt idx="0">
                  <c:v>ТЕС 65,8%</c:v>
                </c:pt>
                <c:pt idx="1">
                  <c:v>АЕС 25,2%</c:v>
                </c:pt>
                <c:pt idx="2">
                  <c:v>ГЕС 9%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EF8A55-EEDB-48B6-B65D-B05C9199B9BF}" type="doc">
      <dgm:prSet loTypeId="urn:microsoft.com/office/officeart/2005/8/layout/radial1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5F54895-6423-4497-B4A9-ED23A2D7BE31}">
      <dgm:prSet phldrT="[Текст]" custT="1"/>
      <dgm:spPr/>
      <dgm:t>
        <a:bodyPr/>
        <a:lstStyle/>
        <a:p>
          <a:r>
            <a:rPr lang="uk-UA" sz="1200" dirty="0" smtClean="0"/>
            <a:t>Українська енергетика</a:t>
          </a:r>
          <a:endParaRPr lang="ru-RU" sz="1200" dirty="0"/>
        </a:p>
      </dgm:t>
    </dgm:pt>
    <dgm:pt modelId="{DCE73B7A-14C9-4B8F-A0DA-78EE95A15E72}" type="parTrans" cxnId="{6D70B114-E499-4E37-B4BC-A9477FF44BBD}">
      <dgm:prSet/>
      <dgm:spPr/>
      <dgm:t>
        <a:bodyPr/>
        <a:lstStyle/>
        <a:p>
          <a:endParaRPr lang="ru-RU"/>
        </a:p>
      </dgm:t>
    </dgm:pt>
    <dgm:pt modelId="{1A7D7312-55C4-4574-A9AB-26206B1BD3FD}" type="sibTrans" cxnId="{6D70B114-E499-4E37-B4BC-A9477FF44BBD}">
      <dgm:prSet/>
      <dgm:spPr/>
      <dgm:t>
        <a:bodyPr/>
        <a:lstStyle/>
        <a:p>
          <a:endParaRPr lang="ru-RU"/>
        </a:p>
      </dgm:t>
    </dgm:pt>
    <dgm:pt modelId="{DF48AD9E-7A76-4E53-AD82-D7854D6859FC}">
      <dgm:prSet phldrT="[Текст]" custT="1"/>
      <dgm:spPr/>
      <dgm:t>
        <a:bodyPr/>
        <a:lstStyle/>
        <a:p>
          <a:r>
            <a:rPr lang="uk-UA" sz="1600" dirty="0" smtClean="0"/>
            <a:t>Бізнес</a:t>
          </a:r>
          <a:endParaRPr lang="ru-RU" sz="1600" dirty="0"/>
        </a:p>
      </dgm:t>
    </dgm:pt>
    <dgm:pt modelId="{31E0616E-E182-459C-8416-B46EF61D7DED}" type="parTrans" cxnId="{F6E3AAC2-5AB5-4543-B32C-BDFBBA6A41E5}">
      <dgm:prSet/>
      <dgm:spPr/>
      <dgm:t>
        <a:bodyPr/>
        <a:lstStyle/>
        <a:p>
          <a:endParaRPr lang="ru-RU"/>
        </a:p>
      </dgm:t>
    </dgm:pt>
    <dgm:pt modelId="{0FBDD9FC-C084-4262-AAF9-7207A9BF0432}" type="sibTrans" cxnId="{F6E3AAC2-5AB5-4543-B32C-BDFBBA6A41E5}">
      <dgm:prSet/>
      <dgm:spPr/>
      <dgm:t>
        <a:bodyPr/>
        <a:lstStyle/>
        <a:p>
          <a:endParaRPr lang="ru-RU"/>
        </a:p>
      </dgm:t>
    </dgm:pt>
    <dgm:pt modelId="{FCF8DC7D-3778-4A38-B022-7092145897C0}">
      <dgm:prSet phldrT="[Текст]" custT="1"/>
      <dgm:spPr/>
      <dgm:t>
        <a:bodyPr/>
        <a:lstStyle/>
        <a:p>
          <a:r>
            <a:rPr lang="uk-UA" sz="1400" dirty="0" smtClean="0"/>
            <a:t>Міжнародні партнери</a:t>
          </a:r>
          <a:endParaRPr lang="ru-RU" sz="1400" dirty="0"/>
        </a:p>
      </dgm:t>
    </dgm:pt>
    <dgm:pt modelId="{F015BEAD-9734-445A-A1B4-19E8B995ABCA}" type="parTrans" cxnId="{D9C61B37-DF97-4DEA-B211-4C901A4B31ED}">
      <dgm:prSet/>
      <dgm:spPr/>
      <dgm:t>
        <a:bodyPr/>
        <a:lstStyle/>
        <a:p>
          <a:endParaRPr lang="ru-RU"/>
        </a:p>
      </dgm:t>
    </dgm:pt>
    <dgm:pt modelId="{AD10C5D5-47DC-4F93-84FA-83F456858285}" type="sibTrans" cxnId="{D9C61B37-DF97-4DEA-B211-4C901A4B31ED}">
      <dgm:prSet/>
      <dgm:spPr/>
      <dgm:t>
        <a:bodyPr/>
        <a:lstStyle/>
        <a:p>
          <a:endParaRPr lang="ru-RU"/>
        </a:p>
      </dgm:t>
    </dgm:pt>
    <dgm:pt modelId="{4378F8B2-B69C-4698-9570-5CCE0CCD6AFE}">
      <dgm:prSet phldrT="[Текст]"/>
      <dgm:spPr/>
      <dgm:t>
        <a:bodyPr/>
        <a:lstStyle/>
        <a:p>
          <a:r>
            <a:rPr lang="uk-UA" dirty="0" smtClean="0"/>
            <a:t>Органи державної влади</a:t>
          </a:r>
          <a:endParaRPr lang="ru-RU" dirty="0"/>
        </a:p>
      </dgm:t>
    </dgm:pt>
    <dgm:pt modelId="{A387FAE3-88C8-4176-B652-7DF80474BC1D}" type="parTrans" cxnId="{D1976DEA-3212-4CDF-A48B-058D6504021E}">
      <dgm:prSet/>
      <dgm:spPr/>
      <dgm:t>
        <a:bodyPr/>
        <a:lstStyle/>
        <a:p>
          <a:endParaRPr lang="ru-RU"/>
        </a:p>
      </dgm:t>
    </dgm:pt>
    <dgm:pt modelId="{79F0DB43-1EA6-46DE-86C6-560F1E13B8CD}" type="sibTrans" cxnId="{D1976DEA-3212-4CDF-A48B-058D6504021E}">
      <dgm:prSet/>
      <dgm:spPr/>
      <dgm:t>
        <a:bodyPr/>
        <a:lstStyle/>
        <a:p>
          <a:endParaRPr lang="ru-RU"/>
        </a:p>
      </dgm:t>
    </dgm:pt>
    <dgm:pt modelId="{3F3A65E8-AF33-4AC8-B891-4ED1B94F15C9}">
      <dgm:prSet phldrT="[Текст]"/>
      <dgm:spPr/>
      <dgm:t>
        <a:bodyPr/>
        <a:lstStyle/>
        <a:p>
          <a:r>
            <a:rPr lang="uk-UA" dirty="0" smtClean="0"/>
            <a:t>Споживачі</a:t>
          </a:r>
          <a:endParaRPr lang="ru-RU" dirty="0"/>
        </a:p>
      </dgm:t>
    </dgm:pt>
    <dgm:pt modelId="{6F42E97D-98A6-4E4B-81D8-F9343805AB08}" type="parTrans" cxnId="{8C8A257A-B237-44F3-9D03-91B0B7D67CB6}">
      <dgm:prSet/>
      <dgm:spPr/>
      <dgm:t>
        <a:bodyPr/>
        <a:lstStyle/>
        <a:p>
          <a:endParaRPr lang="ru-RU"/>
        </a:p>
      </dgm:t>
    </dgm:pt>
    <dgm:pt modelId="{10692358-81ED-43BA-A8ED-C0950378D9E0}" type="sibTrans" cxnId="{8C8A257A-B237-44F3-9D03-91B0B7D67CB6}">
      <dgm:prSet/>
      <dgm:spPr/>
      <dgm:t>
        <a:bodyPr/>
        <a:lstStyle/>
        <a:p>
          <a:endParaRPr lang="ru-RU"/>
        </a:p>
      </dgm:t>
    </dgm:pt>
    <dgm:pt modelId="{EDE64AA3-46F7-4B3A-8E63-64B1427EEC17}" type="pres">
      <dgm:prSet presAssocID="{C0EF8A55-EEDB-48B6-B65D-B05C9199B9B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5055650-36ED-42EC-B8F2-06858033D35C}" type="pres">
      <dgm:prSet presAssocID="{B5F54895-6423-4497-B4A9-ED23A2D7BE31}" presName="centerShape" presStyleLbl="node0" presStyleIdx="0" presStyleCnt="1" custScaleX="120858" custScaleY="86894"/>
      <dgm:spPr/>
    </dgm:pt>
    <dgm:pt modelId="{CDCF1520-7CE0-4DED-8B86-FB2F061513C9}" type="pres">
      <dgm:prSet presAssocID="{31E0616E-E182-459C-8416-B46EF61D7DED}" presName="Name9" presStyleLbl="parChTrans1D2" presStyleIdx="0" presStyleCnt="4"/>
      <dgm:spPr/>
    </dgm:pt>
    <dgm:pt modelId="{03422EE4-3391-44E5-860F-43EF0EC5A9FE}" type="pres">
      <dgm:prSet presAssocID="{31E0616E-E182-459C-8416-B46EF61D7DED}" presName="connTx" presStyleLbl="parChTrans1D2" presStyleIdx="0" presStyleCnt="4"/>
      <dgm:spPr/>
    </dgm:pt>
    <dgm:pt modelId="{CEC529F2-83EF-4D7B-8A1B-8035A0545D9A}" type="pres">
      <dgm:prSet presAssocID="{DF48AD9E-7A76-4E53-AD82-D7854D6859FC}" presName="node" presStyleLbl="node1" presStyleIdx="0" presStyleCnt="4" custScaleX="150012" custScaleY="148728" custRadScaleRad="109395" custRadScaleInc="3222">
        <dgm:presLayoutVars>
          <dgm:bulletEnabled val="1"/>
        </dgm:presLayoutVars>
      </dgm:prSet>
      <dgm:spPr/>
    </dgm:pt>
    <dgm:pt modelId="{DF2D8C58-A85A-4A03-9E28-39CDDF2E89C8}" type="pres">
      <dgm:prSet presAssocID="{F015BEAD-9734-445A-A1B4-19E8B995ABCA}" presName="Name9" presStyleLbl="parChTrans1D2" presStyleIdx="1" presStyleCnt="4"/>
      <dgm:spPr/>
    </dgm:pt>
    <dgm:pt modelId="{C2A49BF9-0265-4963-9AC6-7A3408BD3036}" type="pres">
      <dgm:prSet presAssocID="{F015BEAD-9734-445A-A1B4-19E8B995ABCA}" presName="connTx" presStyleLbl="parChTrans1D2" presStyleIdx="1" presStyleCnt="4"/>
      <dgm:spPr/>
    </dgm:pt>
    <dgm:pt modelId="{A3A457B3-6CC3-4395-B0CD-B821389A4CF0}" type="pres">
      <dgm:prSet presAssocID="{FCF8DC7D-3778-4A38-B022-7092145897C0}" presName="node" presStyleLbl="node1" presStyleIdx="1" presStyleCnt="4" custScaleX="145165" custScaleY="141261" custRadScaleRad="150646" custRadScaleInc="-363">
        <dgm:presLayoutVars>
          <dgm:bulletEnabled val="1"/>
        </dgm:presLayoutVars>
      </dgm:prSet>
      <dgm:spPr/>
    </dgm:pt>
    <dgm:pt modelId="{D7E41DFA-C951-4FD5-8823-9121F7A3D7FA}" type="pres">
      <dgm:prSet presAssocID="{A387FAE3-88C8-4176-B652-7DF80474BC1D}" presName="Name9" presStyleLbl="parChTrans1D2" presStyleIdx="2" presStyleCnt="4"/>
      <dgm:spPr/>
    </dgm:pt>
    <dgm:pt modelId="{26B75EC5-F333-47DA-AE69-56C4F41D817E}" type="pres">
      <dgm:prSet presAssocID="{A387FAE3-88C8-4176-B652-7DF80474BC1D}" presName="connTx" presStyleLbl="parChTrans1D2" presStyleIdx="2" presStyleCnt="4"/>
      <dgm:spPr/>
    </dgm:pt>
    <dgm:pt modelId="{A54C5137-DF02-47F5-BCAE-CE9413C78E09}" type="pres">
      <dgm:prSet presAssocID="{4378F8B2-B69C-4698-9570-5CCE0CCD6AFE}" presName="node" presStyleLbl="node1" presStyleIdx="2" presStyleCnt="4" custScaleX="154270" custScaleY="154631" custRadScaleRad="101597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0C6B3F-4CA3-462A-9560-AC5367D8CEF6}" type="pres">
      <dgm:prSet presAssocID="{6F42E97D-98A6-4E4B-81D8-F9343805AB08}" presName="Name9" presStyleLbl="parChTrans1D2" presStyleIdx="3" presStyleCnt="4"/>
      <dgm:spPr/>
    </dgm:pt>
    <dgm:pt modelId="{C8067898-B44E-4530-9DDC-58F562F730F9}" type="pres">
      <dgm:prSet presAssocID="{6F42E97D-98A6-4E4B-81D8-F9343805AB08}" presName="connTx" presStyleLbl="parChTrans1D2" presStyleIdx="3" presStyleCnt="4"/>
      <dgm:spPr/>
    </dgm:pt>
    <dgm:pt modelId="{39084F4E-4C66-4ED1-A6A3-F23CEDE6343B}" type="pres">
      <dgm:prSet presAssocID="{3F3A65E8-AF33-4AC8-B891-4ED1B94F15C9}" presName="node" presStyleLbl="node1" presStyleIdx="3" presStyleCnt="4" custScaleX="149545" custScaleY="145332" custRadScaleRad="147187" custRadScaleInc="2829">
        <dgm:presLayoutVars>
          <dgm:bulletEnabled val="1"/>
        </dgm:presLayoutVars>
      </dgm:prSet>
      <dgm:spPr/>
    </dgm:pt>
  </dgm:ptLst>
  <dgm:cxnLst>
    <dgm:cxn modelId="{3BDF6329-74DE-4509-A47F-F1D4E01413C2}" type="presOf" srcId="{4378F8B2-B69C-4698-9570-5CCE0CCD6AFE}" destId="{A54C5137-DF02-47F5-BCAE-CE9413C78E09}" srcOrd="0" destOrd="0" presId="urn:microsoft.com/office/officeart/2005/8/layout/radial1"/>
    <dgm:cxn modelId="{A315BFDE-C01E-47FA-9C93-B58E01E909CF}" type="presOf" srcId="{3F3A65E8-AF33-4AC8-B891-4ED1B94F15C9}" destId="{39084F4E-4C66-4ED1-A6A3-F23CEDE6343B}" srcOrd="0" destOrd="0" presId="urn:microsoft.com/office/officeart/2005/8/layout/radial1"/>
    <dgm:cxn modelId="{6D70B114-E499-4E37-B4BC-A9477FF44BBD}" srcId="{C0EF8A55-EEDB-48B6-B65D-B05C9199B9BF}" destId="{B5F54895-6423-4497-B4A9-ED23A2D7BE31}" srcOrd="0" destOrd="0" parTransId="{DCE73B7A-14C9-4B8F-A0DA-78EE95A15E72}" sibTransId="{1A7D7312-55C4-4574-A9AB-26206B1BD3FD}"/>
    <dgm:cxn modelId="{2D302FEA-B013-446E-AD0A-A0B8B4FE7EBC}" type="presOf" srcId="{31E0616E-E182-459C-8416-B46EF61D7DED}" destId="{03422EE4-3391-44E5-860F-43EF0EC5A9FE}" srcOrd="1" destOrd="0" presId="urn:microsoft.com/office/officeart/2005/8/layout/radial1"/>
    <dgm:cxn modelId="{D9C61B37-DF97-4DEA-B211-4C901A4B31ED}" srcId="{B5F54895-6423-4497-B4A9-ED23A2D7BE31}" destId="{FCF8DC7D-3778-4A38-B022-7092145897C0}" srcOrd="1" destOrd="0" parTransId="{F015BEAD-9734-445A-A1B4-19E8B995ABCA}" sibTransId="{AD10C5D5-47DC-4F93-84FA-83F456858285}"/>
    <dgm:cxn modelId="{A0789443-0336-457B-A886-6C637EFC8537}" type="presOf" srcId="{31E0616E-E182-459C-8416-B46EF61D7DED}" destId="{CDCF1520-7CE0-4DED-8B86-FB2F061513C9}" srcOrd="0" destOrd="0" presId="urn:microsoft.com/office/officeart/2005/8/layout/radial1"/>
    <dgm:cxn modelId="{3F77134C-ED22-4D3D-B9A0-5CA6226D14D2}" type="presOf" srcId="{DF48AD9E-7A76-4E53-AD82-D7854D6859FC}" destId="{CEC529F2-83EF-4D7B-8A1B-8035A0545D9A}" srcOrd="0" destOrd="0" presId="urn:microsoft.com/office/officeart/2005/8/layout/radial1"/>
    <dgm:cxn modelId="{D1976DEA-3212-4CDF-A48B-058D6504021E}" srcId="{B5F54895-6423-4497-B4A9-ED23A2D7BE31}" destId="{4378F8B2-B69C-4698-9570-5CCE0CCD6AFE}" srcOrd="2" destOrd="0" parTransId="{A387FAE3-88C8-4176-B652-7DF80474BC1D}" sibTransId="{79F0DB43-1EA6-46DE-86C6-560F1E13B8CD}"/>
    <dgm:cxn modelId="{F6E3AAC2-5AB5-4543-B32C-BDFBBA6A41E5}" srcId="{B5F54895-6423-4497-B4A9-ED23A2D7BE31}" destId="{DF48AD9E-7A76-4E53-AD82-D7854D6859FC}" srcOrd="0" destOrd="0" parTransId="{31E0616E-E182-459C-8416-B46EF61D7DED}" sibTransId="{0FBDD9FC-C084-4262-AAF9-7207A9BF0432}"/>
    <dgm:cxn modelId="{203C07C0-2B52-4F5C-B130-D41834405EE9}" type="presOf" srcId="{F015BEAD-9734-445A-A1B4-19E8B995ABCA}" destId="{DF2D8C58-A85A-4A03-9E28-39CDDF2E89C8}" srcOrd="0" destOrd="0" presId="urn:microsoft.com/office/officeart/2005/8/layout/radial1"/>
    <dgm:cxn modelId="{03F863F7-AF84-4088-8761-9E9509EE2752}" type="presOf" srcId="{F015BEAD-9734-445A-A1B4-19E8B995ABCA}" destId="{C2A49BF9-0265-4963-9AC6-7A3408BD3036}" srcOrd="1" destOrd="0" presId="urn:microsoft.com/office/officeart/2005/8/layout/radial1"/>
    <dgm:cxn modelId="{39988A3D-5A4A-4F9B-9148-D962705139D9}" type="presOf" srcId="{A387FAE3-88C8-4176-B652-7DF80474BC1D}" destId="{D7E41DFA-C951-4FD5-8823-9121F7A3D7FA}" srcOrd="0" destOrd="0" presId="urn:microsoft.com/office/officeart/2005/8/layout/radial1"/>
    <dgm:cxn modelId="{0BC4E237-FC56-4290-8890-FE4F2DE580B4}" type="presOf" srcId="{6F42E97D-98A6-4E4B-81D8-F9343805AB08}" destId="{C8067898-B44E-4530-9DDC-58F562F730F9}" srcOrd="1" destOrd="0" presId="urn:microsoft.com/office/officeart/2005/8/layout/radial1"/>
    <dgm:cxn modelId="{D2B92EFE-4F98-4472-B5DD-532F1149BA51}" type="presOf" srcId="{6F42E97D-98A6-4E4B-81D8-F9343805AB08}" destId="{690C6B3F-4CA3-462A-9560-AC5367D8CEF6}" srcOrd="0" destOrd="0" presId="urn:microsoft.com/office/officeart/2005/8/layout/radial1"/>
    <dgm:cxn modelId="{5788E464-F3A6-4C5D-854C-8595DCE5AE41}" type="presOf" srcId="{FCF8DC7D-3778-4A38-B022-7092145897C0}" destId="{A3A457B3-6CC3-4395-B0CD-B821389A4CF0}" srcOrd="0" destOrd="0" presId="urn:microsoft.com/office/officeart/2005/8/layout/radial1"/>
    <dgm:cxn modelId="{3CF7E688-A307-47B8-BD15-EDA1FFDCAED8}" type="presOf" srcId="{A387FAE3-88C8-4176-B652-7DF80474BC1D}" destId="{26B75EC5-F333-47DA-AE69-56C4F41D817E}" srcOrd="1" destOrd="0" presId="urn:microsoft.com/office/officeart/2005/8/layout/radial1"/>
    <dgm:cxn modelId="{670849E0-2A13-4891-9AC2-BB99C753957F}" type="presOf" srcId="{C0EF8A55-EEDB-48B6-B65D-B05C9199B9BF}" destId="{EDE64AA3-46F7-4B3A-8E63-64B1427EEC17}" srcOrd="0" destOrd="0" presId="urn:microsoft.com/office/officeart/2005/8/layout/radial1"/>
    <dgm:cxn modelId="{8C8A257A-B237-44F3-9D03-91B0B7D67CB6}" srcId="{B5F54895-6423-4497-B4A9-ED23A2D7BE31}" destId="{3F3A65E8-AF33-4AC8-B891-4ED1B94F15C9}" srcOrd="3" destOrd="0" parTransId="{6F42E97D-98A6-4E4B-81D8-F9343805AB08}" sibTransId="{10692358-81ED-43BA-A8ED-C0950378D9E0}"/>
    <dgm:cxn modelId="{BBAB9C55-D520-4236-95AA-C3DC0C5511CB}" type="presOf" srcId="{B5F54895-6423-4497-B4A9-ED23A2D7BE31}" destId="{B5055650-36ED-42EC-B8F2-06858033D35C}" srcOrd="0" destOrd="0" presId="urn:microsoft.com/office/officeart/2005/8/layout/radial1"/>
    <dgm:cxn modelId="{D39F0BE6-AF2C-4B75-B66D-83F4796CBD0B}" type="presParOf" srcId="{EDE64AA3-46F7-4B3A-8E63-64B1427EEC17}" destId="{B5055650-36ED-42EC-B8F2-06858033D35C}" srcOrd="0" destOrd="0" presId="urn:microsoft.com/office/officeart/2005/8/layout/radial1"/>
    <dgm:cxn modelId="{4F159AF4-3624-4C6B-B6E1-B9E69DA6A60E}" type="presParOf" srcId="{EDE64AA3-46F7-4B3A-8E63-64B1427EEC17}" destId="{CDCF1520-7CE0-4DED-8B86-FB2F061513C9}" srcOrd="1" destOrd="0" presId="urn:microsoft.com/office/officeart/2005/8/layout/radial1"/>
    <dgm:cxn modelId="{F63045F5-E7A0-4622-8E1B-31463EB402EB}" type="presParOf" srcId="{CDCF1520-7CE0-4DED-8B86-FB2F061513C9}" destId="{03422EE4-3391-44E5-860F-43EF0EC5A9FE}" srcOrd="0" destOrd="0" presId="urn:microsoft.com/office/officeart/2005/8/layout/radial1"/>
    <dgm:cxn modelId="{27897CB2-ABBD-4A3A-8342-EACC181D714D}" type="presParOf" srcId="{EDE64AA3-46F7-4B3A-8E63-64B1427EEC17}" destId="{CEC529F2-83EF-4D7B-8A1B-8035A0545D9A}" srcOrd="2" destOrd="0" presId="urn:microsoft.com/office/officeart/2005/8/layout/radial1"/>
    <dgm:cxn modelId="{071E2065-F293-4D7C-921D-0E93CFD70EBA}" type="presParOf" srcId="{EDE64AA3-46F7-4B3A-8E63-64B1427EEC17}" destId="{DF2D8C58-A85A-4A03-9E28-39CDDF2E89C8}" srcOrd="3" destOrd="0" presId="urn:microsoft.com/office/officeart/2005/8/layout/radial1"/>
    <dgm:cxn modelId="{510447C2-0A87-4D0C-A9CE-86F564EBCBED}" type="presParOf" srcId="{DF2D8C58-A85A-4A03-9E28-39CDDF2E89C8}" destId="{C2A49BF9-0265-4963-9AC6-7A3408BD3036}" srcOrd="0" destOrd="0" presId="urn:microsoft.com/office/officeart/2005/8/layout/radial1"/>
    <dgm:cxn modelId="{4209BB57-DF83-4005-98B4-7448215FEC1D}" type="presParOf" srcId="{EDE64AA3-46F7-4B3A-8E63-64B1427EEC17}" destId="{A3A457B3-6CC3-4395-B0CD-B821389A4CF0}" srcOrd="4" destOrd="0" presId="urn:microsoft.com/office/officeart/2005/8/layout/radial1"/>
    <dgm:cxn modelId="{7AC2A8F7-994D-47D7-AD50-CC798C82F5B2}" type="presParOf" srcId="{EDE64AA3-46F7-4B3A-8E63-64B1427EEC17}" destId="{D7E41DFA-C951-4FD5-8823-9121F7A3D7FA}" srcOrd="5" destOrd="0" presId="urn:microsoft.com/office/officeart/2005/8/layout/radial1"/>
    <dgm:cxn modelId="{598F0005-BADA-4763-B744-9697141396DE}" type="presParOf" srcId="{D7E41DFA-C951-4FD5-8823-9121F7A3D7FA}" destId="{26B75EC5-F333-47DA-AE69-56C4F41D817E}" srcOrd="0" destOrd="0" presId="urn:microsoft.com/office/officeart/2005/8/layout/radial1"/>
    <dgm:cxn modelId="{3E033EDD-4D6E-4E0F-84E0-E0D837B3179A}" type="presParOf" srcId="{EDE64AA3-46F7-4B3A-8E63-64B1427EEC17}" destId="{A54C5137-DF02-47F5-BCAE-CE9413C78E09}" srcOrd="6" destOrd="0" presId="urn:microsoft.com/office/officeart/2005/8/layout/radial1"/>
    <dgm:cxn modelId="{BC977A13-CC52-4052-8693-464EE0A3FC84}" type="presParOf" srcId="{EDE64AA3-46F7-4B3A-8E63-64B1427EEC17}" destId="{690C6B3F-4CA3-462A-9560-AC5367D8CEF6}" srcOrd="7" destOrd="0" presId="urn:microsoft.com/office/officeart/2005/8/layout/radial1"/>
    <dgm:cxn modelId="{3B10DC93-90F2-4C0D-8B37-680BFA77A637}" type="presParOf" srcId="{690C6B3F-4CA3-462A-9560-AC5367D8CEF6}" destId="{C8067898-B44E-4530-9DDC-58F562F730F9}" srcOrd="0" destOrd="0" presId="urn:microsoft.com/office/officeart/2005/8/layout/radial1"/>
    <dgm:cxn modelId="{A55E3C54-256F-442B-878C-F49DDC878C59}" type="presParOf" srcId="{EDE64AA3-46F7-4B3A-8E63-64B1427EEC17}" destId="{39084F4E-4C66-4ED1-A6A3-F23CEDE6343B}" srcOrd="8" destOrd="0" presId="urn:microsoft.com/office/officeart/2005/8/layout/radia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23.02.2012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23.02.2012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08" y="1500174"/>
            <a:ext cx="6429420" cy="2857520"/>
          </a:xfrm>
        </p:spPr>
        <p:txBody>
          <a:bodyPr/>
          <a:lstStyle/>
          <a:p>
            <a:r>
              <a:rPr lang="uk-UA" dirty="0" smtClean="0"/>
              <a:t>Електроенергетика України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43636" y="5500702"/>
            <a:ext cx="2336644" cy="928694"/>
          </a:xfrm>
        </p:spPr>
        <p:txBody>
          <a:bodyPr/>
          <a:lstStyle/>
          <a:p>
            <a:r>
              <a:rPr lang="uk-UA" dirty="0" smtClean="0"/>
              <a:t>Виконав:</a:t>
            </a:r>
          </a:p>
          <a:p>
            <a:r>
              <a:rPr lang="uk-UA" dirty="0" smtClean="0"/>
              <a:t>Шевцов </a:t>
            </a:r>
            <a:r>
              <a:rPr lang="uk-UA" dirty="0" err="1" smtClean="0"/>
              <a:t>Ренат</a:t>
            </a:r>
            <a:endParaRPr lang="uk-UA" dirty="0"/>
          </a:p>
        </p:txBody>
      </p:sp>
      <p:pic>
        <p:nvPicPr>
          <p:cNvPr id="4" name="Рисунок 3" descr="x_1240538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500306"/>
            <a:ext cx="4857784" cy="3643338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Транзит енергоресурсів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29000"/>
            <a:ext cx="7467600" cy="2697163"/>
          </a:xfrm>
        </p:spPr>
        <p:txBody>
          <a:bodyPr>
            <a:normAutofit/>
          </a:bodyPr>
          <a:lstStyle/>
          <a:p>
            <a:endParaRPr lang="uk-UA" sz="1800" dirty="0" smtClean="0"/>
          </a:p>
          <a:p>
            <a:r>
              <a:rPr lang="uk-UA" sz="1800" dirty="0" smtClean="0"/>
              <a:t>Пропускна </a:t>
            </a:r>
            <a:r>
              <a:rPr lang="uk-UA" sz="1800" dirty="0" smtClean="0"/>
              <a:t>спроможність української газотранспортної системи на виході становить            142 </a:t>
            </a:r>
            <a:r>
              <a:rPr lang="uk-UA" sz="1800" dirty="0" err="1" smtClean="0"/>
              <a:t>млрд</a:t>
            </a:r>
            <a:r>
              <a:rPr lang="ru-RU" sz="1800" dirty="0" smtClean="0"/>
              <a:t> куб м</a:t>
            </a:r>
            <a:r>
              <a:rPr lang="uk-UA" sz="1800" dirty="0" smtClean="0"/>
              <a:t> газу на рік, а її проектна потужність – 175</a:t>
            </a:r>
            <a:r>
              <a:rPr lang="uk-UA" sz="1800" dirty="0" smtClean="0">
                <a:latin typeface="Arial" charset="0"/>
              </a:rPr>
              <a:t> </a:t>
            </a:r>
            <a:r>
              <a:rPr lang="uk-UA" sz="1800" dirty="0" smtClean="0"/>
              <a:t>млрд. куб </a:t>
            </a:r>
            <a:r>
              <a:rPr lang="uk-UA" sz="1800" dirty="0" smtClean="0"/>
              <a:t>м</a:t>
            </a:r>
          </a:p>
          <a:p>
            <a:endParaRPr lang="uk-UA" sz="1800" dirty="0" smtClean="0"/>
          </a:p>
          <a:p>
            <a:r>
              <a:rPr lang="uk-UA" sz="1800" dirty="0" smtClean="0"/>
              <a:t>Незадовільний технічний стан ГТС загрожує Україні втратою свого геостратегічного становища як головної транзитної ланки трубопровідної системи </a:t>
            </a:r>
            <a:r>
              <a:rPr lang="uk-UA" sz="1800" dirty="0" err="1" smtClean="0"/>
              <a:t>“Схід-Захід”</a:t>
            </a:r>
            <a:endParaRPr lang="uk-UA" sz="1800" dirty="0" smtClean="0"/>
          </a:p>
          <a:p>
            <a:endParaRPr lang="ru-RU" dirty="0"/>
          </a:p>
        </p:txBody>
      </p:sp>
      <p:pic>
        <p:nvPicPr>
          <p:cNvPr id="4" name="Рисунок 3" descr="Рисунок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1285860"/>
            <a:ext cx="2857520" cy="1871167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5" name="Рисунок 4" descr="800px-Водозливна_гребля_Каховської_ГЕС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1357298"/>
            <a:ext cx="3000396" cy="1849559"/>
          </a:xfrm>
          <a:prstGeom prst="rect">
            <a:avLst/>
          </a:prstGeom>
          <a:effectLst>
            <a:softEdge rad="3175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Електроенергетика</a:t>
            </a:r>
            <a:r>
              <a:rPr lang="ru-RU" dirty="0" smtClean="0"/>
              <a:t> — </a:t>
            </a:r>
            <a:r>
              <a:rPr lang="ru-RU" dirty="0" err="1" smtClean="0"/>
              <a:t>базова</a:t>
            </a:r>
            <a:r>
              <a:rPr lang="ru-RU" dirty="0" smtClean="0"/>
              <a:t> </a:t>
            </a:r>
            <a:r>
              <a:rPr lang="ru-RU" dirty="0" err="1" smtClean="0"/>
              <a:t>галузь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Вона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найстарших</a:t>
            </a:r>
            <a:r>
              <a:rPr lang="ru-RU" dirty="0" smtClean="0"/>
              <a:t> у </a:t>
            </a:r>
            <a:r>
              <a:rPr lang="ru-RU" dirty="0" err="1" smtClean="0"/>
              <a:t>країні</a:t>
            </a:r>
            <a:r>
              <a:rPr lang="ru-RU" dirty="0" smtClean="0"/>
              <a:t>.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електроенергії</a:t>
            </a:r>
            <a:r>
              <a:rPr lang="ru-RU" dirty="0" smtClean="0"/>
              <a:t> </a:t>
            </a:r>
            <a:r>
              <a:rPr lang="ru-RU" dirty="0" err="1" smtClean="0"/>
              <a:t>ґрунтується</a:t>
            </a:r>
            <a:r>
              <a:rPr lang="ru-RU" dirty="0" smtClean="0"/>
              <a:t> на </a:t>
            </a:r>
            <a:r>
              <a:rPr lang="ru-RU" dirty="0" err="1" smtClean="0"/>
              <a:t>спалюванні</a:t>
            </a:r>
            <a:r>
              <a:rPr lang="ru-RU" dirty="0" smtClean="0"/>
              <a:t> </a:t>
            </a:r>
            <a:r>
              <a:rPr lang="ru-RU" dirty="0" err="1" smtClean="0"/>
              <a:t>вугілля</a:t>
            </a:r>
            <a:r>
              <a:rPr lang="ru-RU" dirty="0" smtClean="0"/>
              <a:t>, мазуту, природного газу, </a:t>
            </a:r>
            <a:r>
              <a:rPr lang="ru-RU" dirty="0" err="1" smtClean="0"/>
              <a:t>використанні</a:t>
            </a:r>
            <a:r>
              <a:rPr lang="ru-RU" dirty="0" smtClean="0"/>
              <a:t> </a:t>
            </a:r>
            <a:r>
              <a:rPr lang="ru-RU" dirty="0" err="1" smtClean="0"/>
              <a:t>атомної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, </a:t>
            </a:r>
            <a:r>
              <a:rPr lang="ru-RU" dirty="0" err="1" smtClean="0"/>
              <a:t>енергії</a:t>
            </a:r>
            <a:r>
              <a:rPr lang="ru-RU" dirty="0" smtClean="0"/>
              <a:t> </a:t>
            </a:r>
            <a:r>
              <a:rPr lang="ru-RU" dirty="0" err="1" smtClean="0"/>
              <a:t>рік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“Контроль”</a:t>
            </a:r>
            <a:r>
              <a:rPr lang="uk-UA" dirty="0" smtClean="0"/>
              <a:t> української енергетики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00034" y="1785926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Міжнародні партнери</a:t>
            </a:r>
            <a:endParaRPr lang="ru-RU" dirty="0"/>
          </a:p>
        </p:txBody>
      </p:sp>
      <p:sp>
        <p:nvSpPr>
          <p:cNvPr id="6" name="Автофигура 3"/>
          <p:cNvSpPr>
            <a:spLocks noGrp="1" noChangeArrowheads="1"/>
          </p:cNvSpPr>
          <p:nvPr>
            <p:ph idx="1"/>
          </p:nvPr>
        </p:nvSpPr>
        <p:spPr bwMode="gray">
          <a:xfrm>
            <a:off x="714348" y="1785927"/>
            <a:ext cx="2686040" cy="1214446"/>
          </a:xfrm>
          <a:prstGeom prst="rightArrow">
            <a:avLst>
              <a:gd name="adj1" fmla="val 79306"/>
              <a:gd name="adj2" fmla="val 31485"/>
            </a:avLst>
          </a:prstGeom>
          <a:gradFill rotWithShape="1">
            <a:gsLst>
              <a:gs pos="0">
                <a:srgbClr val="5E9EFF"/>
              </a:gs>
              <a:gs pos="39999">
                <a:srgbClr val="85C2FF">
                  <a:alpha val="59000"/>
                </a:srgbClr>
              </a:gs>
              <a:gs pos="98000">
                <a:srgbClr val="C4D6EB">
                  <a:lumMod val="46000"/>
                  <a:lumOff val="54000"/>
                  <a:alpha val="35000"/>
                </a:srgbClr>
              </a:gs>
            </a:gsLst>
            <a:lin ang="10800000" scaled="0"/>
          </a:gradFill>
          <a:ln>
            <a:noFill/>
          </a:ln>
          <a:effectLst/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 dirty="0">
                <a:latin typeface="+mn-lt"/>
              </a:rPr>
              <a:t>РОСІЯ</a:t>
            </a:r>
            <a:endParaRPr lang="ru-RU" sz="2400" b="1" dirty="0">
              <a:latin typeface="+mn-lt"/>
            </a:endParaRPr>
          </a:p>
        </p:txBody>
      </p:sp>
      <p:sp>
        <p:nvSpPr>
          <p:cNvPr id="7" name="Автофигура 3"/>
          <p:cNvSpPr>
            <a:spLocks noChangeArrowheads="1"/>
          </p:cNvSpPr>
          <p:nvPr/>
        </p:nvSpPr>
        <p:spPr bwMode="gray">
          <a:xfrm>
            <a:off x="714348" y="3429000"/>
            <a:ext cx="2714644" cy="1357322"/>
          </a:xfrm>
          <a:prstGeom prst="rightArrow">
            <a:avLst>
              <a:gd name="adj1" fmla="val 79306"/>
              <a:gd name="adj2" fmla="val 31485"/>
            </a:avLst>
          </a:prstGeom>
          <a:gradFill rotWithShape="1">
            <a:gsLst>
              <a:gs pos="0">
                <a:srgbClr val="5E9EFF"/>
              </a:gs>
              <a:gs pos="39999">
                <a:srgbClr val="85C2FF">
                  <a:alpha val="59000"/>
                </a:srgbClr>
              </a:gs>
              <a:gs pos="98000">
                <a:srgbClr val="C4D6EB">
                  <a:lumMod val="46000"/>
                  <a:lumOff val="54000"/>
                  <a:alpha val="35000"/>
                </a:srgbClr>
              </a:gs>
            </a:gsLst>
            <a:lin ang="10800000" scaled="0"/>
          </a:gradFill>
          <a:ln>
            <a:noFill/>
          </a:ln>
          <a:effectLst/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</a:rPr>
              <a:t>ЄВРОПЕЙСЬКИЙ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</a:rPr>
              <a:t>СОЮЗ</a:t>
            </a:r>
            <a:endParaRPr lang="ru-RU" sz="2000" b="1" dirty="0">
              <a:latin typeface="+mn-lt"/>
            </a:endParaRPr>
          </a:p>
        </p:txBody>
      </p:sp>
      <p:sp>
        <p:nvSpPr>
          <p:cNvPr id="8" name="Автофигура 3"/>
          <p:cNvSpPr>
            <a:spLocks noChangeArrowheads="1"/>
          </p:cNvSpPr>
          <p:nvPr/>
        </p:nvSpPr>
        <p:spPr bwMode="gray">
          <a:xfrm>
            <a:off x="714348" y="5143512"/>
            <a:ext cx="2714644" cy="1071570"/>
          </a:xfrm>
          <a:prstGeom prst="rightArrow">
            <a:avLst>
              <a:gd name="adj1" fmla="val 79306"/>
              <a:gd name="adj2" fmla="val 31485"/>
            </a:avLst>
          </a:prstGeom>
          <a:gradFill rotWithShape="1">
            <a:gsLst>
              <a:gs pos="0">
                <a:srgbClr val="5E9EFF"/>
              </a:gs>
              <a:gs pos="39999">
                <a:srgbClr val="85C2FF">
                  <a:alpha val="59000"/>
                </a:srgbClr>
              </a:gs>
              <a:gs pos="98000">
                <a:srgbClr val="C4D6EB">
                  <a:lumMod val="46000"/>
                  <a:lumOff val="54000"/>
                  <a:alpha val="35000"/>
                </a:srgbClr>
              </a:gs>
            </a:gsLst>
            <a:lin ang="10800000" scaled="0"/>
          </a:gradFill>
          <a:ln>
            <a:noFill/>
          </a:ln>
          <a:effectLst/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</a:rPr>
              <a:t>США</a:t>
            </a:r>
            <a:endParaRPr lang="ru-RU" sz="2400" b="1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43504" y="1928802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4143372" y="1714488"/>
            <a:ext cx="45831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2000" dirty="0"/>
              <a:t>Україна залежить від енергетичних ресурсів Росії</a:t>
            </a:r>
            <a:r>
              <a:rPr lang="en-US" sz="2000" dirty="0"/>
              <a:t> – </a:t>
            </a:r>
            <a:r>
              <a:rPr lang="uk-UA" sz="2000" dirty="0"/>
              <a:t>Росія залежить від українського ринку та транзиту</a:t>
            </a:r>
            <a:r>
              <a:rPr lang="uk-UA" sz="2000" dirty="0">
                <a:latin typeface="Arial" charset="0"/>
              </a:rPr>
              <a:t> </a:t>
            </a:r>
          </a:p>
        </p:txBody>
      </p:sp>
      <p:sp>
        <p:nvSpPr>
          <p:cNvPr id="14" name="TextBox 8"/>
          <p:cNvSpPr txBox="1">
            <a:spLocks noChangeArrowheads="1"/>
          </p:cNvSpPr>
          <p:nvPr/>
        </p:nvSpPr>
        <p:spPr bwMode="auto">
          <a:xfrm>
            <a:off x="4071934" y="3571876"/>
            <a:ext cx="485778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err="1"/>
              <a:t>Україна</a:t>
            </a:r>
            <a:r>
              <a:rPr lang="ru-RU" sz="2200" dirty="0"/>
              <a:t> </a:t>
            </a:r>
            <a:r>
              <a:rPr lang="ru-RU" sz="2200" dirty="0" err="1"/>
              <a:t>є</a:t>
            </a:r>
            <a:r>
              <a:rPr lang="ru-RU" sz="2200" dirty="0"/>
              <a:t> </a:t>
            </a:r>
            <a:r>
              <a:rPr lang="ru-RU" sz="2200" dirty="0" err="1"/>
              <a:t>учасником</a:t>
            </a:r>
            <a:r>
              <a:rPr lang="ru-RU" sz="2200" dirty="0"/>
              <a:t> ряду </a:t>
            </a:r>
            <a:r>
              <a:rPr lang="ru-RU" sz="2200" dirty="0" err="1"/>
              <a:t>ініціатив</a:t>
            </a:r>
            <a:r>
              <a:rPr lang="ru-RU" sz="2200" dirty="0"/>
              <a:t> ЄС у </a:t>
            </a:r>
            <a:r>
              <a:rPr lang="ru-RU" sz="2200" dirty="0" err="1"/>
              <a:t>сфері</a:t>
            </a:r>
            <a:r>
              <a:rPr lang="ru-RU" sz="2200" dirty="0"/>
              <a:t> </a:t>
            </a:r>
            <a:r>
              <a:rPr lang="ru-RU" sz="2200" dirty="0" err="1"/>
              <a:t>енергетики</a:t>
            </a:r>
            <a:endParaRPr lang="uk-UA" sz="2200" dirty="0"/>
          </a:p>
        </p:txBody>
      </p:sp>
      <p:sp>
        <p:nvSpPr>
          <p:cNvPr id="15" name="TextBox 10"/>
          <p:cNvSpPr txBox="1">
            <a:spLocks noChangeArrowheads="1"/>
          </p:cNvSpPr>
          <p:nvPr/>
        </p:nvSpPr>
        <p:spPr bwMode="auto">
          <a:xfrm>
            <a:off x="4286248" y="5286388"/>
            <a:ext cx="485775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/>
              <a:t>США </a:t>
            </a:r>
            <a:r>
              <a:rPr lang="ru-RU" sz="2200" dirty="0" err="1"/>
              <a:t>досягає</a:t>
            </a:r>
            <a:r>
              <a:rPr lang="ru-RU" sz="2200" dirty="0"/>
              <a:t> в </a:t>
            </a:r>
            <a:r>
              <a:rPr lang="ru-RU" sz="2200" dirty="0" err="1"/>
              <a:t>Україні</a:t>
            </a:r>
            <a:r>
              <a:rPr lang="ru-RU" sz="2200" dirty="0"/>
              <a:t> </a:t>
            </a:r>
            <a:r>
              <a:rPr lang="ru-RU" sz="2200" dirty="0" err="1"/>
              <a:t>власних</a:t>
            </a:r>
            <a:r>
              <a:rPr lang="ru-RU" sz="2200" dirty="0"/>
              <a:t> </a:t>
            </a:r>
            <a:r>
              <a:rPr lang="ru-RU" sz="2200" dirty="0" err="1"/>
              <a:t>стратегічних</a:t>
            </a:r>
            <a:r>
              <a:rPr lang="ru-RU" sz="2200" dirty="0"/>
              <a:t> </a:t>
            </a:r>
            <a:r>
              <a:rPr lang="ru-RU" sz="2200" dirty="0" err="1"/>
              <a:t>результатів</a:t>
            </a:r>
            <a:endParaRPr lang="uk-U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Потужність електростанції України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348" y="1785926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7467600" cy="1143000"/>
          </a:xfrm>
        </p:spPr>
        <p:txBody>
          <a:bodyPr/>
          <a:lstStyle/>
          <a:p>
            <a:pPr algn="ctr"/>
            <a:r>
              <a:rPr lang="uk-UA" dirty="0" smtClean="0"/>
              <a:t>ТЕС</a:t>
            </a:r>
            <a:endParaRPr lang="ru-RU" dirty="0"/>
          </a:p>
        </p:txBody>
      </p:sp>
      <p:pic>
        <p:nvPicPr>
          <p:cNvPr id="5" name="Содержимое 4" descr="x_1240538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500306"/>
            <a:ext cx="4801196" cy="3432855"/>
          </a:xfrm>
          <a:effectLst>
            <a:softEdge rad="63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642910" y="1071546"/>
            <a:ext cx="792961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 Теплова </a:t>
            </a:r>
            <a:r>
              <a:rPr lang="ru-RU" sz="2200" dirty="0" err="1" smtClean="0"/>
              <a:t>електростанція</a:t>
            </a:r>
            <a:r>
              <a:rPr lang="ru-RU" sz="2200" dirty="0" smtClean="0"/>
              <a:t> (ТЕС), </a:t>
            </a:r>
            <a:r>
              <a:rPr lang="ru-RU" sz="2200" dirty="0" err="1" smtClean="0"/>
              <a:t>електростанція</a:t>
            </a:r>
            <a:r>
              <a:rPr lang="ru-RU" sz="2200" dirty="0" smtClean="0"/>
              <a:t>, в </a:t>
            </a:r>
            <a:r>
              <a:rPr lang="ru-RU" sz="2200" dirty="0" err="1" smtClean="0"/>
              <a:t>якій</a:t>
            </a:r>
            <a:r>
              <a:rPr lang="ru-RU" sz="2200" dirty="0" smtClean="0"/>
              <a:t> </a:t>
            </a:r>
            <a:r>
              <a:rPr lang="ru-RU" sz="2200" dirty="0" err="1" smtClean="0"/>
              <a:t>первісна</a:t>
            </a:r>
            <a:r>
              <a:rPr lang="ru-RU" sz="2200" dirty="0" smtClean="0"/>
              <a:t> </a:t>
            </a:r>
            <a:r>
              <a:rPr lang="ru-RU" sz="2200" dirty="0" err="1" smtClean="0"/>
              <a:t>енергія</a:t>
            </a:r>
            <a:r>
              <a:rPr lang="ru-RU" sz="2200" dirty="0" smtClean="0"/>
              <a:t> </a:t>
            </a:r>
            <a:r>
              <a:rPr lang="ru-RU" sz="2200" dirty="0" err="1" smtClean="0"/>
              <a:t>має</a:t>
            </a:r>
            <a:r>
              <a:rPr lang="ru-RU" sz="2200" dirty="0" smtClean="0"/>
              <a:t> </a:t>
            </a:r>
            <a:r>
              <a:rPr lang="ru-RU" sz="2200" dirty="0" err="1" smtClean="0"/>
              <a:t>хімічну</a:t>
            </a:r>
            <a:r>
              <a:rPr lang="ru-RU" sz="2200" dirty="0" smtClean="0"/>
              <a:t> </a:t>
            </a:r>
            <a:r>
              <a:rPr lang="ru-RU" sz="2200" dirty="0" smtClean="0"/>
              <a:t>форму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вивільняється</a:t>
            </a:r>
            <a:r>
              <a:rPr lang="ru-RU" sz="2200" dirty="0" smtClean="0"/>
              <a:t> шляхом </a:t>
            </a:r>
            <a:r>
              <a:rPr lang="ru-RU" sz="2200" dirty="0" err="1" smtClean="0"/>
              <a:t>спалювання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вугілля</a:t>
            </a:r>
            <a:r>
              <a:rPr lang="ru-RU" sz="2200" dirty="0" smtClean="0"/>
              <a:t>, </a:t>
            </a:r>
            <a:r>
              <a:rPr lang="ru-RU" sz="2200" dirty="0" err="1" smtClean="0"/>
              <a:t>рідкого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палива</a:t>
            </a:r>
            <a:r>
              <a:rPr lang="ru-RU" sz="2200" dirty="0" smtClean="0"/>
              <a:t> </a:t>
            </a:r>
            <a:r>
              <a:rPr lang="ru-RU" sz="2200" dirty="0" err="1" smtClean="0"/>
              <a:t>чи</a:t>
            </a:r>
            <a:r>
              <a:rPr lang="ru-RU" sz="2200" dirty="0" smtClean="0"/>
              <a:t> газу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5500694" y="2857496"/>
          <a:ext cx="3429024" cy="314327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29024"/>
              </a:tblGrid>
              <a:tr h="31432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kern="1200" dirty="0" smtClean="0"/>
                        <a:t>Великі теплові електростанції побудовані на Донбасі (Луганська, Слов’янська, </a:t>
                      </a:r>
                      <a:r>
                        <a:rPr kumimoji="0" lang="uk-UA" sz="1600" kern="1200" dirty="0" err="1" smtClean="0"/>
                        <a:t>Вуглегірська</a:t>
                      </a:r>
                      <a:r>
                        <a:rPr kumimoji="0" lang="uk-UA" sz="1600" kern="1200" dirty="0" smtClean="0"/>
                        <a:t>) у   Придністров’ї (Придністровська, Криворізька), у західних областях (</a:t>
                      </a:r>
                      <a:r>
                        <a:rPr kumimoji="0" lang="uk-UA" sz="1600" kern="1200" dirty="0" err="1" smtClean="0"/>
                        <a:t>Добротвірська</a:t>
                      </a:r>
                      <a:r>
                        <a:rPr kumimoji="0" lang="uk-UA" sz="1600" kern="1200" dirty="0" smtClean="0"/>
                        <a:t>, </a:t>
                      </a:r>
                      <a:r>
                        <a:rPr kumimoji="0" lang="uk-UA" sz="1600" kern="1200" dirty="0" err="1" smtClean="0"/>
                        <a:t>Бурштинська</a:t>
                      </a:r>
                      <a:r>
                        <a:rPr kumimoji="0" lang="uk-UA" sz="1600" kern="1200" dirty="0" smtClean="0"/>
                        <a:t>) а також поблизу Києва (Трипільська), Харкова (</a:t>
                      </a:r>
                      <a:r>
                        <a:rPr kumimoji="0" lang="uk-UA" sz="1600" kern="1200" dirty="0" err="1" smtClean="0"/>
                        <a:t>Зміївська</a:t>
                      </a:r>
                      <a:r>
                        <a:rPr kumimoji="0" lang="uk-UA" sz="1600" kern="1200" dirty="0" smtClean="0"/>
                        <a:t>) і Винниці (</a:t>
                      </a:r>
                      <a:r>
                        <a:rPr kumimoji="0" lang="uk-UA" sz="1600" kern="1200" dirty="0" err="1" smtClean="0"/>
                        <a:t>Ладижинська</a:t>
                      </a:r>
                      <a:r>
                        <a:rPr kumimoji="0" lang="uk-UA" sz="1600" kern="1200" dirty="0" smtClean="0"/>
                        <a:t>) </a:t>
                      </a:r>
                      <a:endParaRPr kumimoji="0" lang="ru-RU" sz="1600" kern="12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467600" cy="1143000"/>
          </a:xfrm>
        </p:spPr>
        <p:txBody>
          <a:bodyPr/>
          <a:lstStyle/>
          <a:p>
            <a:pPr algn="ctr"/>
            <a:r>
              <a:rPr lang="uk-UA" dirty="0" smtClean="0"/>
              <a:t>АЕС</a:t>
            </a:r>
            <a:endParaRPr lang="ru-RU" dirty="0"/>
          </a:p>
        </p:txBody>
      </p:sp>
      <p:pic>
        <p:nvPicPr>
          <p:cNvPr id="4" name="Содержимое 3" descr="x_1240538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643182"/>
            <a:ext cx="5693555" cy="3786214"/>
          </a:xfrm>
          <a:effectLst>
            <a:softEdge rad="127000"/>
          </a:effectLst>
        </p:spPr>
      </p:pic>
      <p:sp>
        <p:nvSpPr>
          <p:cNvPr id="5" name="TextBox 4"/>
          <p:cNvSpPr txBox="1"/>
          <p:nvPr/>
        </p:nvSpPr>
        <p:spPr>
          <a:xfrm>
            <a:off x="785786" y="1071546"/>
            <a:ext cx="700092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err="1" smtClean="0"/>
              <a:t>Атомна</a:t>
            </a:r>
            <a:r>
              <a:rPr lang="ru-RU" sz="2200" dirty="0" smtClean="0"/>
              <a:t> </a:t>
            </a:r>
            <a:r>
              <a:rPr lang="ru-RU" sz="2200" dirty="0" err="1" smtClean="0"/>
              <a:t>електростанція</a:t>
            </a:r>
            <a:r>
              <a:rPr lang="ru-RU" sz="2200" dirty="0" smtClean="0"/>
              <a:t> </a:t>
            </a:r>
            <a:r>
              <a:rPr lang="ru-RU" sz="2200" dirty="0" smtClean="0"/>
              <a:t>(АЕС) — </a:t>
            </a:r>
            <a:r>
              <a:rPr lang="ru-RU" sz="2200" dirty="0" err="1" smtClean="0"/>
              <a:t>електростанція</a:t>
            </a:r>
            <a:r>
              <a:rPr lang="ru-RU" sz="2200" dirty="0" smtClean="0"/>
              <a:t>, в </a:t>
            </a:r>
            <a:r>
              <a:rPr lang="ru-RU" sz="2200" dirty="0" err="1" smtClean="0"/>
              <a:t>якій</a:t>
            </a:r>
            <a:r>
              <a:rPr lang="ru-RU" sz="2200" dirty="0" smtClean="0"/>
              <a:t> </a:t>
            </a:r>
            <a:r>
              <a:rPr lang="ru-RU" sz="2200" dirty="0" err="1" smtClean="0"/>
              <a:t>атомна</a:t>
            </a:r>
            <a:r>
              <a:rPr lang="ru-RU" sz="2200" dirty="0" smtClean="0"/>
              <a:t> (</a:t>
            </a:r>
            <a:r>
              <a:rPr lang="ru-RU" sz="2200" dirty="0" err="1" smtClean="0"/>
              <a:t>ядерна</a:t>
            </a:r>
            <a:r>
              <a:rPr lang="ru-RU" sz="2200" dirty="0" smtClean="0"/>
              <a:t>) </a:t>
            </a:r>
            <a:r>
              <a:rPr lang="ru-RU" sz="2200" dirty="0" err="1" smtClean="0"/>
              <a:t>енергія</a:t>
            </a:r>
            <a:r>
              <a:rPr lang="ru-RU" sz="2200" dirty="0" smtClean="0"/>
              <a:t> </a:t>
            </a:r>
            <a:r>
              <a:rPr lang="ru-RU" sz="2200" dirty="0" err="1" smtClean="0"/>
              <a:t>перетворюється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в</a:t>
            </a:r>
            <a:r>
              <a:rPr lang="ru-RU" sz="2200" dirty="0" smtClean="0"/>
              <a:t> </a:t>
            </a:r>
            <a:r>
              <a:rPr lang="ru-RU" sz="2200" dirty="0" err="1" smtClean="0"/>
              <a:t>електричну</a:t>
            </a:r>
            <a:r>
              <a:rPr lang="ru-RU" sz="2200" dirty="0" smtClean="0"/>
              <a:t>. Генератором </a:t>
            </a:r>
            <a:r>
              <a:rPr lang="ru-RU" sz="2200" dirty="0" err="1" smtClean="0"/>
              <a:t>енергії</a:t>
            </a:r>
            <a:r>
              <a:rPr lang="ru-RU" sz="2200" dirty="0" smtClean="0"/>
              <a:t> на АЕС </a:t>
            </a:r>
            <a:r>
              <a:rPr lang="ru-RU" sz="2200" dirty="0" err="1" smtClean="0"/>
              <a:t>є</a:t>
            </a:r>
            <a:r>
              <a:rPr lang="ru-RU" sz="2200" dirty="0" smtClean="0"/>
              <a:t> </a:t>
            </a:r>
            <a:r>
              <a:rPr lang="ru-RU" sz="2200" dirty="0" err="1" smtClean="0"/>
              <a:t>атомний</a:t>
            </a:r>
            <a:r>
              <a:rPr lang="ru-RU" sz="2200" dirty="0" smtClean="0"/>
              <a:t> реактор</a:t>
            </a:r>
            <a:endParaRPr lang="ru-RU" sz="2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286512" y="3000372"/>
          <a:ext cx="2643206" cy="314327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43206"/>
              </a:tblGrid>
              <a:tr h="3143272">
                <a:tc>
                  <a:txBody>
                    <a:bodyPr/>
                    <a:lstStyle/>
                    <a:p>
                      <a:r>
                        <a:rPr kumimoji="0" lang="uk-UA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 Україні діє 4 АЕС: Рівненька (4 енергоблоки), Південноукраїнська (3 енергоблоки) , Хмельницька (2 енергоблоки ) і Запорізька (6 енергоблоків)</a:t>
                      </a:r>
                      <a:endParaRPr kumimoji="0" lang="ru-RU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ГЕС</a:t>
            </a:r>
            <a:endParaRPr lang="ru-RU" dirty="0"/>
          </a:p>
        </p:txBody>
      </p:sp>
      <p:pic>
        <p:nvPicPr>
          <p:cNvPr id="4" name="Содержимое 3" descr="800px-Водозливна_гребля_Каховської_ГЕС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714620"/>
            <a:ext cx="6643734" cy="3763178"/>
          </a:xfrm>
          <a:effectLst>
            <a:softEdge rad="63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785786" y="1285860"/>
            <a:ext cx="742955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err="1" smtClean="0"/>
              <a:t>Гідроелектроста́нція</a:t>
            </a:r>
            <a:r>
              <a:rPr lang="ru-RU" sz="2200" dirty="0" smtClean="0"/>
              <a:t> (ГЕС) — </a:t>
            </a:r>
            <a:r>
              <a:rPr lang="ru-RU" sz="2200" dirty="0" err="1" smtClean="0"/>
              <a:t>електростанція</a:t>
            </a:r>
            <a:r>
              <a:rPr lang="ru-RU" sz="2200" dirty="0" smtClean="0"/>
              <a:t>, яка за </a:t>
            </a:r>
            <a:r>
              <a:rPr lang="ru-RU" sz="2200" dirty="0" err="1" smtClean="0"/>
              <a:t>допомогою</a:t>
            </a:r>
            <a:r>
              <a:rPr lang="ru-RU" sz="2200" dirty="0" smtClean="0"/>
              <a:t> </a:t>
            </a:r>
            <a:r>
              <a:rPr lang="ru-RU" sz="2200" dirty="0" err="1" smtClean="0"/>
              <a:t>гідротурбіни</a:t>
            </a:r>
            <a:r>
              <a:rPr lang="ru-RU" sz="2200" dirty="0" smtClean="0"/>
              <a:t> </a:t>
            </a:r>
            <a:r>
              <a:rPr lang="ru-RU" sz="2200" dirty="0" err="1" smtClean="0"/>
              <a:t>перетворює</a:t>
            </a:r>
            <a:r>
              <a:rPr lang="ru-RU" sz="2200" dirty="0" smtClean="0"/>
              <a:t> </a:t>
            </a:r>
            <a:r>
              <a:rPr lang="ru-RU" sz="2200" dirty="0" err="1" smtClean="0"/>
              <a:t>кінетичну</a:t>
            </a:r>
            <a:r>
              <a:rPr lang="ru-RU" sz="2200" dirty="0" smtClean="0"/>
              <a:t> </a:t>
            </a:r>
            <a:r>
              <a:rPr lang="ru-RU" sz="2200" dirty="0" err="1" smtClean="0"/>
              <a:t>енергію</a:t>
            </a:r>
            <a:r>
              <a:rPr lang="ru-RU" sz="2200" dirty="0" smtClean="0"/>
              <a:t> води в </a:t>
            </a:r>
            <a:r>
              <a:rPr lang="ru-RU" sz="2200" dirty="0" err="1" smtClean="0"/>
              <a:t>електроенергію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Альтернативна енергетика</a:t>
            </a:r>
            <a:endParaRPr lang="ru-RU" dirty="0"/>
          </a:p>
        </p:txBody>
      </p:sp>
      <p:pic>
        <p:nvPicPr>
          <p:cNvPr id="4" name="Содержимое 3" descr="800px-Водозливна_гребля_Каховської_ГЕС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3306" y="4786322"/>
            <a:ext cx="5011232" cy="1900033"/>
          </a:xfrm>
          <a:effectLst>
            <a:softEdge rad="63500"/>
          </a:effectLst>
        </p:spPr>
      </p:pic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1285860"/>
            <a:ext cx="3491670" cy="2571768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714348" y="1357298"/>
            <a:ext cx="4572000" cy="3816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dirty="0" smtClean="0"/>
              <a:t>Нині альтернативна енергетика задовольняє лише 1-2% потреб України в енергоресурсах</a:t>
            </a:r>
            <a:endParaRPr lang="uk-UA" sz="2200" dirty="0" smtClean="0">
              <a:latin typeface="Arial" charset="0"/>
            </a:endParaRPr>
          </a:p>
          <a:p>
            <a:endParaRPr lang="uk-UA" sz="2200" dirty="0" smtClean="0">
              <a:latin typeface="Arial" charset="0"/>
            </a:endParaRPr>
          </a:p>
          <a:p>
            <a:r>
              <a:rPr lang="uk-UA" sz="2200" dirty="0" smtClean="0"/>
              <a:t>Серед пріоритетних для України є біоенергетика, вітрова, мала гідроенергетика, сонячна, геотермальна енергетика та альтернативні гази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125</TotalTime>
  <Words>315</Words>
  <PresentationFormat>Экран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Електроенергетика України</vt:lpstr>
      <vt:lpstr>Слайд 2</vt:lpstr>
      <vt:lpstr>“Контроль” української енергетики</vt:lpstr>
      <vt:lpstr>Міжнародні партнери</vt:lpstr>
      <vt:lpstr>Потужність електростанції України</vt:lpstr>
      <vt:lpstr>ТЕС</vt:lpstr>
      <vt:lpstr>АЕС</vt:lpstr>
      <vt:lpstr>ГЕС</vt:lpstr>
      <vt:lpstr>Альтернативна енергетика</vt:lpstr>
      <vt:lpstr>Транзит енергоресурсів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Електроенергетика України</dc:title>
  <cp:lastModifiedBy>Администратор</cp:lastModifiedBy>
  <cp:revision>20</cp:revision>
  <dcterms:modified xsi:type="dcterms:W3CDTF">2012-02-23T15:27:05Z</dcterms:modified>
</cp:coreProperties>
</file>