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tx1"/>
                </a:solidFill>
                <a:latin typeface="+mn-lt"/>
              </a:rPr>
              <a:t>Парова турбіна</a:t>
            </a:r>
            <a:endParaRPr lang="ru-RU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ron_s_Steam_turb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12776"/>
            <a:ext cx="3384376" cy="51304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Парова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турбіна</a:t>
            </a:r>
            <a:r>
              <a:rPr lang="ru-RU" sz="2400" dirty="0" smtClean="0">
                <a:solidFill>
                  <a:schemeClr val="tx1"/>
                </a:solidFill>
              </a:rPr>
              <a:t> – </a:t>
            </a:r>
            <a:r>
              <a:rPr lang="ru-RU" sz="2400" dirty="0" err="1" smtClean="0">
                <a:solidFill>
                  <a:schemeClr val="tx1"/>
                </a:solidFill>
              </a:rPr>
              <a:t>це</a:t>
            </a:r>
            <a:r>
              <a:rPr lang="ru-RU" sz="2400" dirty="0" smtClean="0">
                <a:solidFill>
                  <a:schemeClr val="tx1"/>
                </a:solidFill>
              </a:rPr>
              <a:t> перший </a:t>
            </a:r>
            <a:r>
              <a:rPr lang="ru-RU" sz="2400" dirty="0" err="1" smtClean="0">
                <a:solidFill>
                  <a:schemeClr val="tx1"/>
                </a:solidFill>
              </a:rPr>
              <a:t>паровий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двигун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безперервної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дії</a:t>
            </a:r>
            <a:r>
              <a:rPr lang="ru-RU" sz="2400" b="0" dirty="0" smtClean="0">
                <a:solidFill>
                  <a:schemeClr val="tx1"/>
                </a:solidFill>
              </a:rPr>
              <a:t>, </a:t>
            </a:r>
            <a:r>
              <a:rPr lang="ru-RU" sz="2400" b="0" dirty="0" err="1" smtClean="0">
                <a:solidFill>
                  <a:schemeClr val="tx1"/>
                </a:solidFill>
              </a:rPr>
              <a:t>що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перетворює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теплову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енергію</a:t>
            </a:r>
            <a:r>
              <a:rPr lang="ru-RU" sz="2400" b="0" dirty="0" smtClean="0">
                <a:solidFill>
                  <a:schemeClr val="tx1"/>
                </a:solidFill>
              </a:rPr>
              <a:t> в </a:t>
            </a:r>
            <a:r>
              <a:rPr lang="ru-RU" sz="2400" b="0" dirty="0" err="1" smtClean="0">
                <a:solidFill>
                  <a:schemeClr val="tx1"/>
                </a:solidFill>
              </a:rPr>
              <a:t>енергію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err="1" smtClean="0">
                <a:solidFill>
                  <a:schemeClr val="tx1"/>
                </a:solidFill>
              </a:rPr>
              <a:t>обертання</a:t>
            </a:r>
            <a:r>
              <a:rPr lang="ru-RU" sz="2400" b="0" dirty="0" smtClean="0">
                <a:solidFill>
                  <a:schemeClr val="tx1"/>
                </a:solidFill>
              </a:rPr>
              <a:t> ротора.</a:t>
            </a:r>
            <a:r>
              <a:rPr lang="ru-RU" sz="1800" b="0" dirty="0" smtClean="0">
                <a:solidFill>
                  <a:schemeClr val="tx1"/>
                </a:solidFill>
              </a:rPr>
              <a:t> 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83488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Парова</a:t>
            </a:r>
            <a:r>
              <a:rPr lang="ru-RU" dirty="0" smtClean="0"/>
              <a:t> </a:t>
            </a:r>
            <a:r>
              <a:rPr lang="ru-RU" dirty="0" err="1" smtClean="0"/>
              <a:t>турбіна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. Ротор </a:t>
            </a:r>
            <a:r>
              <a:rPr lang="ru-RU" dirty="0" err="1" smtClean="0"/>
              <a:t>з</a:t>
            </a:r>
            <a:r>
              <a:rPr lang="ru-RU" dirty="0" smtClean="0"/>
              <a:t> лопатками - </a:t>
            </a:r>
            <a:r>
              <a:rPr lang="ru-RU" dirty="0" err="1" smtClean="0"/>
              <a:t>рухома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турбіни</a:t>
            </a:r>
            <a:r>
              <a:rPr lang="ru-RU" dirty="0" smtClean="0"/>
              <a:t>. </a:t>
            </a:r>
            <a:r>
              <a:rPr lang="ru-RU" dirty="0" smtClean="0"/>
              <a:t>Статор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smtClean="0"/>
              <a:t>соплами</a:t>
            </a:r>
            <a:r>
              <a:rPr lang="ru-RU" dirty="0" smtClean="0">
                <a:solidFill>
                  <a:srgbClr val="FFC000"/>
                </a:solidFill>
              </a:rPr>
              <a:t> </a:t>
            </a:r>
            <a:r>
              <a:rPr lang="ru-RU" dirty="0" smtClean="0"/>
              <a:t>- </a:t>
            </a:r>
            <a:r>
              <a:rPr lang="ru-RU" dirty="0" err="1" smtClean="0"/>
              <a:t>нерухома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напрямку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потоку пари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аксіальні</a:t>
            </a:r>
            <a:r>
              <a:rPr lang="ru-RU" dirty="0" smtClean="0"/>
              <a:t> </a:t>
            </a:r>
            <a:r>
              <a:rPr lang="ru-RU" dirty="0" err="1" smtClean="0"/>
              <a:t>парові</a:t>
            </a:r>
            <a:r>
              <a:rPr lang="ru-RU" dirty="0" smtClean="0"/>
              <a:t> </a:t>
            </a:r>
            <a:r>
              <a:rPr lang="ru-RU" dirty="0" err="1" smtClean="0"/>
              <a:t>турбіни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пари </a:t>
            </a:r>
            <a:r>
              <a:rPr lang="ru-RU" dirty="0" err="1" smtClean="0"/>
              <a:t>рухається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 </a:t>
            </a:r>
            <a:r>
              <a:rPr lang="ru-RU" dirty="0" err="1" smtClean="0"/>
              <a:t>турбіни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радіальні</a:t>
            </a:r>
            <a:r>
              <a:rPr lang="ru-RU" dirty="0" smtClean="0"/>
              <a:t>, </a:t>
            </a:r>
            <a:r>
              <a:rPr lang="ru-RU" dirty="0" err="1" smtClean="0"/>
              <a:t>напрям</a:t>
            </a:r>
            <a:r>
              <a:rPr lang="ru-RU" dirty="0" smtClean="0"/>
              <a:t> потоку пари в </a:t>
            </a:r>
            <a:r>
              <a:rPr lang="ru-RU" dirty="0" err="1" smtClean="0"/>
              <a:t>яких</a:t>
            </a:r>
            <a:r>
              <a:rPr lang="ru-RU" dirty="0" smtClean="0"/>
              <a:t> перпендикулярно, а </a:t>
            </a:r>
            <a:r>
              <a:rPr lang="ru-RU" dirty="0" err="1" smtClean="0"/>
              <a:t>робочі</a:t>
            </a:r>
            <a:r>
              <a:rPr lang="ru-RU" dirty="0" smtClean="0"/>
              <a:t> лопатки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паралельно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. </a:t>
            </a:r>
            <a:r>
              <a:rPr lang="ru-RU" dirty="0" err="1" smtClean="0"/>
              <a:t>Частіше</a:t>
            </a:r>
            <a:r>
              <a:rPr lang="ru-RU" dirty="0" smtClean="0"/>
              <a:t> 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аксіальні</a:t>
            </a:r>
            <a:r>
              <a:rPr lang="ru-RU" dirty="0" smtClean="0"/>
              <a:t> </a:t>
            </a:r>
            <a:r>
              <a:rPr lang="ru-RU" dirty="0" err="1" smtClean="0"/>
              <a:t>парові</a:t>
            </a:r>
            <a:r>
              <a:rPr lang="ru-RU" dirty="0" smtClean="0"/>
              <a:t> </a:t>
            </a:r>
            <a:r>
              <a:rPr lang="ru-RU" dirty="0" err="1" smtClean="0"/>
              <a:t>турбіни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залежності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від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характеру теплового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процесу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парову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турбіну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розрізняють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на 3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групи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: чисто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конденсаційні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теплофікаційні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та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спеціального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latin typeface="+mn-lt"/>
              </a:rPr>
              <a:t>призначення</a:t>
            </a:r>
            <a:r>
              <a:rPr lang="ru-RU" sz="1800" b="0" dirty="0" smtClean="0">
                <a:solidFill>
                  <a:schemeClr val="tx1"/>
                </a:solidFill>
                <a:latin typeface="+mn-lt"/>
              </a:rPr>
              <a:t>.                    </a:t>
            </a:r>
            <a:r>
              <a:rPr lang="ru-RU" sz="1600" b="0" dirty="0" smtClean="0">
                <a:solidFill>
                  <a:schemeClr val="tx1"/>
                </a:solidFill>
                <a:latin typeface="+mn-lt"/>
              </a:rPr>
              <a:t>Модель вала </a:t>
            </a:r>
            <a:r>
              <a:rPr lang="ru-RU" sz="1600" b="0" dirty="0" err="1" smtClean="0">
                <a:solidFill>
                  <a:schemeClr val="tx1"/>
                </a:solidFill>
                <a:latin typeface="+mn-lt"/>
              </a:rPr>
              <a:t>турбіни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Рисунок 3" descr="РПАПАВПА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340768"/>
            <a:ext cx="2842054" cy="2496065"/>
          </a:xfrm>
          <a:prstGeom prst="rect">
            <a:avLst/>
          </a:prstGeom>
        </p:spPr>
      </p:pic>
      <p:pic>
        <p:nvPicPr>
          <p:cNvPr id="5" name="Рисунок 4" descr="00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717032"/>
            <a:ext cx="3024336" cy="28619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з інтернету=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73026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В 1884 р. Чарльз </a:t>
            </a:r>
            <a:r>
              <a:rPr lang="uk-UA" sz="1800" dirty="0" err="1" smtClean="0"/>
              <a:t>Парсонс</a:t>
            </a:r>
            <a:r>
              <a:rPr lang="uk-UA" sz="1800" dirty="0" smtClean="0"/>
              <a:t> отримав патент на парову турбіну, яку він винайшов з метою приведення до дії електрогенератора.</a:t>
            </a:r>
          </a:p>
          <a:p>
            <a:r>
              <a:rPr lang="uk-UA" sz="1800" dirty="0" smtClean="0"/>
              <a:t>В 1885 р. він сконструював досконалішу версію, яка широко використовувалася на електростанціях.</a:t>
            </a:r>
          </a:p>
          <a:p>
            <a:r>
              <a:rPr lang="uk-UA" sz="1800" dirty="0" smtClean="0"/>
              <a:t>І в 1889 р. біля 300 таких турбін добували електроенергію.</a:t>
            </a:r>
            <a:endParaRPr lang="ru-RU" sz="1800" dirty="0"/>
          </a:p>
        </p:txBody>
      </p:sp>
      <p:pic>
        <p:nvPicPr>
          <p:cNvPr id="5" name="Содержимое 4" descr="250px-Charles_Algernon_Parso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383893"/>
            <a:ext cx="3322960" cy="451922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Turbinia_At_Spe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480720" cy="45608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600" dirty="0" err="1" smtClean="0"/>
              <a:t>Турбінія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Це перший пароплав , що містив парову турбіну. Побудований 1894 р. як </a:t>
            </a:r>
            <a:r>
              <a:rPr lang="uk-UA" sz="1600" dirty="0" err="1" smtClean="0"/>
              <a:t>експерементальне</a:t>
            </a:r>
            <a:r>
              <a:rPr lang="uk-UA" sz="1600" dirty="0" smtClean="0"/>
              <a:t> судно. </a:t>
            </a:r>
            <a:r>
              <a:rPr lang="uk-UA" sz="1600" dirty="0" err="1" smtClean="0"/>
              <a:t>Турбінія</a:t>
            </a:r>
            <a:r>
              <a:rPr lang="uk-UA" sz="1600" dirty="0" smtClean="0"/>
              <a:t> стала найбільш швидкісним судном свого часу. Серед її творців є і Чарльз </a:t>
            </a:r>
            <a:r>
              <a:rPr lang="uk-UA" sz="1600" dirty="0" err="1" smtClean="0"/>
              <a:t>Парсонс</a:t>
            </a:r>
            <a:r>
              <a:rPr lang="uk-UA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Blip>
                <a:blip r:embed="rId2"/>
              </a:buBlip>
            </a:pPr>
            <a:r>
              <a:rPr lang="uk-UA" dirty="0" smtClean="0"/>
              <a:t>Робота можлива при різному паливі: </a:t>
            </a:r>
            <a:r>
              <a:rPr lang="uk-UA" dirty="0" err="1" smtClean="0"/>
              <a:t>газопідібне</a:t>
            </a:r>
            <a:r>
              <a:rPr lang="uk-UA" dirty="0" smtClean="0"/>
              <a:t>, рідке, тверде.</a:t>
            </a:r>
          </a:p>
          <a:p>
            <a:pPr marL="624078" indent="-514350">
              <a:buBlip>
                <a:blip r:embed="rId2"/>
              </a:buBlip>
            </a:pP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теплова</a:t>
            </a:r>
            <a:r>
              <a:rPr lang="ru-RU" dirty="0" smtClean="0"/>
              <a:t> </a:t>
            </a:r>
            <a:r>
              <a:rPr lang="ru-RU" dirty="0" err="1" smtClean="0"/>
              <a:t>економічність</a:t>
            </a:r>
            <a:r>
              <a:rPr lang="ru-RU" dirty="0" smtClean="0"/>
              <a:t>.</a:t>
            </a:r>
          </a:p>
          <a:p>
            <a:pPr marL="624078" indent="-514350">
              <a:buBlip>
                <a:blip r:embed="rId2"/>
              </a:buBlip>
            </a:pPr>
            <a:r>
              <a:rPr lang="ru-RU" dirty="0" err="1" smtClean="0"/>
              <a:t>Необмежена</a:t>
            </a:r>
            <a:r>
              <a:rPr lang="ru-RU" dirty="0" smtClean="0"/>
              <a:t> </a:t>
            </a:r>
            <a:r>
              <a:rPr lang="ru-RU" dirty="0" err="1" smtClean="0"/>
              <a:t>одинична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.</a:t>
            </a:r>
          </a:p>
          <a:p>
            <a:pPr marL="624078" indent="-514350">
              <a:buBlip>
                <a:blip r:embed="rId2"/>
              </a:buBlip>
            </a:pPr>
            <a:r>
              <a:rPr lang="ru-RU" dirty="0" err="1" smtClean="0"/>
              <a:t>Швидкохідність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непослідовного</a:t>
            </a:r>
            <a:r>
              <a:rPr lang="ru-RU" dirty="0" smtClean="0"/>
              <a:t> </a:t>
            </a:r>
            <a:r>
              <a:rPr lang="ru-RU" dirty="0" err="1" smtClean="0"/>
              <a:t>з'єднання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валом </a:t>
            </a:r>
            <a:r>
              <a:rPr lang="ru-RU" dirty="0" smtClean="0"/>
              <a:t>генератора.</a:t>
            </a:r>
          </a:p>
          <a:p>
            <a:pPr marL="624078" indent="-514350">
              <a:buBlip>
                <a:blip r:embed="rId2"/>
              </a:buBlip>
            </a:pPr>
            <a:r>
              <a:rPr lang="ru-RU" dirty="0" err="1" smtClean="0"/>
              <a:t>Необмежена</a:t>
            </a:r>
            <a:r>
              <a:rPr lang="ru-RU" dirty="0" smtClean="0"/>
              <a:t> </a:t>
            </a:r>
            <a:r>
              <a:rPr lang="ru-RU" dirty="0" err="1" smtClean="0"/>
              <a:t>одинична</a:t>
            </a:r>
            <a:r>
              <a:rPr lang="ru-RU" dirty="0" smtClean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.</a:t>
            </a:r>
          </a:p>
          <a:p>
            <a:pPr marL="624078" indent="-514350"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парових турбін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габарити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Неможливість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високоекономічної</a:t>
            </a:r>
            <a:r>
              <a:rPr lang="ru-RU" dirty="0" smtClean="0"/>
              <a:t> </a:t>
            </a:r>
            <a:r>
              <a:rPr lang="ru-RU" dirty="0" err="1" smtClean="0"/>
              <a:t>парової</a:t>
            </a:r>
            <a:r>
              <a:rPr lang="ru-RU" dirty="0" smtClean="0"/>
              <a:t> </a:t>
            </a:r>
            <a:r>
              <a:rPr lang="ru-RU" dirty="0" err="1" smtClean="0"/>
              <a:t>турбіни</a:t>
            </a:r>
            <a:r>
              <a:rPr lang="ru-RU" dirty="0" smtClean="0"/>
              <a:t> </a:t>
            </a:r>
            <a:r>
              <a:rPr lang="ru-RU" dirty="0" err="1" smtClean="0"/>
              <a:t>малої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Потреба у </a:t>
            </a:r>
            <a:r>
              <a:rPr lang="ru-RU" dirty="0" err="1" smtClean="0"/>
              <a:t>великії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охолодження</a:t>
            </a:r>
            <a:r>
              <a:rPr lang="ru-RU" dirty="0" smtClean="0"/>
              <a:t>.</a:t>
            </a:r>
          </a:p>
          <a:p>
            <a:pPr>
              <a:buBlip>
                <a:blip r:embed="rId2"/>
              </a:buBlip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Недоліки парових турбін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</TotalTime>
  <Words>169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Парова турбіна</vt:lpstr>
      <vt:lpstr>Парова турбіна – це перший паровий двигун безперервної дії, що перетворює теплову енергію в енергію обертання ротора. </vt:lpstr>
      <vt:lpstr>В залежності від характеру теплового процесу парову турбіну розрізняють на 3 групи: чисто конденсаційні, теплофікаційні та спеціального призначення.                    Модель вала турбіни</vt:lpstr>
      <vt:lpstr>Слайд 4</vt:lpstr>
      <vt:lpstr>Слайд 5</vt:lpstr>
      <vt:lpstr>Турбінія Це перший пароплав , що містив парову турбіну. Побудований 1894 р. як експерементальне судно. Турбінія стала найбільш швидкісним судном свого часу. Серед її творців є і Чарльз Парсонс.</vt:lpstr>
      <vt:lpstr>Переваги парових турбін</vt:lpstr>
      <vt:lpstr>Недоліки парових турбін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Парова турбіна</dc:title>
  <cp:lastModifiedBy>User</cp:lastModifiedBy>
  <cp:revision>9</cp:revision>
  <dcterms:modified xsi:type="dcterms:W3CDTF">2014-05-19T17:39:41Z</dcterms:modified>
</cp:coreProperties>
</file>