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5286412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Презентація</a:t>
            </a:r>
            <a:br>
              <a:rPr lang="uk-UA" dirty="0" smtClean="0"/>
            </a:br>
            <a:r>
              <a:rPr lang="uk-UA" dirty="0" smtClean="0"/>
              <a:t>з фізики на тему: </a:t>
            </a:r>
            <a:br>
              <a:rPr lang="uk-UA" dirty="0" smtClean="0"/>
            </a:br>
            <a:r>
              <a:rPr lang="uk-UA" dirty="0" smtClean="0"/>
              <a:t>“</a:t>
            </a:r>
            <a:r>
              <a:rPr lang="ru-RU" dirty="0" smtClean="0"/>
              <a:t>Як </a:t>
            </a:r>
            <a:r>
              <a:rPr lang="ru-RU" dirty="0" err="1" smtClean="0"/>
              <a:t>акули</a:t>
            </a:r>
            <a:r>
              <a:rPr lang="ru-RU" dirty="0" smtClean="0"/>
              <a:t> «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» закон </a:t>
            </a:r>
            <a:r>
              <a:rPr lang="ru-RU" dirty="0" smtClean="0"/>
              <a:t>Ома»</a:t>
            </a:r>
            <a:br>
              <a:rPr lang="ru-RU" dirty="0" smtClean="0"/>
            </a:br>
            <a:r>
              <a:rPr lang="ru-RU" dirty="0" err="1" smtClean="0"/>
              <a:t>учениці</a:t>
            </a:r>
            <a:r>
              <a:rPr lang="ru-RU" dirty="0" smtClean="0"/>
              <a:t> 7(11)Б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Бургелі</a:t>
            </a:r>
            <a:r>
              <a:rPr lang="ru-RU" dirty="0" smtClean="0"/>
              <a:t> </a:t>
            </a:r>
            <a:r>
              <a:rPr lang="ru-RU" dirty="0" err="1" smtClean="0"/>
              <a:t>Наталії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sz="5300" dirty="0" smtClean="0"/>
              <a:t>Як </a:t>
            </a:r>
            <a:r>
              <a:rPr lang="ru-RU" sz="5300" dirty="0" err="1" smtClean="0"/>
              <a:t>акули</a:t>
            </a:r>
            <a:r>
              <a:rPr lang="ru-RU" sz="5300" dirty="0" smtClean="0"/>
              <a:t> «</a:t>
            </a:r>
            <a:r>
              <a:rPr lang="ru-RU" sz="5300" dirty="0" err="1" smtClean="0"/>
              <a:t>використовують</a:t>
            </a:r>
            <a:r>
              <a:rPr lang="ru-RU" sz="5300" dirty="0" smtClean="0"/>
              <a:t>» закон Ома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Чудовим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чином природа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використовує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закон Ома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для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розпізнавання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джерел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електричного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сигналу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його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положення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sz="4000" dirty="0" err="1" smtClean="0">
                <a:solidFill>
                  <a:schemeClr val="accent6">
                    <a:lumMod val="50000"/>
                  </a:schemeClr>
                </a:solidFill>
              </a:rPr>
              <a:t>просторі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7224" y="2857496"/>
            <a:ext cx="3429024" cy="2857520"/>
          </a:xfrm>
        </p:spPr>
        <p:txBody>
          <a:bodyPr>
            <a:noAutofit/>
          </a:bodyPr>
          <a:lstStyle/>
          <a:p>
            <a:pPr algn="l"/>
            <a:r>
              <a:rPr lang="ru-RU" sz="2400" dirty="0" err="1" smtClean="0">
                <a:latin typeface="+mn-lt"/>
              </a:rPr>
              <a:t>котрий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</a:rPr>
              <a:t>в 1678 </a:t>
            </a:r>
            <a:r>
              <a:rPr lang="ru-RU" sz="2400" dirty="0" err="1" smtClean="0">
                <a:latin typeface="+mn-lt"/>
              </a:rPr>
              <a:t>році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иописав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цю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незвичайну</a:t>
            </a:r>
            <a:r>
              <a:rPr lang="ru-RU" sz="2400" dirty="0" smtClean="0">
                <a:latin typeface="+mn-lt"/>
              </a:rPr>
              <a:t> мережу </a:t>
            </a:r>
            <a:r>
              <a:rPr lang="ru-RU" sz="2400" dirty="0" err="1" smtClean="0">
                <a:latin typeface="+mn-lt"/>
              </a:rPr>
              <a:t>крихітних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отворів</a:t>
            </a:r>
            <a:r>
              <a:rPr lang="ru-RU" sz="2400" dirty="0" smtClean="0">
                <a:latin typeface="+mn-lt"/>
              </a:rPr>
              <a:t>, </a:t>
            </a:r>
            <a:r>
              <a:rPr lang="ru-RU" sz="2400" dirty="0" err="1" smtClean="0">
                <a:latin typeface="+mn-lt"/>
              </a:rPr>
              <a:t>які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засівають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передню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частину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голови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риб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і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надають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їм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кілька</a:t>
            </a:r>
            <a:r>
              <a:rPr lang="ru-RU" sz="2400" dirty="0" smtClean="0">
                <a:latin typeface="+mn-lt"/>
              </a:rPr>
              <a:t> «</a:t>
            </a:r>
            <a:r>
              <a:rPr lang="ru-RU" sz="2400" dirty="0" err="1" smtClean="0">
                <a:latin typeface="+mn-lt"/>
              </a:rPr>
              <a:t>неголений</a:t>
            </a:r>
            <a:r>
              <a:rPr lang="ru-RU" sz="2400" dirty="0" smtClean="0">
                <a:latin typeface="+mn-lt"/>
              </a:rPr>
              <a:t>» </a:t>
            </a:r>
            <a:r>
              <a:rPr lang="ru-RU" sz="2400" dirty="0" err="1" smtClean="0">
                <a:latin typeface="+mn-lt"/>
              </a:rPr>
              <a:t>вигляд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7786742" cy="257176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середині</a:t>
            </a:r>
            <a:r>
              <a:rPr lang="ru-RU" sz="2400" dirty="0" smtClean="0"/>
              <a:t> </a:t>
            </a:r>
            <a:r>
              <a:rPr lang="en-GB" sz="2400" dirty="0" smtClean="0"/>
              <a:t>XX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, в </a:t>
            </a:r>
            <a:r>
              <a:rPr lang="ru-RU" sz="2400" dirty="0" err="1" smtClean="0"/>
              <a:t>ході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вивчення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риби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гімнархе</a:t>
            </a:r>
            <a:r>
              <a:rPr lang="ru-RU" sz="2400" dirty="0" smtClean="0"/>
              <a:t>, </a:t>
            </a:r>
            <a:r>
              <a:rPr lang="ru-RU" sz="2400" dirty="0" err="1" smtClean="0"/>
              <a:t>англійський</a:t>
            </a:r>
            <a:r>
              <a:rPr lang="ru-RU" sz="2400" dirty="0" smtClean="0"/>
              <a:t> учений </a:t>
            </a:r>
            <a:r>
              <a:rPr lang="ru-RU" sz="2400" dirty="0" err="1" smtClean="0"/>
              <a:t>Ліссман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риба</a:t>
            </a:r>
            <a:r>
              <a:rPr lang="ru-RU" sz="2400" dirty="0" smtClean="0"/>
              <a:t> </a:t>
            </a:r>
            <a:r>
              <a:rPr lang="ru-RU" sz="2400" dirty="0" err="1" smtClean="0"/>
              <a:t>орієнтується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каламутній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непрозорій</a:t>
            </a:r>
            <a:r>
              <a:rPr lang="ru-RU" sz="2400" dirty="0" smtClean="0"/>
              <a:t> </a:t>
            </a:r>
            <a:r>
              <a:rPr lang="ru-RU" sz="2400" dirty="0" err="1" smtClean="0"/>
              <a:t>воді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завдяки</a:t>
            </a:r>
            <a:r>
              <a:rPr lang="ru-RU" sz="2400" dirty="0" smtClean="0"/>
              <a:t> </a:t>
            </a:r>
            <a:r>
              <a:rPr lang="ru-RU" sz="2400" dirty="0" err="1" smtClean="0"/>
              <a:t>ехолокації</a:t>
            </a:r>
            <a:r>
              <a:rPr lang="ru-RU" sz="2400" dirty="0" smtClean="0"/>
              <a:t>, а </a:t>
            </a:r>
            <a:r>
              <a:rPr lang="ru-RU" sz="2400" dirty="0" err="1" smtClean="0"/>
              <a:t>якимось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іншим</a:t>
            </a:r>
            <a:r>
              <a:rPr lang="ru-RU" sz="2400" dirty="0" smtClean="0"/>
              <a:t> органом,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реагує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електричні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сигнали</a:t>
            </a:r>
            <a:r>
              <a:rPr lang="ru-RU" sz="2400" dirty="0" smtClean="0"/>
              <a:t>. Цей орган </a:t>
            </a:r>
            <a:r>
              <a:rPr lang="ru-RU" sz="2400" dirty="0" err="1" smtClean="0"/>
              <a:t>отримав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назву</a:t>
            </a:r>
            <a:r>
              <a:rPr lang="ru-RU" sz="2400" dirty="0" smtClean="0"/>
              <a:t> «</a:t>
            </a:r>
            <a:r>
              <a:rPr lang="ru-RU" sz="2400" dirty="0" err="1" smtClean="0"/>
              <a:t>ампули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Лоренціні</a:t>
            </a:r>
            <a:r>
              <a:rPr lang="ru-RU" sz="2400" dirty="0" smtClean="0"/>
              <a:t>», по </a:t>
            </a:r>
            <a:r>
              <a:rPr lang="ru-RU" sz="2400" dirty="0" err="1" smtClean="0"/>
              <a:t>імені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італійського</a:t>
            </a:r>
            <a:r>
              <a:rPr lang="ru-RU" sz="2400" dirty="0" smtClean="0"/>
              <a:t> зоолога </a:t>
            </a:r>
            <a:r>
              <a:rPr lang="ru-RU" sz="2400" dirty="0" err="1" smtClean="0"/>
              <a:t>Стефано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Лоренціні</a:t>
            </a:r>
            <a:r>
              <a:rPr lang="ru-RU" sz="2400" dirty="0" smtClean="0"/>
              <a:t>, </a:t>
            </a:r>
            <a:endParaRPr lang="ru-RU" sz="2400" dirty="0"/>
          </a:p>
        </p:txBody>
      </p:sp>
      <p:pic>
        <p:nvPicPr>
          <p:cNvPr id="4" name="Рисунок 3" descr="09248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2714620"/>
            <a:ext cx="3917567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072494" cy="328614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Лоренціні</a:t>
            </a:r>
            <a:r>
              <a:rPr lang="ru-RU" dirty="0" smtClean="0"/>
              <a:t> </a:t>
            </a:r>
            <a:r>
              <a:rPr lang="ru-RU" dirty="0" err="1" smtClean="0"/>
              <a:t>висловив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якийсь</a:t>
            </a:r>
            <a:r>
              <a:rPr lang="ru-RU" dirty="0" smtClean="0"/>
              <a:t> </a:t>
            </a:r>
            <a:r>
              <a:rPr lang="ru-RU" dirty="0" err="1" smtClean="0"/>
              <a:t>незвичайний</a:t>
            </a:r>
            <a:r>
              <a:rPr lang="ru-RU" dirty="0" smtClean="0"/>
              <a:t> орган </a:t>
            </a:r>
            <a:r>
              <a:rPr lang="ru-RU" dirty="0" err="1" smtClean="0"/>
              <a:t>почуттів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чверть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тому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</a:t>
            </a:r>
            <a:r>
              <a:rPr lang="ru-RU" dirty="0" err="1" smtClean="0"/>
              <a:t>підтвердилася</a:t>
            </a:r>
            <a:r>
              <a:rPr lang="ru-RU" dirty="0" smtClean="0"/>
              <a:t> -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електрорецептори</a:t>
            </a:r>
            <a:r>
              <a:rPr lang="ru-RU" dirty="0" smtClean="0"/>
              <a:t> (лат. «рецептор» - </a:t>
            </a:r>
            <a:r>
              <a:rPr lang="ru-RU" dirty="0" err="1" smtClean="0"/>
              <a:t>приймаючий</a:t>
            </a:r>
            <a:r>
              <a:rPr lang="ru-RU" dirty="0" smtClean="0"/>
              <a:t>)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визнано</a:t>
            </a:r>
            <a:r>
              <a:rPr lang="ru-RU" dirty="0" smtClean="0"/>
              <a:t> наукою. </a:t>
            </a:r>
            <a:r>
              <a:rPr lang="ru-RU" dirty="0" err="1" smtClean="0"/>
              <a:t>Їх</a:t>
            </a:r>
            <a:r>
              <a:rPr lang="ru-RU" dirty="0" smtClean="0"/>
              <a:t> почали </a:t>
            </a:r>
            <a:r>
              <a:rPr lang="ru-RU" dirty="0" err="1" smtClean="0"/>
              <a:t>вивчати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схожі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виявлені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морських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прісноводних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 - акул, </a:t>
            </a:r>
            <a:r>
              <a:rPr lang="ru-RU" dirty="0" err="1" smtClean="0"/>
              <a:t>скатів</a:t>
            </a:r>
            <a:r>
              <a:rPr lang="ru-RU" dirty="0" smtClean="0"/>
              <a:t>, </a:t>
            </a:r>
            <a:r>
              <a:rPr lang="ru-RU" dirty="0" err="1" smtClean="0"/>
              <a:t>сомів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міног</a:t>
            </a:r>
            <a:r>
              <a:rPr lang="ru-RU" dirty="0" smtClean="0"/>
              <a:t>. </a:t>
            </a:r>
            <a:r>
              <a:rPr lang="ru-RU" dirty="0" err="1" smtClean="0"/>
              <a:t>Нещодавно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рецептори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у </a:t>
            </a:r>
            <a:r>
              <a:rPr lang="ru-RU" dirty="0" err="1" smtClean="0"/>
              <a:t>амфібій</a:t>
            </a:r>
            <a:r>
              <a:rPr lang="ru-RU" dirty="0" smtClean="0"/>
              <a:t> - саламандр </a:t>
            </a:r>
            <a:r>
              <a:rPr lang="ru-RU" dirty="0" err="1" smtClean="0"/>
              <a:t>і</a:t>
            </a:r>
            <a:r>
              <a:rPr lang="ru-RU" dirty="0" smtClean="0"/>
              <a:t> аксолотля,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ссавців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утконосов).</a:t>
            </a:r>
            <a:endParaRPr lang="ru-RU" dirty="0"/>
          </a:p>
        </p:txBody>
      </p:sp>
      <p:pic>
        <p:nvPicPr>
          <p:cNvPr id="4" name="Рисунок 3" descr="platypu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3714752"/>
            <a:ext cx="3076575" cy="2343150"/>
          </a:xfrm>
          <a:prstGeom prst="rect">
            <a:avLst/>
          </a:prstGeom>
        </p:spPr>
      </p:pic>
      <p:pic>
        <p:nvPicPr>
          <p:cNvPr id="5" name="Рисунок 4" descr="salamandra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3735162"/>
            <a:ext cx="3571900" cy="229622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758138" cy="335758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rgbClr val="C00000"/>
                </a:solidFill>
              </a:rPr>
              <a:t>Ампули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Лоренціні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слизові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, </a:t>
            </a:r>
            <a:r>
              <a:rPr lang="ru-RU" dirty="0" err="1" smtClean="0"/>
              <a:t>чутливі</a:t>
            </a:r>
            <a:r>
              <a:rPr lang="ru-RU" dirty="0" smtClean="0"/>
              <a:t> до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слабким</a:t>
            </a:r>
            <a:r>
              <a:rPr lang="ru-RU" dirty="0" smtClean="0"/>
              <a:t> </a:t>
            </a:r>
            <a:r>
              <a:rPr lang="ru-RU" dirty="0" err="1" smtClean="0"/>
              <a:t>електричним</a:t>
            </a:r>
            <a:r>
              <a:rPr lang="ru-RU" dirty="0" smtClean="0"/>
              <a:t> полям,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 За формою </a:t>
            </a:r>
            <a:r>
              <a:rPr lang="ru-RU" dirty="0" err="1" smtClean="0"/>
              <a:t>ампули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занурені</a:t>
            </a:r>
            <a:r>
              <a:rPr lang="ru-RU" dirty="0" smtClean="0"/>
              <a:t> в </a:t>
            </a:r>
            <a:r>
              <a:rPr lang="ru-RU" dirty="0" err="1" smtClean="0"/>
              <a:t>товщу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маленькі</a:t>
            </a:r>
            <a:r>
              <a:rPr lang="ru-RU" dirty="0" smtClean="0"/>
              <a:t> </a:t>
            </a:r>
            <a:r>
              <a:rPr lang="ru-RU" dirty="0" err="1" smtClean="0"/>
              <a:t>капсули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відходять</a:t>
            </a:r>
            <a:r>
              <a:rPr lang="ru-RU" dirty="0" smtClean="0"/>
              <a:t> трубочки,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відкриваються</a:t>
            </a:r>
            <a:r>
              <a:rPr lang="ru-RU" dirty="0" smtClean="0"/>
              <a:t> 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отвором-деколи</a:t>
            </a:r>
            <a:r>
              <a:rPr lang="ru-RU" dirty="0" smtClean="0"/>
              <a:t> (див. </a:t>
            </a:r>
            <a:r>
              <a:rPr lang="ru-RU" dirty="0" err="1" smtClean="0"/>
              <a:t>малюнок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09248b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642918"/>
            <a:ext cx="3524268" cy="22907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стінках</a:t>
            </a:r>
            <a:r>
              <a:rPr lang="ru-RU" dirty="0" smtClean="0"/>
              <a:t> капсул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трубочок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великим опором </a:t>
            </a:r>
            <a:r>
              <a:rPr lang="en-GB" dirty="0" smtClean="0"/>
              <a:t>R2, </a:t>
            </a:r>
            <a:r>
              <a:rPr lang="ru-RU" dirty="0" smtClean="0"/>
              <a:t>а </a:t>
            </a:r>
            <a:r>
              <a:rPr lang="ru-RU" dirty="0" err="1" smtClean="0"/>
              <a:t>освічена</a:t>
            </a:r>
            <a:r>
              <a:rPr lang="ru-RU" dirty="0" smtClean="0"/>
              <a:t> ними </a:t>
            </a:r>
            <a:r>
              <a:rPr lang="ru-RU" dirty="0" err="1" smtClean="0"/>
              <a:t>порожнина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трубочки </a:t>
            </a:r>
            <a:r>
              <a:rPr lang="ru-RU" dirty="0" err="1" smtClean="0"/>
              <a:t>заповнені</a:t>
            </a:r>
            <a:r>
              <a:rPr lang="ru-RU" dirty="0" smtClean="0"/>
              <a:t> </a:t>
            </a:r>
            <a:r>
              <a:rPr lang="ru-RU" dirty="0" err="1" smtClean="0"/>
              <a:t>желеподібної</a:t>
            </a:r>
            <a:r>
              <a:rPr lang="ru-RU" dirty="0" smtClean="0"/>
              <a:t> </a:t>
            </a:r>
            <a:r>
              <a:rPr lang="ru-RU" dirty="0" err="1" smtClean="0"/>
              <a:t>масою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малим</a:t>
            </a:r>
            <a:r>
              <a:rPr lang="ru-RU" dirty="0" smtClean="0"/>
              <a:t> опором </a:t>
            </a:r>
            <a:r>
              <a:rPr lang="en-GB" dirty="0" smtClean="0"/>
              <a:t>R1. </a:t>
            </a:r>
            <a:r>
              <a:rPr lang="ru-RU" dirty="0" smtClean="0"/>
              <a:t>Таким чином, трубочка </a:t>
            </a:r>
            <a:r>
              <a:rPr lang="ru-RU" dirty="0" err="1" smtClean="0"/>
              <a:t>виконує</a:t>
            </a:r>
            <a:r>
              <a:rPr lang="ru-RU" dirty="0" smtClean="0"/>
              <a:t> роль </a:t>
            </a:r>
            <a:r>
              <a:rPr lang="ru-RU" dirty="0" err="1" smtClean="0"/>
              <a:t>ізольованого</a:t>
            </a:r>
            <a:r>
              <a:rPr lang="ru-RU" dirty="0" smtClean="0"/>
              <a:t> </a:t>
            </a:r>
            <a:r>
              <a:rPr lang="ru-RU" dirty="0" err="1" smtClean="0"/>
              <a:t>провідника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з'єднує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акули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капсулою,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електрорецепторнимі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провідника</a:t>
            </a:r>
            <a:r>
              <a:rPr lang="ru-RU" dirty="0" smtClean="0"/>
              <a:t> - </a:t>
            </a:r>
            <a:r>
              <a:rPr lang="ru-RU" dirty="0" err="1" smtClean="0"/>
              <a:t>железнообразной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- акула «</a:t>
            </a:r>
            <a:r>
              <a:rPr lang="ru-RU" dirty="0" err="1" smtClean="0"/>
              <a:t>використовує</a:t>
            </a:r>
            <a:r>
              <a:rPr lang="ru-RU" dirty="0" smtClean="0"/>
              <a:t> » закон Ома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en-GB" sz="6400" b="1" u="sng" dirty="0" smtClean="0">
                <a:solidFill>
                  <a:srgbClr val="C00000"/>
                </a:solidFill>
              </a:rPr>
              <a:t>U = IR </a:t>
            </a:r>
            <a:r>
              <a:rPr lang="en-GB" dirty="0" smtClean="0"/>
              <a:t>. </a:t>
            </a:r>
            <a:r>
              <a:rPr lang="ru-RU" dirty="0" smtClean="0"/>
              <a:t>Справа в тому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електричні</a:t>
            </a:r>
            <a:r>
              <a:rPr lang="ru-RU" dirty="0" smtClean="0"/>
              <a:t> поля , </a:t>
            </a:r>
            <a:r>
              <a:rPr lang="ru-RU" dirty="0" err="1" smtClean="0"/>
              <a:t>створювані</a:t>
            </a:r>
            <a:r>
              <a:rPr lang="ru-RU" dirty="0" smtClean="0"/>
              <a:t> </a:t>
            </a:r>
            <a:r>
              <a:rPr lang="ru-RU" dirty="0" err="1" smtClean="0"/>
              <a:t>рибами</a:t>
            </a:r>
            <a:r>
              <a:rPr lang="ru-RU" dirty="0" smtClean="0"/>
              <a:t>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живими</a:t>
            </a:r>
            <a:r>
              <a:rPr lang="ru-RU" dirty="0" smtClean="0"/>
              <a:t> </a:t>
            </a:r>
            <a:r>
              <a:rPr lang="ru-RU" dirty="0" err="1" smtClean="0"/>
              <a:t>організмами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,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електричні</a:t>
            </a:r>
            <a:r>
              <a:rPr lang="ru-RU" dirty="0" smtClean="0"/>
              <a:t> </a:t>
            </a:r>
            <a:r>
              <a:rPr lang="ru-RU" dirty="0" err="1" smtClean="0"/>
              <a:t>струми</a:t>
            </a:r>
            <a:r>
              <a:rPr lang="ru-RU" dirty="0" smtClean="0"/>
              <a:t> як у </a:t>
            </a:r>
            <a:r>
              <a:rPr lang="ru-RU" dirty="0" err="1" smtClean="0"/>
              <a:t>воді</a:t>
            </a:r>
            <a:r>
              <a:rPr lang="ru-RU" dirty="0" smtClean="0"/>
              <a:t> 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акули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поблізоості</a:t>
            </a:r>
            <a:r>
              <a:rPr lang="ru-RU" dirty="0" smtClean="0"/>
              <a:t> .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струми</a:t>
            </a:r>
            <a:r>
              <a:rPr lang="ru-RU" dirty="0" smtClean="0"/>
              <a:t> , в тому </a:t>
            </a:r>
            <a:r>
              <a:rPr lang="ru-RU" dirty="0" err="1" smtClean="0"/>
              <a:t>числі</a:t>
            </a:r>
            <a:r>
              <a:rPr lang="ru-RU" dirty="0" smtClean="0"/>
              <a:t> 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желеподібної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. А 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закону Ома , при </a:t>
            </a:r>
            <a:r>
              <a:rPr lang="ru-RU" dirty="0" err="1" smtClean="0"/>
              <a:t>однаковому</a:t>
            </a:r>
            <a:r>
              <a:rPr lang="ru-RU" dirty="0" smtClean="0"/>
              <a:t> </a:t>
            </a:r>
            <a:r>
              <a:rPr lang="ru-RU" dirty="0" err="1" smtClean="0"/>
              <a:t>струмі</a:t>
            </a:r>
            <a:r>
              <a:rPr lang="ru-RU" dirty="0" smtClean="0"/>
              <a:t> по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довжині</a:t>
            </a:r>
            <a:r>
              <a:rPr lang="ru-RU" dirty="0" smtClean="0"/>
              <a:t> </a:t>
            </a:r>
            <a:r>
              <a:rPr lang="ru-RU" dirty="0" err="1" smtClean="0"/>
              <a:t>ампули</a:t>
            </a:r>
            <a:r>
              <a:rPr lang="ru-RU" dirty="0" smtClean="0"/>
              <a:t> (</a:t>
            </a:r>
            <a:r>
              <a:rPr lang="ru-RU" dirty="0" err="1" smtClean="0"/>
              <a:t>адже</a:t>
            </a:r>
            <a:r>
              <a:rPr lang="ru-RU" dirty="0" smtClean="0"/>
              <a:t> вона оточена </a:t>
            </a:r>
            <a:r>
              <a:rPr lang="ru-RU" dirty="0" err="1" smtClean="0"/>
              <a:t>клітинами</a:t>
            </a:r>
            <a:r>
              <a:rPr lang="ru-RU" dirty="0" smtClean="0"/>
              <a:t> - </a:t>
            </a:r>
            <a:r>
              <a:rPr lang="ru-RU" dirty="0" err="1" smtClean="0"/>
              <a:t>ізоляторами</a:t>
            </a:r>
            <a:r>
              <a:rPr lang="ru-RU" dirty="0" smtClean="0"/>
              <a:t> ) </a:t>
            </a:r>
            <a:r>
              <a:rPr lang="ru-RU" dirty="0" err="1" smtClean="0"/>
              <a:t>напруга</a:t>
            </a:r>
            <a:r>
              <a:rPr lang="ru-RU" dirty="0" smtClean="0"/>
              <a:t> </a:t>
            </a:r>
            <a:r>
              <a:rPr lang="ru-RU" dirty="0" err="1" smtClean="0"/>
              <a:t>пропорційно</a:t>
            </a:r>
            <a:r>
              <a:rPr lang="ru-RU" dirty="0" smtClean="0"/>
              <a:t> опору 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напруга</a:t>
            </a:r>
            <a:r>
              <a:rPr lang="ru-RU" dirty="0" smtClean="0"/>
              <a:t> - </a:t>
            </a:r>
            <a:r>
              <a:rPr lang="ru-RU" dirty="0" err="1" smtClean="0"/>
              <a:t>саме</a:t>
            </a:r>
            <a:r>
              <a:rPr lang="ru-RU" dirty="0" smtClean="0"/>
              <a:t> на </a:t>
            </a:r>
            <a:r>
              <a:rPr lang="ru-RU" dirty="0" err="1" smtClean="0"/>
              <a:t>рецепторних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29322" y="3214686"/>
            <a:ext cx="2500330" cy="2928926"/>
          </a:xfrm>
        </p:spPr>
        <p:txBody>
          <a:bodyPr>
            <a:noAutofit/>
          </a:bodyPr>
          <a:lstStyle/>
          <a:p>
            <a:pPr algn="l"/>
            <a:r>
              <a:rPr lang="ru-RU" sz="1800" dirty="0" err="1" smtClean="0">
                <a:latin typeface="+mn-lt"/>
              </a:rPr>
              <a:t>Це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дуже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висока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чутливість</a:t>
            </a:r>
            <a:r>
              <a:rPr lang="ru-RU" sz="1800" dirty="0" smtClean="0">
                <a:latin typeface="+mn-lt"/>
              </a:rPr>
              <a:t>! Для </a:t>
            </a:r>
            <a:r>
              <a:rPr lang="ru-RU" sz="1800" dirty="0" err="1" smtClean="0">
                <a:latin typeface="+mn-lt"/>
              </a:rPr>
              <a:t>порівняння</a:t>
            </a:r>
            <a:r>
              <a:rPr lang="ru-RU" sz="1800" dirty="0" smtClean="0">
                <a:latin typeface="+mn-lt"/>
              </a:rPr>
              <a:t>: </a:t>
            </a:r>
            <a:r>
              <a:rPr lang="ru-RU" sz="1800" dirty="0" err="1" smtClean="0">
                <a:latin typeface="+mn-lt"/>
              </a:rPr>
              <a:t>якщо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занурити</a:t>
            </a:r>
            <a:r>
              <a:rPr lang="ru-RU" sz="1800" dirty="0" smtClean="0">
                <a:latin typeface="+mn-lt"/>
              </a:rPr>
              <a:t> один </a:t>
            </a:r>
            <a:r>
              <a:rPr lang="ru-RU" sz="1800" dirty="0" err="1" smtClean="0">
                <a:latin typeface="+mn-lt"/>
              </a:rPr>
              <a:t>електрод</a:t>
            </a:r>
            <a:r>
              <a:rPr lang="ru-RU" sz="1800" dirty="0" smtClean="0">
                <a:latin typeface="+mn-lt"/>
              </a:rPr>
              <a:t> «</a:t>
            </a:r>
            <a:r>
              <a:rPr lang="ru-RU" sz="1800" dirty="0" err="1" smtClean="0">
                <a:latin typeface="+mn-lt"/>
              </a:rPr>
              <a:t>пальчикової</a:t>
            </a:r>
            <a:r>
              <a:rPr lang="ru-RU" sz="1800" dirty="0" smtClean="0">
                <a:latin typeface="+mn-lt"/>
              </a:rPr>
              <a:t> батарейки» в море, то акула </a:t>
            </a:r>
            <a:r>
              <a:rPr lang="ru-RU" sz="1800" dirty="0" err="1" smtClean="0">
                <a:latin typeface="+mn-lt"/>
              </a:rPr>
              <a:t>відчує</a:t>
            </a:r>
            <a:r>
              <a:rPr lang="ru-RU" sz="1800" dirty="0" smtClean="0">
                <a:latin typeface="+mn-lt"/>
              </a:rPr>
              <a:t> струм, </a:t>
            </a:r>
            <a:r>
              <a:rPr lang="ru-RU" sz="1800" dirty="0" err="1" smtClean="0">
                <a:latin typeface="+mn-lt"/>
              </a:rPr>
              <a:t>якщо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другий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електрод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занурити</a:t>
            </a:r>
            <a:r>
              <a:rPr lang="ru-RU" sz="1800" dirty="0" smtClean="0">
                <a:latin typeface="+mn-lt"/>
              </a:rPr>
              <a:t> за </a:t>
            </a:r>
            <a:r>
              <a:rPr lang="ru-RU" sz="1800" dirty="0" err="1" smtClean="0">
                <a:latin typeface="+mn-lt"/>
              </a:rPr>
              <a:t>кілька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кілометрів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від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першого</a:t>
            </a:r>
            <a:r>
              <a:rPr lang="ru-RU" sz="1800" dirty="0" smtClean="0">
                <a:latin typeface="+mn-lt"/>
              </a:rPr>
              <a:t>.</a:t>
            </a:r>
            <a:endParaRPr lang="ru-RU" sz="1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642918"/>
            <a:ext cx="7500990" cy="2571768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Повертаючи</a:t>
            </a:r>
            <a:r>
              <a:rPr lang="ru-RU" sz="2000" dirty="0" smtClean="0"/>
              <a:t> голову, акула </a:t>
            </a:r>
            <a:r>
              <a:rPr lang="ru-RU" sz="2000" dirty="0" err="1" smtClean="0"/>
              <a:t>ще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збільшує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різницю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напруг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виникають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ампулах. </a:t>
            </a:r>
            <a:r>
              <a:rPr lang="ru-RU" sz="2000" dirty="0" err="1" smtClean="0"/>
              <a:t>Завдяки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системі</a:t>
            </a:r>
            <a:r>
              <a:rPr lang="ru-RU" sz="2000" dirty="0" smtClean="0"/>
              <a:t> ампул, </a:t>
            </a:r>
            <a:r>
              <a:rPr lang="ru-RU" sz="2000" dirty="0" err="1" smtClean="0"/>
              <a:t>пов'язаної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мозком</a:t>
            </a:r>
            <a:r>
              <a:rPr lang="ru-RU" sz="2000" dirty="0" smtClean="0"/>
              <a:t>, </a:t>
            </a:r>
            <a:r>
              <a:rPr lang="ru-RU" sz="2000" dirty="0" err="1" smtClean="0"/>
              <a:t>акули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вловлюють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розпізнають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розшифровують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найдрібніші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електричних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полів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допомагає</a:t>
            </a:r>
            <a:r>
              <a:rPr lang="ru-RU" sz="2000" dirty="0" smtClean="0"/>
              <a:t> </a:t>
            </a:r>
            <a:r>
              <a:rPr lang="ru-RU" sz="2000" dirty="0" err="1" smtClean="0"/>
              <a:t>їм</a:t>
            </a:r>
            <a:r>
              <a:rPr lang="ru-RU" sz="2000" dirty="0" smtClean="0"/>
              <a:t> </a:t>
            </a:r>
            <a:r>
              <a:rPr lang="ru-RU" sz="2000" dirty="0" err="1" smtClean="0"/>
              <a:t>добувати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їжу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в </a:t>
            </a:r>
            <a:r>
              <a:rPr lang="ru-RU" sz="2000" dirty="0" err="1" smtClean="0"/>
              <a:t>каламутній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воді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Дослідним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встановлено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акула </a:t>
            </a:r>
            <a:r>
              <a:rPr lang="ru-RU" sz="2000" dirty="0" err="1" smtClean="0"/>
              <a:t>відчуває</a:t>
            </a:r>
            <a:r>
              <a:rPr lang="ru-RU" sz="2000" dirty="0" smtClean="0"/>
              <a:t> струм силою </a:t>
            </a:r>
            <a:r>
              <a:rPr lang="ru-RU" sz="2000" dirty="0" err="1" smtClean="0"/>
              <a:t>всього</a:t>
            </a:r>
            <a:r>
              <a:rPr lang="ru-RU" sz="2000" dirty="0" smtClean="0"/>
              <a:t> в 0,000005 Ампер, а </a:t>
            </a:r>
            <a:r>
              <a:rPr lang="ru-RU" sz="2000" dirty="0" err="1" smtClean="0"/>
              <a:t>електричне</a:t>
            </a:r>
            <a:r>
              <a:rPr lang="ru-RU" sz="2000" dirty="0" smtClean="0"/>
              <a:t> поле, при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ампули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Лоренціні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розпізнавали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дратівливий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імпульс</a:t>
            </a:r>
            <a:r>
              <a:rPr lang="ru-RU" sz="2000" dirty="0" smtClean="0"/>
              <a:t> -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0,1 </a:t>
            </a:r>
            <a:r>
              <a:rPr lang="ru-RU" sz="2000" dirty="0" err="1" smtClean="0"/>
              <a:t>мкв</a:t>
            </a:r>
            <a:r>
              <a:rPr lang="ru-RU" sz="2000" dirty="0" smtClean="0"/>
              <a:t> на 1 см.</a:t>
            </a:r>
            <a:endParaRPr lang="ru-RU" sz="2000" dirty="0"/>
          </a:p>
        </p:txBody>
      </p:sp>
      <p:pic>
        <p:nvPicPr>
          <p:cNvPr id="4" name="Рисунок 3" descr="09248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214686"/>
            <a:ext cx="4714908" cy="30025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487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з фізики на тему:  “Як акули «використовують» закон Ома» учениці 7(11)Б класу  Бургелі Наталії</vt:lpstr>
      <vt:lpstr>Як акули «використовують» закон Ома </vt:lpstr>
      <vt:lpstr>котрий в 1678 році иописав цю незвичайну мережу крихітних отворів, які засівають передню частину голови риб і надають їм кілька «неголений» вигляд</vt:lpstr>
      <vt:lpstr>Слайд 4</vt:lpstr>
      <vt:lpstr>Слайд 5</vt:lpstr>
      <vt:lpstr>Слайд 6</vt:lpstr>
      <vt:lpstr>Слайд 7</vt:lpstr>
      <vt:lpstr>Це дуже висока чутливість! Для порівняння: якщо занурити один електрод «пальчикової батарейки» в море, то акула відчує струм, якщо другий електрод занурити за кілька кілометрів від першого.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</cp:revision>
  <dcterms:modified xsi:type="dcterms:W3CDTF">2013-11-19T18:50:36Z</dcterms:modified>
</cp:coreProperties>
</file>