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68.wmf"/><Relationship Id="rId2" Type="http://schemas.openxmlformats.org/officeDocument/2006/relationships/image" Target="../media/image67.wmf"/><Relationship Id="rId1" Type="http://schemas.openxmlformats.org/officeDocument/2006/relationships/image" Target="../media/image66.wmf"/><Relationship Id="rId4" Type="http://schemas.openxmlformats.org/officeDocument/2006/relationships/image" Target="../media/image69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73.wmf"/><Relationship Id="rId13" Type="http://schemas.openxmlformats.org/officeDocument/2006/relationships/image" Target="../media/image78.wmf"/><Relationship Id="rId3" Type="http://schemas.openxmlformats.org/officeDocument/2006/relationships/image" Target="../media/image5.wmf"/><Relationship Id="rId7" Type="http://schemas.openxmlformats.org/officeDocument/2006/relationships/image" Target="../media/image72.wmf"/><Relationship Id="rId12" Type="http://schemas.openxmlformats.org/officeDocument/2006/relationships/image" Target="../media/image77.wmf"/><Relationship Id="rId2" Type="http://schemas.openxmlformats.org/officeDocument/2006/relationships/image" Target="../media/image4.wmf"/><Relationship Id="rId1" Type="http://schemas.openxmlformats.org/officeDocument/2006/relationships/image" Target="../media/image9.wmf"/><Relationship Id="rId6" Type="http://schemas.openxmlformats.org/officeDocument/2006/relationships/image" Target="../media/image71.wmf"/><Relationship Id="rId11" Type="http://schemas.openxmlformats.org/officeDocument/2006/relationships/image" Target="../media/image76.wmf"/><Relationship Id="rId5" Type="http://schemas.openxmlformats.org/officeDocument/2006/relationships/image" Target="../media/image70.wmf"/><Relationship Id="rId15" Type="http://schemas.openxmlformats.org/officeDocument/2006/relationships/image" Target="../media/image80.wmf"/><Relationship Id="rId10" Type="http://schemas.openxmlformats.org/officeDocument/2006/relationships/image" Target="../media/image75.wmf"/><Relationship Id="rId4" Type="http://schemas.openxmlformats.org/officeDocument/2006/relationships/image" Target="../media/image6.wmf"/><Relationship Id="rId9" Type="http://schemas.openxmlformats.org/officeDocument/2006/relationships/image" Target="../media/image74.wmf"/><Relationship Id="rId14" Type="http://schemas.openxmlformats.org/officeDocument/2006/relationships/image" Target="../media/image79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85.wmf"/><Relationship Id="rId3" Type="http://schemas.openxmlformats.org/officeDocument/2006/relationships/image" Target="../media/image5.wmf"/><Relationship Id="rId7" Type="http://schemas.openxmlformats.org/officeDocument/2006/relationships/image" Target="../media/image84.wmf"/><Relationship Id="rId2" Type="http://schemas.openxmlformats.org/officeDocument/2006/relationships/image" Target="../media/image4.wmf"/><Relationship Id="rId1" Type="http://schemas.openxmlformats.org/officeDocument/2006/relationships/image" Target="../media/image9.wmf"/><Relationship Id="rId6" Type="http://schemas.openxmlformats.org/officeDocument/2006/relationships/image" Target="../media/image83.wmf"/><Relationship Id="rId5" Type="http://schemas.openxmlformats.org/officeDocument/2006/relationships/image" Target="../media/image82.wmf"/><Relationship Id="rId10" Type="http://schemas.openxmlformats.org/officeDocument/2006/relationships/image" Target="../media/image87.wmf"/><Relationship Id="rId4" Type="http://schemas.openxmlformats.org/officeDocument/2006/relationships/image" Target="../media/image81.wmf"/><Relationship Id="rId9" Type="http://schemas.openxmlformats.org/officeDocument/2006/relationships/image" Target="../media/image86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0.wmf"/><Relationship Id="rId2" Type="http://schemas.openxmlformats.org/officeDocument/2006/relationships/image" Target="../media/image89.wmf"/><Relationship Id="rId1" Type="http://schemas.openxmlformats.org/officeDocument/2006/relationships/image" Target="../media/image88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94.wmf"/><Relationship Id="rId13" Type="http://schemas.openxmlformats.org/officeDocument/2006/relationships/image" Target="../media/image99.wmf"/><Relationship Id="rId3" Type="http://schemas.openxmlformats.org/officeDocument/2006/relationships/image" Target="../media/image5.wmf"/><Relationship Id="rId7" Type="http://schemas.openxmlformats.org/officeDocument/2006/relationships/image" Target="../media/image93.wmf"/><Relationship Id="rId12" Type="http://schemas.openxmlformats.org/officeDocument/2006/relationships/image" Target="../media/image98.wmf"/><Relationship Id="rId17" Type="http://schemas.openxmlformats.org/officeDocument/2006/relationships/image" Target="../media/image103.wmf"/><Relationship Id="rId2" Type="http://schemas.openxmlformats.org/officeDocument/2006/relationships/image" Target="../media/image4.wmf"/><Relationship Id="rId16" Type="http://schemas.openxmlformats.org/officeDocument/2006/relationships/image" Target="../media/image102.wmf"/><Relationship Id="rId1" Type="http://schemas.openxmlformats.org/officeDocument/2006/relationships/image" Target="../media/image9.wmf"/><Relationship Id="rId6" Type="http://schemas.openxmlformats.org/officeDocument/2006/relationships/image" Target="../media/image92.wmf"/><Relationship Id="rId11" Type="http://schemas.openxmlformats.org/officeDocument/2006/relationships/image" Target="../media/image97.wmf"/><Relationship Id="rId5" Type="http://schemas.openxmlformats.org/officeDocument/2006/relationships/image" Target="../media/image91.wmf"/><Relationship Id="rId15" Type="http://schemas.openxmlformats.org/officeDocument/2006/relationships/image" Target="../media/image101.wmf"/><Relationship Id="rId10" Type="http://schemas.openxmlformats.org/officeDocument/2006/relationships/image" Target="../media/image96.wmf"/><Relationship Id="rId4" Type="http://schemas.openxmlformats.org/officeDocument/2006/relationships/image" Target="../media/image6.wmf"/><Relationship Id="rId9" Type="http://schemas.openxmlformats.org/officeDocument/2006/relationships/image" Target="../media/image95.wmf"/><Relationship Id="rId14" Type="http://schemas.openxmlformats.org/officeDocument/2006/relationships/image" Target="../media/image100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6.wmf"/><Relationship Id="rId2" Type="http://schemas.openxmlformats.org/officeDocument/2006/relationships/image" Target="../media/image105.wmf"/><Relationship Id="rId1" Type="http://schemas.openxmlformats.org/officeDocument/2006/relationships/image" Target="../media/image104.wmf"/></Relationships>
</file>

<file path=ppt/drawings/_rels/vmlDrawing16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0.wmf"/><Relationship Id="rId13" Type="http://schemas.openxmlformats.org/officeDocument/2006/relationships/image" Target="../media/image115.wmf"/><Relationship Id="rId3" Type="http://schemas.openxmlformats.org/officeDocument/2006/relationships/image" Target="../media/image5.wmf"/><Relationship Id="rId7" Type="http://schemas.openxmlformats.org/officeDocument/2006/relationships/image" Target="../media/image109.wmf"/><Relationship Id="rId12" Type="http://schemas.openxmlformats.org/officeDocument/2006/relationships/image" Target="../media/image114.wmf"/><Relationship Id="rId2" Type="http://schemas.openxmlformats.org/officeDocument/2006/relationships/image" Target="../media/image4.wmf"/><Relationship Id="rId1" Type="http://schemas.openxmlformats.org/officeDocument/2006/relationships/image" Target="../media/image9.wmf"/><Relationship Id="rId6" Type="http://schemas.openxmlformats.org/officeDocument/2006/relationships/image" Target="../media/image108.wmf"/><Relationship Id="rId11" Type="http://schemas.openxmlformats.org/officeDocument/2006/relationships/image" Target="../media/image113.wmf"/><Relationship Id="rId5" Type="http://schemas.openxmlformats.org/officeDocument/2006/relationships/image" Target="../media/image107.wmf"/><Relationship Id="rId10" Type="http://schemas.openxmlformats.org/officeDocument/2006/relationships/image" Target="../media/image112.wmf"/><Relationship Id="rId4" Type="http://schemas.openxmlformats.org/officeDocument/2006/relationships/image" Target="../media/image6.wmf"/><Relationship Id="rId9" Type="http://schemas.openxmlformats.org/officeDocument/2006/relationships/image" Target="../media/image111.wmf"/><Relationship Id="rId14" Type="http://schemas.openxmlformats.org/officeDocument/2006/relationships/image" Target="../media/image116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8.wmf"/><Relationship Id="rId1" Type="http://schemas.openxmlformats.org/officeDocument/2006/relationships/image" Target="../media/image117.wmf"/></Relationships>
</file>

<file path=ppt/drawings/_rels/vmlDrawing18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3.wmf"/><Relationship Id="rId3" Type="http://schemas.openxmlformats.org/officeDocument/2006/relationships/image" Target="../media/image5.wmf"/><Relationship Id="rId7" Type="http://schemas.openxmlformats.org/officeDocument/2006/relationships/image" Target="../media/image122.wmf"/><Relationship Id="rId2" Type="http://schemas.openxmlformats.org/officeDocument/2006/relationships/image" Target="../media/image4.wmf"/><Relationship Id="rId1" Type="http://schemas.openxmlformats.org/officeDocument/2006/relationships/image" Target="../media/image9.wmf"/><Relationship Id="rId6" Type="http://schemas.openxmlformats.org/officeDocument/2006/relationships/image" Target="../media/image121.wmf"/><Relationship Id="rId5" Type="http://schemas.openxmlformats.org/officeDocument/2006/relationships/image" Target="../media/image120.wmf"/><Relationship Id="rId4" Type="http://schemas.openxmlformats.org/officeDocument/2006/relationships/image" Target="../media/image119.wmf"/><Relationship Id="rId9" Type="http://schemas.openxmlformats.org/officeDocument/2006/relationships/image" Target="../media/image12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13" Type="http://schemas.openxmlformats.org/officeDocument/2006/relationships/image" Target="../media/image20.wmf"/><Relationship Id="rId18" Type="http://schemas.openxmlformats.org/officeDocument/2006/relationships/image" Target="../media/image23.wmf"/><Relationship Id="rId3" Type="http://schemas.openxmlformats.org/officeDocument/2006/relationships/image" Target="../media/image11.wmf"/><Relationship Id="rId7" Type="http://schemas.openxmlformats.org/officeDocument/2006/relationships/image" Target="../media/image14.wmf"/><Relationship Id="rId12" Type="http://schemas.openxmlformats.org/officeDocument/2006/relationships/image" Target="../media/image19.wmf"/><Relationship Id="rId17" Type="http://schemas.openxmlformats.org/officeDocument/2006/relationships/image" Target="../media/image5.wmf"/><Relationship Id="rId2" Type="http://schemas.openxmlformats.org/officeDocument/2006/relationships/image" Target="../media/image10.wmf"/><Relationship Id="rId16" Type="http://schemas.openxmlformats.org/officeDocument/2006/relationships/image" Target="../media/image22.wmf"/><Relationship Id="rId1" Type="http://schemas.openxmlformats.org/officeDocument/2006/relationships/image" Target="../media/image9.wmf"/><Relationship Id="rId6" Type="http://schemas.openxmlformats.org/officeDocument/2006/relationships/image" Target="../media/image13.wmf"/><Relationship Id="rId11" Type="http://schemas.openxmlformats.org/officeDocument/2006/relationships/image" Target="../media/image18.wmf"/><Relationship Id="rId5" Type="http://schemas.openxmlformats.org/officeDocument/2006/relationships/image" Target="../media/image12.wmf"/><Relationship Id="rId15" Type="http://schemas.openxmlformats.org/officeDocument/2006/relationships/image" Target="../media/image21.wmf"/><Relationship Id="rId10" Type="http://schemas.openxmlformats.org/officeDocument/2006/relationships/image" Target="../media/image17.wmf"/><Relationship Id="rId19" Type="http://schemas.openxmlformats.org/officeDocument/2006/relationships/image" Target="../media/image24.wmf"/><Relationship Id="rId4" Type="http://schemas.openxmlformats.org/officeDocument/2006/relationships/image" Target="../media/image6.wmf"/><Relationship Id="rId9" Type="http://schemas.openxmlformats.org/officeDocument/2006/relationships/image" Target="../media/image16.wmf"/><Relationship Id="rId14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13" Type="http://schemas.openxmlformats.org/officeDocument/2006/relationships/image" Target="../media/image36.wmf"/><Relationship Id="rId3" Type="http://schemas.openxmlformats.org/officeDocument/2006/relationships/image" Target="../media/image28.wmf"/><Relationship Id="rId7" Type="http://schemas.openxmlformats.org/officeDocument/2006/relationships/image" Target="../media/image31.wmf"/><Relationship Id="rId12" Type="http://schemas.openxmlformats.org/officeDocument/2006/relationships/image" Target="../media/image4.wmf"/><Relationship Id="rId17" Type="http://schemas.openxmlformats.org/officeDocument/2006/relationships/image" Target="../media/image39.wmf"/><Relationship Id="rId2" Type="http://schemas.openxmlformats.org/officeDocument/2006/relationships/image" Target="../media/image27.wmf"/><Relationship Id="rId16" Type="http://schemas.openxmlformats.org/officeDocument/2006/relationships/image" Target="../media/image5.wmf"/><Relationship Id="rId1" Type="http://schemas.openxmlformats.org/officeDocument/2006/relationships/image" Target="../media/image9.wmf"/><Relationship Id="rId6" Type="http://schemas.openxmlformats.org/officeDocument/2006/relationships/image" Target="../media/image30.wmf"/><Relationship Id="rId11" Type="http://schemas.openxmlformats.org/officeDocument/2006/relationships/image" Target="../media/image35.wmf"/><Relationship Id="rId5" Type="http://schemas.openxmlformats.org/officeDocument/2006/relationships/image" Target="../media/image29.wmf"/><Relationship Id="rId15" Type="http://schemas.openxmlformats.org/officeDocument/2006/relationships/image" Target="../media/image38.wmf"/><Relationship Id="rId10" Type="http://schemas.openxmlformats.org/officeDocument/2006/relationships/image" Target="../media/image34.wmf"/><Relationship Id="rId4" Type="http://schemas.openxmlformats.org/officeDocument/2006/relationships/image" Target="../media/image6.wmf"/><Relationship Id="rId9" Type="http://schemas.openxmlformats.org/officeDocument/2006/relationships/image" Target="../media/image33.wmf"/><Relationship Id="rId14" Type="http://schemas.openxmlformats.org/officeDocument/2006/relationships/image" Target="../media/image3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3" Type="http://schemas.openxmlformats.org/officeDocument/2006/relationships/image" Target="../media/image42.wmf"/><Relationship Id="rId7" Type="http://schemas.openxmlformats.org/officeDocument/2006/relationships/image" Target="../media/image4.wmf"/><Relationship Id="rId2" Type="http://schemas.openxmlformats.org/officeDocument/2006/relationships/image" Target="../media/image41.wmf"/><Relationship Id="rId1" Type="http://schemas.openxmlformats.org/officeDocument/2006/relationships/image" Target="../media/image9.wmf"/><Relationship Id="rId6" Type="http://schemas.openxmlformats.org/officeDocument/2006/relationships/image" Target="../media/image45.wmf"/><Relationship Id="rId11" Type="http://schemas.openxmlformats.org/officeDocument/2006/relationships/image" Target="../media/image48.wmf"/><Relationship Id="rId5" Type="http://schemas.openxmlformats.org/officeDocument/2006/relationships/image" Target="../media/image44.wmf"/><Relationship Id="rId10" Type="http://schemas.openxmlformats.org/officeDocument/2006/relationships/image" Target="../media/image47.wmf"/><Relationship Id="rId4" Type="http://schemas.openxmlformats.org/officeDocument/2006/relationships/image" Target="../media/image43.wmf"/><Relationship Id="rId9" Type="http://schemas.openxmlformats.org/officeDocument/2006/relationships/image" Target="../media/image5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55.wmf"/><Relationship Id="rId13" Type="http://schemas.openxmlformats.org/officeDocument/2006/relationships/image" Target="../media/image60.wmf"/><Relationship Id="rId18" Type="http://schemas.openxmlformats.org/officeDocument/2006/relationships/image" Target="../media/image65.wmf"/><Relationship Id="rId3" Type="http://schemas.openxmlformats.org/officeDocument/2006/relationships/image" Target="../media/image5.wmf"/><Relationship Id="rId7" Type="http://schemas.openxmlformats.org/officeDocument/2006/relationships/image" Target="../media/image54.wmf"/><Relationship Id="rId12" Type="http://schemas.openxmlformats.org/officeDocument/2006/relationships/image" Target="../media/image59.wmf"/><Relationship Id="rId17" Type="http://schemas.openxmlformats.org/officeDocument/2006/relationships/image" Target="../media/image64.wmf"/><Relationship Id="rId2" Type="http://schemas.openxmlformats.org/officeDocument/2006/relationships/image" Target="../media/image4.wmf"/><Relationship Id="rId16" Type="http://schemas.openxmlformats.org/officeDocument/2006/relationships/image" Target="../media/image63.wmf"/><Relationship Id="rId1" Type="http://schemas.openxmlformats.org/officeDocument/2006/relationships/image" Target="../media/image9.wmf"/><Relationship Id="rId6" Type="http://schemas.openxmlformats.org/officeDocument/2006/relationships/image" Target="../media/image53.wmf"/><Relationship Id="rId11" Type="http://schemas.openxmlformats.org/officeDocument/2006/relationships/image" Target="../media/image58.wmf"/><Relationship Id="rId5" Type="http://schemas.openxmlformats.org/officeDocument/2006/relationships/image" Target="../media/image52.wmf"/><Relationship Id="rId15" Type="http://schemas.openxmlformats.org/officeDocument/2006/relationships/image" Target="../media/image62.wmf"/><Relationship Id="rId10" Type="http://schemas.openxmlformats.org/officeDocument/2006/relationships/image" Target="../media/image57.wmf"/><Relationship Id="rId4" Type="http://schemas.openxmlformats.org/officeDocument/2006/relationships/image" Target="../media/image6.wmf"/><Relationship Id="rId9" Type="http://schemas.openxmlformats.org/officeDocument/2006/relationships/image" Target="../media/image56.wmf"/><Relationship Id="rId14" Type="http://schemas.openxmlformats.org/officeDocument/2006/relationships/image" Target="../media/image6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04.05.2014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 thruBlk="1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59.bin"/><Relationship Id="rId4" Type="http://schemas.openxmlformats.org/officeDocument/2006/relationships/oleObject" Target="../embeddings/oleObject58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5.bin"/><Relationship Id="rId13" Type="http://schemas.openxmlformats.org/officeDocument/2006/relationships/oleObject" Target="../embeddings/oleObject70.bin"/><Relationship Id="rId18" Type="http://schemas.openxmlformats.org/officeDocument/2006/relationships/oleObject" Target="../embeddings/oleObject75.bin"/><Relationship Id="rId3" Type="http://schemas.openxmlformats.org/officeDocument/2006/relationships/oleObject" Target="../embeddings/oleObject60.bin"/><Relationship Id="rId7" Type="http://schemas.openxmlformats.org/officeDocument/2006/relationships/oleObject" Target="../embeddings/oleObject64.bin"/><Relationship Id="rId12" Type="http://schemas.openxmlformats.org/officeDocument/2006/relationships/oleObject" Target="../embeddings/oleObject69.bin"/><Relationship Id="rId17" Type="http://schemas.openxmlformats.org/officeDocument/2006/relationships/oleObject" Target="../embeddings/oleObject74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3.bin"/><Relationship Id="rId20" Type="http://schemas.openxmlformats.org/officeDocument/2006/relationships/oleObject" Target="../embeddings/oleObject77.bin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63.bin"/><Relationship Id="rId11" Type="http://schemas.openxmlformats.org/officeDocument/2006/relationships/oleObject" Target="../embeddings/oleObject68.bin"/><Relationship Id="rId5" Type="http://schemas.openxmlformats.org/officeDocument/2006/relationships/oleObject" Target="../embeddings/oleObject62.bin"/><Relationship Id="rId15" Type="http://schemas.openxmlformats.org/officeDocument/2006/relationships/oleObject" Target="../embeddings/oleObject72.bin"/><Relationship Id="rId10" Type="http://schemas.openxmlformats.org/officeDocument/2006/relationships/oleObject" Target="../embeddings/oleObject67.bin"/><Relationship Id="rId19" Type="http://schemas.openxmlformats.org/officeDocument/2006/relationships/oleObject" Target="../embeddings/oleObject76.bin"/><Relationship Id="rId4" Type="http://schemas.openxmlformats.org/officeDocument/2006/relationships/oleObject" Target="../embeddings/oleObject61.bin"/><Relationship Id="rId9" Type="http://schemas.openxmlformats.org/officeDocument/2006/relationships/oleObject" Target="../embeddings/oleObject66.bin"/><Relationship Id="rId14" Type="http://schemas.openxmlformats.org/officeDocument/2006/relationships/oleObject" Target="../embeddings/oleObject7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81.bin"/><Relationship Id="rId5" Type="http://schemas.openxmlformats.org/officeDocument/2006/relationships/oleObject" Target="../embeddings/oleObject80.bin"/><Relationship Id="rId4" Type="http://schemas.openxmlformats.org/officeDocument/2006/relationships/oleObject" Target="../embeddings/oleObject79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7.bin"/><Relationship Id="rId13" Type="http://schemas.openxmlformats.org/officeDocument/2006/relationships/oleObject" Target="../embeddings/oleObject92.bin"/><Relationship Id="rId3" Type="http://schemas.openxmlformats.org/officeDocument/2006/relationships/oleObject" Target="../embeddings/oleObject82.bin"/><Relationship Id="rId7" Type="http://schemas.openxmlformats.org/officeDocument/2006/relationships/oleObject" Target="../embeddings/oleObject86.bin"/><Relationship Id="rId12" Type="http://schemas.openxmlformats.org/officeDocument/2006/relationships/oleObject" Target="../embeddings/oleObject91.bin"/><Relationship Id="rId17" Type="http://schemas.openxmlformats.org/officeDocument/2006/relationships/oleObject" Target="../embeddings/oleObject96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95.bin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85.bin"/><Relationship Id="rId11" Type="http://schemas.openxmlformats.org/officeDocument/2006/relationships/oleObject" Target="../embeddings/oleObject90.bin"/><Relationship Id="rId5" Type="http://schemas.openxmlformats.org/officeDocument/2006/relationships/oleObject" Target="../embeddings/oleObject84.bin"/><Relationship Id="rId15" Type="http://schemas.openxmlformats.org/officeDocument/2006/relationships/oleObject" Target="../embeddings/oleObject94.bin"/><Relationship Id="rId10" Type="http://schemas.openxmlformats.org/officeDocument/2006/relationships/oleObject" Target="../embeddings/oleObject89.bin"/><Relationship Id="rId4" Type="http://schemas.openxmlformats.org/officeDocument/2006/relationships/oleObject" Target="../embeddings/oleObject83.bin"/><Relationship Id="rId9" Type="http://schemas.openxmlformats.org/officeDocument/2006/relationships/oleObject" Target="../embeddings/oleObject88.bin"/><Relationship Id="rId14" Type="http://schemas.openxmlformats.org/officeDocument/2006/relationships/oleObject" Target="../embeddings/oleObject93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2.bin"/><Relationship Id="rId3" Type="http://schemas.openxmlformats.org/officeDocument/2006/relationships/oleObject" Target="../embeddings/oleObject97.bin"/><Relationship Id="rId7" Type="http://schemas.openxmlformats.org/officeDocument/2006/relationships/oleObject" Target="../embeddings/oleObject101.bin"/><Relationship Id="rId12" Type="http://schemas.openxmlformats.org/officeDocument/2006/relationships/oleObject" Target="../embeddings/oleObject10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100.bin"/><Relationship Id="rId11" Type="http://schemas.openxmlformats.org/officeDocument/2006/relationships/oleObject" Target="../embeddings/oleObject105.bin"/><Relationship Id="rId5" Type="http://schemas.openxmlformats.org/officeDocument/2006/relationships/oleObject" Target="../embeddings/oleObject99.bin"/><Relationship Id="rId10" Type="http://schemas.openxmlformats.org/officeDocument/2006/relationships/oleObject" Target="../embeddings/oleObject104.bin"/><Relationship Id="rId4" Type="http://schemas.openxmlformats.org/officeDocument/2006/relationships/oleObject" Target="../embeddings/oleObject98.bin"/><Relationship Id="rId9" Type="http://schemas.openxmlformats.org/officeDocument/2006/relationships/oleObject" Target="../embeddings/oleObject103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oleObject" Target="../embeddings/oleObject109.bin"/><Relationship Id="rId4" Type="http://schemas.openxmlformats.org/officeDocument/2006/relationships/oleObject" Target="../embeddings/oleObject108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5.bin"/><Relationship Id="rId13" Type="http://schemas.openxmlformats.org/officeDocument/2006/relationships/oleObject" Target="../embeddings/oleObject120.bin"/><Relationship Id="rId18" Type="http://schemas.openxmlformats.org/officeDocument/2006/relationships/oleObject" Target="../embeddings/oleObject125.bin"/><Relationship Id="rId3" Type="http://schemas.openxmlformats.org/officeDocument/2006/relationships/oleObject" Target="../embeddings/oleObject110.bin"/><Relationship Id="rId7" Type="http://schemas.openxmlformats.org/officeDocument/2006/relationships/oleObject" Target="../embeddings/oleObject114.bin"/><Relationship Id="rId12" Type="http://schemas.openxmlformats.org/officeDocument/2006/relationships/oleObject" Target="../embeddings/oleObject119.bin"/><Relationship Id="rId17" Type="http://schemas.openxmlformats.org/officeDocument/2006/relationships/oleObject" Target="../embeddings/oleObject124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23.bin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113.bin"/><Relationship Id="rId11" Type="http://schemas.openxmlformats.org/officeDocument/2006/relationships/oleObject" Target="../embeddings/oleObject118.bin"/><Relationship Id="rId5" Type="http://schemas.openxmlformats.org/officeDocument/2006/relationships/oleObject" Target="../embeddings/oleObject112.bin"/><Relationship Id="rId15" Type="http://schemas.openxmlformats.org/officeDocument/2006/relationships/oleObject" Target="../embeddings/oleObject122.bin"/><Relationship Id="rId10" Type="http://schemas.openxmlformats.org/officeDocument/2006/relationships/oleObject" Target="../embeddings/oleObject117.bin"/><Relationship Id="rId19" Type="http://schemas.openxmlformats.org/officeDocument/2006/relationships/oleObject" Target="../embeddings/oleObject126.bin"/><Relationship Id="rId4" Type="http://schemas.openxmlformats.org/officeDocument/2006/relationships/oleObject" Target="../embeddings/oleObject111.bin"/><Relationship Id="rId9" Type="http://schemas.openxmlformats.org/officeDocument/2006/relationships/oleObject" Target="../embeddings/oleObject116.bin"/><Relationship Id="rId14" Type="http://schemas.openxmlformats.org/officeDocument/2006/relationships/oleObject" Target="../embeddings/oleObject121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5" Type="http://schemas.openxmlformats.org/officeDocument/2006/relationships/oleObject" Target="../embeddings/oleObject129.bin"/><Relationship Id="rId4" Type="http://schemas.openxmlformats.org/officeDocument/2006/relationships/oleObject" Target="../embeddings/oleObject128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5.bin"/><Relationship Id="rId13" Type="http://schemas.openxmlformats.org/officeDocument/2006/relationships/oleObject" Target="../embeddings/oleObject140.bin"/><Relationship Id="rId3" Type="http://schemas.openxmlformats.org/officeDocument/2006/relationships/oleObject" Target="../embeddings/oleObject130.bin"/><Relationship Id="rId7" Type="http://schemas.openxmlformats.org/officeDocument/2006/relationships/oleObject" Target="../embeddings/oleObject134.bin"/><Relationship Id="rId12" Type="http://schemas.openxmlformats.org/officeDocument/2006/relationships/oleObject" Target="../embeddings/oleObject139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43.bin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133.bin"/><Relationship Id="rId11" Type="http://schemas.openxmlformats.org/officeDocument/2006/relationships/oleObject" Target="../embeddings/oleObject138.bin"/><Relationship Id="rId5" Type="http://schemas.openxmlformats.org/officeDocument/2006/relationships/oleObject" Target="../embeddings/oleObject132.bin"/><Relationship Id="rId15" Type="http://schemas.openxmlformats.org/officeDocument/2006/relationships/oleObject" Target="../embeddings/oleObject142.bin"/><Relationship Id="rId10" Type="http://schemas.openxmlformats.org/officeDocument/2006/relationships/oleObject" Target="../embeddings/oleObject137.bin"/><Relationship Id="rId4" Type="http://schemas.openxmlformats.org/officeDocument/2006/relationships/oleObject" Target="../embeddings/oleObject131.bin"/><Relationship Id="rId9" Type="http://schemas.openxmlformats.org/officeDocument/2006/relationships/oleObject" Target="../embeddings/oleObject136.bin"/><Relationship Id="rId14" Type="http://schemas.openxmlformats.org/officeDocument/2006/relationships/oleObject" Target="../embeddings/oleObject14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4" Type="http://schemas.openxmlformats.org/officeDocument/2006/relationships/oleObject" Target="../embeddings/oleObject145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1.bin"/><Relationship Id="rId3" Type="http://schemas.openxmlformats.org/officeDocument/2006/relationships/oleObject" Target="../embeddings/oleObject146.bin"/><Relationship Id="rId7" Type="http://schemas.openxmlformats.org/officeDocument/2006/relationships/oleObject" Target="../embeddings/oleObject15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149.bin"/><Relationship Id="rId11" Type="http://schemas.openxmlformats.org/officeDocument/2006/relationships/oleObject" Target="../embeddings/oleObject154.bin"/><Relationship Id="rId5" Type="http://schemas.openxmlformats.org/officeDocument/2006/relationships/oleObject" Target="../embeddings/oleObject148.bin"/><Relationship Id="rId10" Type="http://schemas.openxmlformats.org/officeDocument/2006/relationships/oleObject" Target="../embeddings/oleObject153.bin"/><Relationship Id="rId4" Type="http://schemas.openxmlformats.org/officeDocument/2006/relationships/oleObject" Target="../embeddings/oleObject147.bin"/><Relationship Id="rId9" Type="http://schemas.openxmlformats.org/officeDocument/2006/relationships/oleObject" Target="../embeddings/oleObject15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6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13" Type="http://schemas.openxmlformats.org/officeDocument/2006/relationships/oleObject" Target="../embeddings/oleObject17.bin"/><Relationship Id="rId18" Type="http://schemas.openxmlformats.org/officeDocument/2006/relationships/oleObject" Target="../embeddings/oleObject22.bin"/><Relationship Id="rId3" Type="http://schemas.openxmlformats.org/officeDocument/2006/relationships/oleObject" Target="../embeddings/oleObject7.bin"/><Relationship Id="rId21" Type="http://schemas.openxmlformats.org/officeDocument/2006/relationships/oleObject" Target="../embeddings/oleObject25.bin"/><Relationship Id="rId7" Type="http://schemas.openxmlformats.org/officeDocument/2006/relationships/oleObject" Target="../embeddings/oleObject11.bin"/><Relationship Id="rId12" Type="http://schemas.openxmlformats.org/officeDocument/2006/relationships/oleObject" Target="../embeddings/oleObject16.bin"/><Relationship Id="rId17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0.bin"/><Relationship Id="rId20" Type="http://schemas.openxmlformats.org/officeDocument/2006/relationships/oleObject" Target="../embeddings/oleObject24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9.bin"/><Relationship Id="rId15" Type="http://schemas.openxmlformats.org/officeDocument/2006/relationships/oleObject" Target="../embeddings/oleObject19.bin"/><Relationship Id="rId10" Type="http://schemas.openxmlformats.org/officeDocument/2006/relationships/oleObject" Target="../embeddings/oleObject14.bin"/><Relationship Id="rId19" Type="http://schemas.openxmlformats.org/officeDocument/2006/relationships/oleObject" Target="../embeddings/oleObject23.bin"/><Relationship Id="rId4" Type="http://schemas.openxmlformats.org/officeDocument/2006/relationships/oleObject" Target="../embeddings/oleObject8.bin"/><Relationship Id="rId9" Type="http://schemas.openxmlformats.org/officeDocument/2006/relationships/oleObject" Target="../embeddings/oleObject13.bin"/><Relationship Id="rId14" Type="http://schemas.openxmlformats.org/officeDocument/2006/relationships/oleObject" Target="../embeddings/oleObject18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27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3.bin"/><Relationship Id="rId13" Type="http://schemas.openxmlformats.org/officeDocument/2006/relationships/oleObject" Target="../embeddings/oleObject38.bin"/><Relationship Id="rId18" Type="http://schemas.openxmlformats.org/officeDocument/2006/relationships/oleObject" Target="../embeddings/oleObject43.bin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2.bin"/><Relationship Id="rId12" Type="http://schemas.openxmlformats.org/officeDocument/2006/relationships/oleObject" Target="../embeddings/oleObject37.bin"/><Relationship Id="rId17" Type="http://schemas.openxmlformats.org/officeDocument/2006/relationships/oleObject" Target="../embeddings/oleObject42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41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31.bin"/><Relationship Id="rId11" Type="http://schemas.openxmlformats.org/officeDocument/2006/relationships/oleObject" Target="../embeddings/oleObject36.bin"/><Relationship Id="rId5" Type="http://schemas.openxmlformats.org/officeDocument/2006/relationships/oleObject" Target="../embeddings/oleObject30.bin"/><Relationship Id="rId15" Type="http://schemas.openxmlformats.org/officeDocument/2006/relationships/oleObject" Target="../embeddings/oleObject40.bin"/><Relationship Id="rId10" Type="http://schemas.openxmlformats.org/officeDocument/2006/relationships/oleObject" Target="../embeddings/oleObject35.bin"/><Relationship Id="rId19" Type="http://schemas.openxmlformats.org/officeDocument/2006/relationships/oleObject" Target="../embeddings/oleObject44.bin"/><Relationship Id="rId4" Type="http://schemas.openxmlformats.org/officeDocument/2006/relationships/oleObject" Target="../embeddings/oleObject29.bin"/><Relationship Id="rId9" Type="http://schemas.openxmlformats.org/officeDocument/2006/relationships/oleObject" Target="../embeddings/oleObject34.bin"/><Relationship Id="rId14" Type="http://schemas.openxmlformats.org/officeDocument/2006/relationships/oleObject" Target="../embeddings/oleObject39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1.bin"/><Relationship Id="rId13" Type="http://schemas.openxmlformats.org/officeDocument/2006/relationships/oleObject" Target="../embeddings/oleObject56.bin"/><Relationship Id="rId3" Type="http://schemas.openxmlformats.org/officeDocument/2006/relationships/oleObject" Target="../embeddings/oleObject46.bin"/><Relationship Id="rId7" Type="http://schemas.openxmlformats.org/officeDocument/2006/relationships/oleObject" Target="../embeddings/oleObject50.bin"/><Relationship Id="rId12" Type="http://schemas.openxmlformats.org/officeDocument/2006/relationships/oleObject" Target="../embeddings/oleObject5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49.bin"/><Relationship Id="rId11" Type="http://schemas.openxmlformats.org/officeDocument/2006/relationships/oleObject" Target="../embeddings/oleObject54.bin"/><Relationship Id="rId5" Type="http://schemas.openxmlformats.org/officeDocument/2006/relationships/oleObject" Target="../embeddings/oleObject48.bin"/><Relationship Id="rId10" Type="http://schemas.openxmlformats.org/officeDocument/2006/relationships/oleObject" Target="../embeddings/oleObject53.bin"/><Relationship Id="rId4" Type="http://schemas.openxmlformats.org/officeDocument/2006/relationships/oleObject" Target="../embeddings/oleObject47.bin"/><Relationship Id="rId9" Type="http://schemas.openxmlformats.org/officeDocument/2006/relationships/oleObject" Target="../embeddings/oleObject5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67744" y="188640"/>
            <a:ext cx="62646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4800" b="1" spc="50" dirty="0" err="1" smtClean="0">
                <a:ln w="1270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Основи</a:t>
            </a:r>
            <a:r>
              <a:rPr lang="ru-RU" sz="4800" b="1" spc="50" dirty="0" smtClean="0">
                <a:ln w="1270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4800" b="1" spc="50" dirty="0" err="1" smtClean="0">
                <a:ln w="1270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термодинаміки</a:t>
            </a:r>
            <a:endParaRPr lang="ru-RU" sz="4800" b="1" spc="50" dirty="0">
              <a:ln w="12700" cmpd="sng">
                <a:solidFill>
                  <a:schemeClr val="tx1">
                    <a:lumMod val="85000"/>
                    <a:lumOff val="15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36096" y="5288340"/>
            <a:ext cx="3707904" cy="15696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Учениці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10-А </a:t>
            </a:r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класу</a:t>
            </a:r>
            <a:endParaRPr lang="ru-RU" sz="24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r>
              <a:rPr lang="uk-UA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Великокринківської</a:t>
            </a:r>
            <a:r>
              <a:rPr lang="uk-UA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ЗОШ</a:t>
            </a:r>
          </a:p>
          <a:p>
            <a:r>
              <a:rPr lang="uk-UA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Попової </a:t>
            </a:r>
            <a:r>
              <a:rPr lang="uk-UA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Каріни</a:t>
            </a:r>
            <a:endParaRPr lang="ru-RU" sz="24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r"/>
            <a:endParaRPr lang="ru-RU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56176" y="2276872"/>
            <a:ext cx="211397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Задачі</a:t>
            </a:r>
            <a:endParaRPr lang="ru-RU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13293549"/>
      </p:ext>
    </p:extLst>
  </p:cSld>
  <p:clrMapOvr>
    <a:masterClrMapping/>
  </p:clrMapOvr>
  <p:transition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Задача 5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1556792"/>
            <a:ext cx="8712968" cy="20162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Для розплавлення 1т сталі </a:t>
            </a:r>
            <a:r>
              <a:rPr lang="uk-UA" sz="2400" dirty="0" err="1" smtClean="0"/>
              <a:t>використовуєть</a:t>
            </a:r>
            <a:r>
              <a:rPr lang="uk-UA" sz="2400" dirty="0" smtClean="0"/>
              <a:t> електропіч потужність 100кВт. Скільки часу продовжуватиметься плавка, якщо виливок до початку плавлення треба нагріти до                ?  Питома теплоємність сталі                                  , питома теплота плавлення </a:t>
            </a:r>
          </a:p>
          <a:p>
            <a:r>
              <a:rPr lang="uk-UA" sz="2400" dirty="0" smtClean="0"/>
              <a:t>                               .</a:t>
            </a:r>
            <a:endParaRPr lang="ru-RU" sz="2400" dirty="0"/>
          </a:p>
        </p:txBody>
      </p:sp>
      <p:graphicFrame>
        <p:nvGraphicFramePr>
          <p:cNvPr id="25606" name="Object 2"/>
          <p:cNvGraphicFramePr>
            <a:graphicFrameLocks noChangeAspect="1"/>
          </p:cNvGraphicFramePr>
          <p:nvPr/>
        </p:nvGraphicFramePr>
        <p:xfrm>
          <a:off x="2771800" y="2636912"/>
          <a:ext cx="2160239" cy="454400"/>
        </p:xfrm>
        <a:graphic>
          <a:graphicData uri="http://schemas.openxmlformats.org/presentationml/2006/ole">
            <p:oleObj spid="_x0000_s39938" name="Формула" r:id="rId3" imgW="1028520" imgH="215640" progId="Equation.3">
              <p:embed/>
            </p:oleObj>
          </a:graphicData>
        </a:graphic>
      </p:graphicFrame>
      <p:graphicFrame>
        <p:nvGraphicFramePr>
          <p:cNvPr id="5" name="Object 3"/>
          <p:cNvGraphicFramePr>
            <a:graphicFrameLocks noChangeAspect="1"/>
          </p:cNvGraphicFramePr>
          <p:nvPr/>
        </p:nvGraphicFramePr>
        <p:xfrm>
          <a:off x="323528" y="2996952"/>
          <a:ext cx="2088232" cy="478406"/>
        </p:xfrm>
        <a:graphic>
          <a:graphicData uri="http://schemas.openxmlformats.org/presentationml/2006/ole">
            <p:oleObj spid="_x0000_s39939" name="Формула" r:id="rId4" imgW="1002960" imgH="228600" progId="Equation.3">
              <p:embed/>
            </p:oleObj>
          </a:graphicData>
        </a:graphic>
      </p:graphicFrame>
      <p:graphicFrame>
        <p:nvGraphicFramePr>
          <p:cNvPr id="6" name="Object 4"/>
          <p:cNvGraphicFramePr>
            <a:graphicFrameLocks noChangeAspect="1"/>
          </p:cNvGraphicFramePr>
          <p:nvPr/>
        </p:nvGraphicFramePr>
        <p:xfrm>
          <a:off x="5364088" y="2348880"/>
          <a:ext cx="1055688" cy="371475"/>
        </p:xfrm>
        <a:graphic>
          <a:graphicData uri="http://schemas.openxmlformats.org/presentationml/2006/ole">
            <p:oleObj spid="_x0000_s39940" name="Формула" r:id="rId5" imgW="507960" imgH="177480" progId="Equation.3">
              <p:embed/>
            </p:oleObj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6" name="Object 2"/>
          <p:cNvGraphicFramePr>
            <a:graphicFrameLocks noChangeAspect="1"/>
          </p:cNvGraphicFramePr>
          <p:nvPr/>
        </p:nvGraphicFramePr>
        <p:xfrm>
          <a:off x="0" y="692150"/>
          <a:ext cx="1295400" cy="593725"/>
        </p:xfrm>
        <a:graphic>
          <a:graphicData uri="http://schemas.openxmlformats.org/presentationml/2006/ole">
            <p:oleObj spid="_x0000_s40962" name="Формула" r:id="rId3" imgW="444240" imgH="203040" progId="Equation.3">
              <p:embed/>
            </p:oleObj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>
            <a:off x="2195736" y="908720"/>
            <a:ext cx="0" cy="468052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H="1">
            <a:off x="0" y="4149080"/>
            <a:ext cx="219573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6011863" y="836613"/>
          <a:ext cx="2443162" cy="519112"/>
        </p:xfrm>
        <a:graphic>
          <a:graphicData uri="http://schemas.openxmlformats.org/presentationml/2006/ole">
            <p:oleObj spid="_x0000_s40963" name="Формула" r:id="rId4" imgW="838080" imgH="177480" progId="Equation.3">
              <p:embed/>
            </p:oleObj>
          </a:graphicData>
        </a:graphic>
      </p:graphicFrame>
      <p:graphicFrame>
        <p:nvGraphicFramePr>
          <p:cNvPr id="7" name="Object 4"/>
          <p:cNvGraphicFramePr>
            <a:graphicFrameLocks noChangeAspect="1"/>
          </p:cNvGraphicFramePr>
          <p:nvPr/>
        </p:nvGraphicFramePr>
        <p:xfrm>
          <a:off x="5076056" y="3645024"/>
          <a:ext cx="1755775" cy="431800"/>
        </p:xfrm>
        <a:graphic>
          <a:graphicData uri="http://schemas.openxmlformats.org/presentationml/2006/ole">
            <p:oleObj spid="_x0000_s40964" name="Формула" r:id="rId5" imgW="723600" imgH="177480" progId="Equation.3">
              <p:embed/>
            </p:oleObj>
          </a:graphicData>
        </a:graphic>
      </p:graphicFrame>
      <p:graphicFrame>
        <p:nvGraphicFramePr>
          <p:cNvPr id="8" name="Object 5"/>
          <p:cNvGraphicFramePr>
            <a:graphicFrameLocks noChangeAspect="1"/>
          </p:cNvGraphicFramePr>
          <p:nvPr/>
        </p:nvGraphicFramePr>
        <p:xfrm>
          <a:off x="2267744" y="764704"/>
          <a:ext cx="628650" cy="520700"/>
        </p:xfrm>
        <a:graphic>
          <a:graphicData uri="http://schemas.openxmlformats.org/presentationml/2006/ole">
            <p:oleObj spid="_x0000_s40965" name="Формула" r:id="rId6" imgW="215640" imgH="177480" progId="Equation.3">
              <p:embed/>
            </p:oleObj>
          </a:graphicData>
        </a:graphic>
      </p:graphicFrame>
      <p:graphicFrame>
        <p:nvGraphicFramePr>
          <p:cNvPr id="9" name="Object 6"/>
          <p:cNvGraphicFramePr>
            <a:graphicFrameLocks noChangeAspect="1"/>
          </p:cNvGraphicFramePr>
          <p:nvPr/>
        </p:nvGraphicFramePr>
        <p:xfrm>
          <a:off x="0" y="1268760"/>
          <a:ext cx="2063088" cy="2880320"/>
        </p:xfrm>
        <a:graphic>
          <a:graphicData uri="http://schemas.openxmlformats.org/presentationml/2006/ole">
            <p:oleObj spid="_x0000_s40966" name="Формула" r:id="rId7" imgW="1066680" imgH="1485720" progId="Equation.3">
              <p:embed/>
            </p:oleObj>
          </a:graphicData>
        </a:graphic>
      </p:graphicFrame>
      <p:graphicFrame>
        <p:nvGraphicFramePr>
          <p:cNvPr id="10" name="Object 7"/>
          <p:cNvGraphicFramePr>
            <a:graphicFrameLocks noChangeAspect="1"/>
          </p:cNvGraphicFramePr>
          <p:nvPr/>
        </p:nvGraphicFramePr>
        <p:xfrm>
          <a:off x="107504" y="4437112"/>
          <a:ext cx="722312" cy="441325"/>
        </p:xfrm>
        <a:graphic>
          <a:graphicData uri="http://schemas.openxmlformats.org/presentationml/2006/ole">
            <p:oleObj spid="_x0000_s40967" name="Формула" r:id="rId8" imgW="291960" imgH="177480" progId="Equation.3">
              <p:embed/>
            </p:oleObj>
          </a:graphicData>
        </a:graphic>
      </p:graphicFrame>
      <p:cxnSp>
        <p:nvCxnSpPr>
          <p:cNvPr id="12" name="Прямая соединительная линия 11"/>
          <p:cNvCxnSpPr/>
          <p:nvPr/>
        </p:nvCxnSpPr>
        <p:spPr>
          <a:xfrm>
            <a:off x="3059832" y="908720"/>
            <a:ext cx="0" cy="468052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11" name="Object 8"/>
          <p:cNvGraphicFramePr>
            <a:graphicFrameLocks noChangeAspect="1"/>
          </p:cNvGraphicFramePr>
          <p:nvPr/>
        </p:nvGraphicFramePr>
        <p:xfrm>
          <a:off x="2267744" y="1268760"/>
          <a:ext cx="720080" cy="385497"/>
        </p:xfrm>
        <a:graphic>
          <a:graphicData uri="http://schemas.openxmlformats.org/presentationml/2006/ole">
            <p:oleObj spid="_x0000_s40968" name="Формула" r:id="rId9" imgW="380880" imgH="203040" progId="Equation.3">
              <p:embed/>
            </p:oleObj>
          </a:graphicData>
        </a:graphic>
      </p:graphicFrame>
      <p:graphicFrame>
        <p:nvGraphicFramePr>
          <p:cNvPr id="13" name="Object 9"/>
          <p:cNvGraphicFramePr>
            <a:graphicFrameLocks noChangeAspect="1"/>
          </p:cNvGraphicFramePr>
          <p:nvPr/>
        </p:nvGraphicFramePr>
        <p:xfrm>
          <a:off x="2244725" y="1628775"/>
          <a:ext cx="769938" cy="385763"/>
        </p:xfrm>
        <a:graphic>
          <a:graphicData uri="http://schemas.openxmlformats.org/presentationml/2006/ole">
            <p:oleObj spid="_x0000_s40969" name="Формула" r:id="rId10" imgW="406080" imgH="203040" progId="Equation.3">
              <p:embed/>
            </p:oleObj>
          </a:graphicData>
        </a:graphic>
      </p:graphicFrame>
      <p:graphicFrame>
        <p:nvGraphicFramePr>
          <p:cNvPr id="14" name="Object 10"/>
          <p:cNvGraphicFramePr>
            <a:graphicFrameLocks noChangeAspect="1"/>
          </p:cNvGraphicFramePr>
          <p:nvPr/>
        </p:nvGraphicFramePr>
        <p:xfrm>
          <a:off x="3131840" y="1052736"/>
          <a:ext cx="865187" cy="336550"/>
        </p:xfrm>
        <a:graphic>
          <a:graphicData uri="http://schemas.openxmlformats.org/presentationml/2006/ole">
            <p:oleObj spid="_x0000_s40970" name="Формула" r:id="rId11" imgW="457200" imgH="177480" progId="Equation.3">
              <p:embed/>
            </p:oleObj>
          </a:graphicData>
        </a:graphic>
      </p:graphicFrame>
      <p:graphicFrame>
        <p:nvGraphicFramePr>
          <p:cNvPr id="15" name="Object 11"/>
          <p:cNvGraphicFramePr>
            <a:graphicFrameLocks noChangeAspect="1"/>
          </p:cNvGraphicFramePr>
          <p:nvPr/>
        </p:nvGraphicFramePr>
        <p:xfrm>
          <a:off x="3059832" y="1556792"/>
          <a:ext cx="2017713" cy="385763"/>
        </p:xfrm>
        <a:graphic>
          <a:graphicData uri="http://schemas.openxmlformats.org/presentationml/2006/ole">
            <p:oleObj spid="_x0000_s40971" name="Формула" r:id="rId12" imgW="1066680" imgH="203040" progId="Equation.3">
              <p:embed/>
            </p:oleObj>
          </a:graphicData>
        </a:graphic>
      </p:graphicFrame>
      <p:graphicFrame>
        <p:nvGraphicFramePr>
          <p:cNvPr id="16" name="Object 12"/>
          <p:cNvGraphicFramePr>
            <a:graphicFrameLocks noChangeAspect="1"/>
          </p:cNvGraphicFramePr>
          <p:nvPr/>
        </p:nvGraphicFramePr>
        <p:xfrm>
          <a:off x="3059832" y="2060848"/>
          <a:ext cx="1273175" cy="385763"/>
        </p:xfrm>
        <a:graphic>
          <a:graphicData uri="http://schemas.openxmlformats.org/presentationml/2006/ole">
            <p:oleObj spid="_x0000_s40972" name="Формула" r:id="rId13" imgW="672840" imgH="203040" progId="Equation.3">
              <p:embed/>
            </p:oleObj>
          </a:graphicData>
        </a:graphic>
      </p:graphicFrame>
      <p:graphicFrame>
        <p:nvGraphicFramePr>
          <p:cNvPr id="17" name="Object 13"/>
          <p:cNvGraphicFramePr>
            <a:graphicFrameLocks noChangeAspect="1"/>
          </p:cNvGraphicFramePr>
          <p:nvPr/>
        </p:nvGraphicFramePr>
        <p:xfrm>
          <a:off x="3059832" y="2636912"/>
          <a:ext cx="1057275" cy="385762"/>
        </p:xfrm>
        <a:graphic>
          <a:graphicData uri="http://schemas.openxmlformats.org/presentationml/2006/ole">
            <p:oleObj spid="_x0000_s40973" name="Формула" r:id="rId14" imgW="558720" imgH="203040" progId="Equation.3">
              <p:embed/>
            </p:oleObj>
          </a:graphicData>
        </a:graphic>
      </p:graphicFrame>
      <p:graphicFrame>
        <p:nvGraphicFramePr>
          <p:cNvPr id="18" name="Object 14"/>
          <p:cNvGraphicFramePr>
            <a:graphicFrameLocks noChangeAspect="1"/>
          </p:cNvGraphicFramePr>
          <p:nvPr/>
        </p:nvGraphicFramePr>
        <p:xfrm>
          <a:off x="3059832" y="3212976"/>
          <a:ext cx="1970088" cy="411162"/>
        </p:xfrm>
        <a:graphic>
          <a:graphicData uri="http://schemas.openxmlformats.org/presentationml/2006/ole">
            <p:oleObj spid="_x0000_s40974" name="Формула" r:id="rId15" imgW="1041120" imgH="215640" progId="Equation.3">
              <p:embed/>
            </p:oleObj>
          </a:graphicData>
        </a:graphic>
      </p:graphicFrame>
      <p:graphicFrame>
        <p:nvGraphicFramePr>
          <p:cNvPr id="19" name="Object 15"/>
          <p:cNvGraphicFramePr>
            <a:graphicFrameLocks noChangeAspect="1"/>
          </p:cNvGraphicFramePr>
          <p:nvPr/>
        </p:nvGraphicFramePr>
        <p:xfrm>
          <a:off x="3059832" y="3933056"/>
          <a:ext cx="1752600" cy="795337"/>
        </p:xfrm>
        <a:graphic>
          <a:graphicData uri="http://schemas.openxmlformats.org/presentationml/2006/ole">
            <p:oleObj spid="_x0000_s40975" name="Формула" r:id="rId16" imgW="927000" imgH="419040" progId="Equation.3">
              <p:embed/>
            </p:oleObj>
          </a:graphicData>
        </a:graphic>
      </p:graphicFrame>
      <p:cxnSp>
        <p:nvCxnSpPr>
          <p:cNvPr id="21" name="Прямая соединительная линия 20"/>
          <p:cNvCxnSpPr/>
          <p:nvPr/>
        </p:nvCxnSpPr>
        <p:spPr>
          <a:xfrm>
            <a:off x="5076056" y="908720"/>
            <a:ext cx="0" cy="468052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20" name="Object 16"/>
          <p:cNvGraphicFramePr>
            <a:graphicFrameLocks noChangeAspect="1"/>
          </p:cNvGraphicFramePr>
          <p:nvPr/>
        </p:nvGraphicFramePr>
        <p:xfrm>
          <a:off x="5114925" y="1340768"/>
          <a:ext cx="4029075" cy="915987"/>
        </p:xfrm>
        <a:graphic>
          <a:graphicData uri="http://schemas.openxmlformats.org/presentationml/2006/ole">
            <p:oleObj spid="_x0000_s40976" name="Формула" r:id="rId17" imgW="2133360" imgH="482400" progId="Equation.3">
              <p:embed/>
            </p:oleObj>
          </a:graphicData>
        </a:graphic>
      </p:graphicFrame>
      <p:graphicFrame>
        <p:nvGraphicFramePr>
          <p:cNvPr id="40977" name="Object 17"/>
          <p:cNvGraphicFramePr>
            <a:graphicFrameLocks noChangeAspect="1"/>
          </p:cNvGraphicFramePr>
          <p:nvPr/>
        </p:nvGraphicFramePr>
        <p:xfrm>
          <a:off x="5076056" y="2492896"/>
          <a:ext cx="4004462" cy="720080"/>
        </p:xfrm>
        <a:graphic>
          <a:graphicData uri="http://schemas.openxmlformats.org/presentationml/2006/ole">
            <p:oleObj spid="_x0000_s40977" name="Формула" r:id="rId18" imgW="2323800" imgH="419040" progId="Equation.3">
              <p:embed/>
            </p:oleObj>
          </a:graphicData>
        </a:graphic>
      </p:graphicFrame>
      <p:graphicFrame>
        <p:nvGraphicFramePr>
          <p:cNvPr id="40978" name="Object 18"/>
          <p:cNvGraphicFramePr>
            <a:graphicFrameLocks noChangeAspect="1"/>
          </p:cNvGraphicFramePr>
          <p:nvPr/>
        </p:nvGraphicFramePr>
        <p:xfrm>
          <a:off x="6804248" y="3645024"/>
          <a:ext cx="1728192" cy="384263"/>
        </p:xfrm>
        <a:graphic>
          <a:graphicData uri="http://schemas.openxmlformats.org/presentationml/2006/ole">
            <p:oleObj spid="_x0000_s40978" name="Формула" r:id="rId19" imgW="799920" imgH="177480" progId="Equation.3">
              <p:embed/>
            </p:oleObj>
          </a:graphicData>
        </a:graphic>
      </p:graphicFrame>
      <p:graphicFrame>
        <p:nvGraphicFramePr>
          <p:cNvPr id="40979" name="Object 19"/>
          <p:cNvGraphicFramePr>
            <a:graphicFrameLocks noChangeAspect="1"/>
          </p:cNvGraphicFramePr>
          <p:nvPr/>
        </p:nvGraphicFramePr>
        <p:xfrm>
          <a:off x="5148064" y="4149080"/>
          <a:ext cx="1619250" cy="384175"/>
        </p:xfrm>
        <a:graphic>
          <a:graphicData uri="http://schemas.openxmlformats.org/presentationml/2006/ole">
            <p:oleObj spid="_x0000_s40979" name="Формула" r:id="rId20" imgW="749160" imgH="177480" progId="Equation.3">
              <p:embed/>
            </p:oleObj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40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2000"/>
                                        <p:tgtEl>
                                          <p:spTgt spid="40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2000"/>
                                        <p:tgtEl>
                                          <p:spTgt spid="40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Задача 6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95536" y="1556792"/>
            <a:ext cx="84969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             </a:t>
            </a:r>
            <a:r>
              <a:rPr lang="uk-UA" sz="2400" dirty="0" smtClean="0"/>
              <a:t>повітря за температури           знаходиться в циліндрі під тиском                     . Обчисліть роботу, яка виконується під час його ізобарного нагрівання на            .                  </a:t>
            </a:r>
            <a:endParaRPr lang="ru-RU" sz="2400" dirty="0"/>
          </a:p>
        </p:txBody>
      </p:sp>
      <p:graphicFrame>
        <p:nvGraphicFramePr>
          <p:cNvPr id="25606" name="Object 1"/>
          <p:cNvGraphicFramePr>
            <a:graphicFrameLocks noChangeAspect="1"/>
          </p:cNvGraphicFramePr>
          <p:nvPr/>
        </p:nvGraphicFramePr>
        <p:xfrm>
          <a:off x="611560" y="1556792"/>
          <a:ext cx="539637" cy="432172"/>
        </p:xfrm>
        <a:graphic>
          <a:graphicData uri="http://schemas.openxmlformats.org/presentationml/2006/ole">
            <p:oleObj spid="_x0000_s49153" name="Формула" r:id="rId3" imgW="253800" imgH="203040" progId="Equation.3">
              <p:embed/>
            </p:oleObj>
          </a:graphicData>
        </a:graphic>
      </p:graphicFrame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4283968" y="1556792"/>
          <a:ext cx="620712" cy="377825"/>
        </p:xfrm>
        <a:graphic>
          <a:graphicData uri="http://schemas.openxmlformats.org/presentationml/2006/ole">
            <p:oleObj spid="_x0000_s49154" name="Формула" r:id="rId4" imgW="291960" imgH="177480" progId="Equation.3">
              <p:embed/>
            </p:oleObj>
          </a:graphicData>
        </a:graphic>
      </p:graphicFrame>
      <p:graphicFrame>
        <p:nvGraphicFramePr>
          <p:cNvPr id="5" name="Object 3"/>
          <p:cNvGraphicFramePr>
            <a:graphicFrameLocks noChangeAspect="1"/>
          </p:cNvGraphicFramePr>
          <p:nvPr/>
        </p:nvGraphicFramePr>
        <p:xfrm>
          <a:off x="1475656" y="1916832"/>
          <a:ext cx="1268413" cy="431800"/>
        </p:xfrm>
        <a:graphic>
          <a:graphicData uri="http://schemas.openxmlformats.org/presentationml/2006/ole">
            <p:oleObj spid="_x0000_s49155" name="Формула" r:id="rId5" imgW="596880" imgH="203040" progId="Equation.3">
              <p:embed/>
            </p:oleObj>
          </a:graphicData>
        </a:graphic>
      </p:graphicFrame>
      <p:graphicFrame>
        <p:nvGraphicFramePr>
          <p:cNvPr id="6" name="Object 4"/>
          <p:cNvGraphicFramePr>
            <a:graphicFrameLocks noChangeAspect="1"/>
          </p:cNvGraphicFramePr>
          <p:nvPr/>
        </p:nvGraphicFramePr>
        <p:xfrm>
          <a:off x="4499992" y="2348880"/>
          <a:ext cx="755650" cy="377825"/>
        </p:xfrm>
        <a:graphic>
          <a:graphicData uri="http://schemas.openxmlformats.org/presentationml/2006/ole">
            <p:oleObj spid="_x0000_s49156" name="Формула" r:id="rId6" imgW="355320" imgH="177480" progId="Equation.3">
              <p:embed/>
            </p:oleObj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6" name="Object 2"/>
          <p:cNvGraphicFramePr>
            <a:graphicFrameLocks noChangeAspect="1"/>
          </p:cNvGraphicFramePr>
          <p:nvPr/>
        </p:nvGraphicFramePr>
        <p:xfrm>
          <a:off x="0" y="692150"/>
          <a:ext cx="1295400" cy="593725"/>
        </p:xfrm>
        <a:graphic>
          <a:graphicData uri="http://schemas.openxmlformats.org/presentationml/2006/ole">
            <p:oleObj spid="_x0000_s41986" name="Формула" r:id="rId3" imgW="444240" imgH="203040" progId="Equation.3">
              <p:embed/>
            </p:oleObj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>
            <a:off x="1763688" y="836712"/>
            <a:ext cx="0" cy="468052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H="1">
            <a:off x="0" y="3356992"/>
            <a:ext cx="176368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6011863" y="836613"/>
          <a:ext cx="2443162" cy="519112"/>
        </p:xfrm>
        <a:graphic>
          <a:graphicData uri="http://schemas.openxmlformats.org/presentationml/2006/ole">
            <p:oleObj spid="_x0000_s41987" name="Формула" r:id="rId4" imgW="838080" imgH="177480" progId="Equation.3">
              <p:embed/>
            </p:oleObj>
          </a:graphicData>
        </a:graphic>
      </p:graphicFrame>
      <p:graphicFrame>
        <p:nvGraphicFramePr>
          <p:cNvPr id="7" name="Object 4"/>
          <p:cNvGraphicFramePr>
            <a:graphicFrameLocks noChangeAspect="1"/>
          </p:cNvGraphicFramePr>
          <p:nvPr/>
        </p:nvGraphicFramePr>
        <p:xfrm>
          <a:off x="5004048" y="3861048"/>
          <a:ext cx="1755775" cy="431800"/>
        </p:xfrm>
        <a:graphic>
          <a:graphicData uri="http://schemas.openxmlformats.org/presentationml/2006/ole">
            <p:oleObj spid="_x0000_s41988" name="Формула" r:id="rId5" imgW="723600" imgH="177480" progId="Equation.3">
              <p:embed/>
            </p:oleObj>
          </a:graphicData>
        </a:graphic>
      </p:graphicFrame>
      <p:graphicFrame>
        <p:nvGraphicFramePr>
          <p:cNvPr id="8" name="Object 5"/>
          <p:cNvGraphicFramePr>
            <a:graphicFrameLocks noChangeAspect="1"/>
          </p:cNvGraphicFramePr>
          <p:nvPr/>
        </p:nvGraphicFramePr>
        <p:xfrm>
          <a:off x="1835696" y="692696"/>
          <a:ext cx="628650" cy="520700"/>
        </p:xfrm>
        <a:graphic>
          <a:graphicData uri="http://schemas.openxmlformats.org/presentationml/2006/ole">
            <p:oleObj spid="_x0000_s41989" name="Формула" r:id="rId6" imgW="215640" imgH="177480" progId="Equation.3">
              <p:embed/>
            </p:oleObj>
          </a:graphicData>
        </a:graphic>
      </p:graphicFrame>
      <p:graphicFrame>
        <p:nvGraphicFramePr>
          <p:cNvPr id="2" name="Object 6"/>
          <p:cNvGraphicFramePr>
            <a:graphicFrameLocks noChangeAspect="1"/>
          </p:cNvGraphicFramePr>
          <p:nvPr/>
        </p:nvGraphicFramePr>
        <p:xfrm>
          <a:off x="0" y="1196752"/>
          <a:ext cx="1808163" cy="1943100"/>
        </p:xfrm>
        <a:graphic>
          <a:graphicData uri="http://schemas.openxmlformats.org/presentationml/2006/ole">
            <p:oleObj spid="_x0000_s41990" name="Формула" r:id="rId7" imgW="850680" imgH="914400" progId="Equation.3">
              <p:embed/>
            </p:oleObj>
          </a:graphicData>
        </a:graphic>
      </p:graphicFrame>
      <p:graphicFrame>
        <p:nvGraphicFramePr>
          <p:cNvPr id="3" name="Object 7"/>
          <p:cNvGraphicFramePr>
            <a:graphicFrameLocks noChangeAspect="1"/>
          </p:cNvGraphicFramePr>
          <p:nvPr/>
        </p:nvGraphicFramePr>
        <p:xfrm>
          <a:off x="85725" y="3527425"/>
          <a:ext cx="728663" cy="377825"/>
        </p:xfrm>
        <a:graphic>
          <a:graphicData uri="http://schemas.openxmlformats.org/presentationml/2006/ole">
            <p:oleObj spid="_x0000_s41991" name="Формула" r:id="rId8" imgW="342720" imgH="177480" progId="Equation.3">
              <p:embed/>
            </p:oleObj>
          </a:graphicData>
        </a:graphic>
      </p:graphicFrame>
      <p:graphicFrame>
        <p:nvGraphicFramePr>
          <p:cNvPr id="10" name="Object 8"/>
          <p:cNvGraphicFramePr>
            <a:graphicFrameLocks noChangeAspect="1"/>
          </p:cNvGraphicFramePr>
          <p:nvPr/>
        </p:nvGraphicFramePr>
        <p:xfrm>
          <a:off x="1763688" y="1772816"/>
          <a:ext cx="836612" cy="377825"/>
        </p:xfrm>
        <a:graphic>
          <a:graphicData uri="http://schemas.openxmlformats.org/presentationml/2006/ole">
            <p:oleObj spid="_x0000_s41992" name="Формула" r:id="rId9" imgW="393480" imgH="177480" progId="Equation.3">
              <p:embed/>
            </p:oleObj>
          </a:graphicData>
        </a:graphic>
      </p:graphicFrame>
      <p:graphicFrame>
        <p:nvGraphicFramePr>
          <p:cNvPr id="11" name="Object 9"/>
          <p:cNvGraphicFramePr>
            <a:graphicFrameLocks noChangeAspect="1"/>
          </p:cNvGraphicFramePr>
          <p:nvPr/>
        </p:nvGraphicFramePr>
        <p:xfrm>
          <a:off x="1763688" y="2780928"/>
          <a:ext cx="836612" cy="377825"/>
        </p:xfrm>
        <a:graphic>
          <a:graphicData uri="http://schemas.openxmlformats.org/presentationml/2006/ole">
            <p:oleObj spid="_x0000_s41993" name="Формула" r:id="rId10" imgW="393480" imgH="177480" progId="Equation.3">
              <p:embed/>
            </p:oleObj>
          </a:graphicData>
        </a:graphic>
      </p:graphicFrame>
      <p:cxnSp>
        <p:nvCxnSpPr>
          <p:cNvPr id="13" name="Прямая соединительная линия 12"/>
          <p:cNvCxnSpPr/>
          <p:nvPr/>
        </p:nvCxnSpPr>
        <p:spPr>
          <a:xfrm>
            <a:off x="2555776" y="836712"/>
            <a:ext cx="0" cy="468052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12" name="Object 10"/>
          <p:cNvGraphicFramePr>
            <a:graphicFrameLocks noChangeAspect="1"/>
          </p:cNvGraphicFramePr>
          <p:nvPr/>
        </p:nvGraphicFramePr>
        <p:xfrm>
          <a:off x="2555776" y="1052736"/>
          <a:ext cx="1916112" cy="458788"/>
        </p:xfrm>
        <a:graphic>
          <a:graphicData uri="http://schemas.openxmlformats.org/presentationml/2006/ole">
            <p:oleObj spid="_x0000_s41994" name="Формула" r:id="rId11" imgW="901440" imgH="215640" progId="Equation.3">
              <p:embed/>
            </p:oleObj>
          </a:graphicData>
        </a:graphic>
      </p:graphicFrame>
      <p:graphicFrame>
        <p:nvGraphicFramePr>
          <p:cNvPr id="14" name="Object 11"/>
          <p:cNvGraphicFramePr>
            <a:graphicFrameLocks noChangeAspect="1"/>
          </p:cNvGraphicFramePr>
          <p:nvPr/>
        </p:nvGraphicFramePr>
        <p:xfrm>
          <a:off x="2699792" y="1916832"/>
          <a:ext cx="1376363" cy="836613"/>
        </p:xfrm>
        <a:graphic>
          <a:graphicData uri="http://schemas.openxmlformats.org/presentationml/2006/ole">
            <p:oleObj spid="_x0000_s41995" name="Формула" r:id="rId12" imgW="647640" imgH="393480" progId="Equation.3">
              <p:embed/>
            </p:oleObj>
          </a:graphicData>
        </a:graphic>
      </p:graphicFrame>
      <p:graphicFrame>
        <p:nvGraphicFramePr>
          <p:cNvPr id="15" name="Object 12"/>
          <p:cNvGraphicFramePr>
            <a:graphicFrameLocks noChangeAspect="1"/>
          </p:cNvGraphicFramePr>
          <p:nvPr/>
        </p:nvGraphicFramePr>
        <p:xfrm>
          <a:off x="2555776" y="3068960"/>
          <a:ext cx="2374900" cy="917575"/>
        </p:xfrm>
        <a:graphic>
          <a:graphicData uri="http://schemas.openxmlformats.org/presentationml/2006/ole">
            <p:oleObj spid="_x0000_s41996" name="Формула" r:id="rId13" imgW="1117440" imgH="431640" progId="Equation.3">
              <p:embed/>
            </p:oleObj>
          </a:graphicData>
        </a:graphic>
      </p:graphicFrame>
      <p:graphicFrame>
        <p:nvGraphicFramePr>
          <p:cNvPr id="16" name="Object 13"/>
          <p:cNvGraphicFramePr>
            <a:graphicFrameLocks noChangeAspect="1"/>
          </p:cNvGraphicFramePr>
          <p:nvPr/>
        </p:nvGraphicFramePr>
        <p:xfrm>
          <a:off x="2627784" y="4365104"/>
          <a:ext cx="2347913" cy="917575"/>
        </p:xfrm>
        <a:graphic>
          <a:graphicData uri="http://schemas.openxmlformats.org/presentationml/2006/ole">
            <p:oleObj spid="_x0000_s41997" name="Формула" r:id="rId14" imgW="1104840" imgH="431640" progId="Equation.3">
              <p:embed/>
            </p:oleObj>
          </a:graphicData>
        </a:graphic>
      </p:graphicFrame>
      <p:cxnSp>
        <p:nvCxnSpPr>
          <p:cNvPr id="18" name="Прямая соединительная линия 17"/>
          <p:cNvCxnSpPr/>
          <p:nvPr/>
        </p:nvCxnSpPr>
        <p:spPr>
          <a:xfrm>
            <a:off x="5004048" y="836712"/>
            <a:ext cx="0" cy="468052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17" name="Object 14"/>
          <p:cNvGraphicFramePr>
            <a:graphicFrameLocks noChangeAspect="1"/>
          </p:cNvGraphicFramePr>
          <p:nvPr/>
        </p:nvGraphicFramePr>
        <p:xfrm>
          <a:off x="5075660" y="1556792"/>
          <a:ext cx="4068340" cy="643365"/>
        </p:xfrm>
        <a:graphic>
          <a:graphicData uri="http://schemas.openxmlformats.org/presentationml/2006/ole">
            <p:oleObj spid="_x0000_s41998" name="Формула" r:id="rId15" imgW="2730240" imgH="431640" progId="Equation.3">
              <p:embed/>
            </p:oleObj>
          </a:graphicData>
        </a:graphic>
      </p:graphicFrame>
      <p:graphicFrame>
        <p:nvGraphicFramePr>
          <p:cNvPr id="9" name="Object 15"/>
          <p:cNvGraphicFramePr>
            <a:graphicFrameLocks noChangeAspect="1"/>
          </p:cNvGraphicFramePr>
          <p:nvPr/>
        </p:nvGraphicFramePr>
        <p:xfrm>
          <a:off x="5004048" y="2636912"/>
          <a:ext cx="4031524" cy="792088"/>
        </p:xfrm>
        <a:graphic>
          <a:graphicData uri="http://schemas.openxmlformats.org/presentationml/2006/ole">
            <p:oleObj spid="_x0000_s41999" name="Формула" r:id="rId16" imgW="2197080" imgH="431640" progId="Equation.3">
              <p:embed/>
            </p:oleObj>
          </a:graphicData>
        </a:graphic>
      </p:graphicFrame>
      <p:graphicFrame>
        <p:nvGraphicFramePr>
          <p:cNvPr id="19" name="Object 16"/>
          <p:cNvGraphicFramePr>
            <a:graphicFrameLocks noChangeAspect="1"/>
          </p:cNvGraphicFramePr>
          <p:nvPr/>
        </p:nvGraphicFramePr>
        <p:xfrm>
          <a:off x="6732240" y="3861048"/>
          <a:ext cx="2295558" cy="491108"/>
        </p:xfrm>
        <a:graphic>
          <a:graphicData uri="http://schemas.openxmlformats.org/presentationml/2006/ole">
            <p:oleObj spid="_x0000_s42000" name="Формула" r:id="rId17" imgW="1066680" imgH="228600" progId="Equation.3">
              <p:embed/>
            </p:oleObj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Задача 7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95536" y="2132856"/>
            <a:ext cx="85689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Газові, який знаходиться в циліндрі з рухомим поршнем, під час його нагрівання була передана кількість теплоти </a:t>
            </a:r>
            <a:r>
              <a:rPr lang="en-US" sz="2400" dirty="0" smtClean="0"/>
              <a:t>Q</a:t>
            </a:r>
            <a:r>
              <a:rPr lang="uk-UA" sz="2400" dirty="0" smtClean="0"/>
              <a:t>=100Дж. При цьому газ, розширюючись, виконав роботу А=700Дж. Чому дорівнює зміна внутрішньої енергії газу?</a:t>
            </a:r>
            <a:endParaRPr lang="ru-RU" sz="24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6" name="Object 2"/>
          <p:cNvGraphicFramePr>
            <a:graphicFrameLocks noChangeAspect="1"/>
          </p:cNvGraphicFramePr>
          <p:nvPr/>
        </p:nvGraphicFramePr>
        <p:xfrm>
          <a:off x="0" y="836712"/>
          <a:ext cx="1295400" cy="593725"/>
        </p:xfrm>
        <a:graphic>
          <a:graphicData uri="http://schemas.openxmlformats.org/presentationml/2006/ole">
            <p:oleObj spid="_x0000_s43010" name="Формула" r:id="rId3" imgW="444240" imgH="203040" progId="Equation.3">
              <p:embed/>
            </p:oleObj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>
            <a:off x="1763688" y="908720"/>
            <a:ext cx="0" cy="468052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H="1">
            <a:off x="0" y="2636912"/>
            <a:ext cx="176368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5364088" y="908720"/>
          <a:ext cx="2443162" cy="519112"/>
        </p:xfrm>
        <a:graphic>
          <a:graphicData uri="http://schemas.openxmlformats.org/presentationml/2006/ole">
            <p:oleObj spid="_x0000_s43011" name="Формула" r:id="rId4" imgW="838080" imgH="177480" progId="Equation.3">
              <p:embed/>
            </p:oleObj>
          </a:graphicData>
        </a:graphic>
      </p:graphicFrame>
      <p:graphicFrame>
        <p:nvGraphicFramePr>
          <p:cNvPr id="7" name="Object 4"/>
          <p:cNvGraphicFramePr>
            <a:graphicFrameLocks noChangeAspect="1"/>
          </p:cNvGraphicFramePr>
          <p:nvPr/>
        </p:nvGraphicFramePr>
        <p:xfrm>
          <a:off x="4067944" y="4221088"/>
          <a:ext cx="2048572" cy="503808"/>
        </p:xfrm>
        <a:graphic>
          <a:graphicData uri="http://schemas.openxmlformats.org/presentationml/2006/ole">
            <p:oleObj spid="_x0000_s43012" name="Формула" r:id="rId5" imgW="723600" imgH="177480" progId="Equation.3">
              <p:embed/>
            </p:oleObj>
          </a:graphicData>
        </a:graphic>
      </p:graphicFrame>
      <p:graphicFrame>
        <p:nvGraphicFramePr>
          <p:cNvPr id="2" name="Object 6"/>
          <p:cNvGraphicFramePr>
            <a:graphicFrameLocks noChangeAspect="1"/>
          </p:cNvGraphicFramePr>
          <p:nvPr/>
        </p:nvGraphicFramePr>
        <p:xfrm>
          <a:off x="0" y="1484784"/>
          <a:ext cx="1749425" cy="944563"/>
        </p:xfrm>
        <a:graphic>
          <a:graphicData uri="http://schemas.openxmlformats.org/presentationml/2006/ole">
            <p:oleObj spid="_x0000_s43014" name="Формула" r:id="rId6" imgW="799920" imgH="431640" progId="Equation.3">
              <p:embed/>
            </p:oleObj>
          </a:graphicData>
        </a:graphic>
      </p:graphicFrame>
      <p:graphicFrame>
        <p:nvGraphicFramePr>
          <p:cNvPr id="3" name="Object 7"/>
          <p:cNvGraphicFramePr>
            <a:graphicFrameLocks noChangeAspect="1"/>
          </p:cNvGraphicFramePr>
          <p:nvPr/>
        </p:nvGraphicFramePr>
        <p:xfrm>
          <a:off x="0" y="2852936"/>
          <a:ext cx="1026145" cy="423139"/>
        </p:xfrm>
        <a:graphic>
          <a:graphicData uri="http://schemas.openxmlformats.org/presentationml/2006/ole">
            <p:oleObj spid="_x0000_s43015" name="Формула" r:id="rId7" imgW="431640" imgH="177480" progId="Equation.3">
              <p:embed/>
            </p:oleObj>
          </a:graphicData>
        </a:graphic>
      </p:graphicFrame>
      <p:graphicFrame>
        <p:nvGraphicFramePr>
          <p:cNvPr id="10" name="Object 8"/>
          <p:cNvGraphicFramePr>
            <a:graphicFrameLocks noChangeAspect="1"/>
          </p:cNvGraphicFramePr>
          <p:nvPr/>
        </p:nvGraphicFramePr>
        <p:xfrm>
          <a:off x="1835696" y="1124744"/>
          <a:ext cx="2146300" cy="593725"/>
        </p:xfrm>
        <a:graphic>
          <a:graphicData uri="http://schemas.openxmlformats.org/presentationml/2006/ole">
            <p:oleObj spid="_x0000_s43016" name="Формула" r:id="rId8" imgW="736560" imgH="203040" progId="Equation.3">
              <p:embed/>
            </p:oleObj>
          </a:graphicData>
        </a:graphic>
      </p:graphicFrame>
      <p:graphicFrame>
        <p:nvGraphicFramePr>
          <p:cNvPr id="11" name="Object 9"/>
          <p:cNvGraphicFramePr>
            <a:graphicFrameLocks noChangeAspect="1"/>
          </p:cNvGraphicFramePr>
          <p:nvPr/>
        </p:nvGraphicFramePr>
        <p:xfrm>
          <a:off x="1835696" y="2060848"/>
          <a:ext cx="2146300" cy="593725"/>
        </p:xfrm>
        <a:graphic>
          <a:graphicData uri="http://schemas.openxmlformats.org/presentationml/2006/ole">
            <p:oleObj spid="_x0000_s43017" name="Формула" r:id="rId9" imgW="736560" imgH="203040" progId="Equation.3">
              <p:embed/>
            </p:oleObj>
          </a:graphicData>
        </a:graphic>
      </p:graphicFrame>
      <p:cxnSp>
        <p:nvCxnSpPr>
          <p:cNvPr id="13" name="Прямая соединительная линия 12"/>
          <p:cNvCxnSpPr/>
          <p:nvPr/>
        </p:nvCxnSpPr>
        <p:spPr>
          <a:xfrm>
            <a:off x="3995936" y="980728"/>
            <a:ext cx="0" cy="468052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12" name="Object 10"/>
          <p:cNvGraphicFramePr>
            <a:graphicFrameLocks noChangeAspect="1"/>
          </p:cNvGraphicFramePr>
          <p:nvPr/>
        </p:nvGraphicFramePr>
        <p:xfrm>
          <a:off x="4139952" y="1556792"/>
          <a:ext cx="4476750" cy="631825"/>
        </p:xfrm>
        <a:graphic>
          <a:graphicData uri="http://schemas.openxmlformats.org/presentationml/2006/ole">
            <p:oleObj spid="_x0000_s43018" name="Формула" r:id="rId10" imgW="1536480" imgH="215640" progId="Equation.3">
              <p:embed/>
            </p:oleObj>
          </a:graphicData>
        </a:graphic>
      </p:graphicFrame>
      <p:graphicFrame>
        <p:nvGraphicFramePr>
          <p:cNvPr id="15" name="Object 11"/>
          <p:cNvGraphicFramePr>
            <a:graphicFrameLocks noChangeAspect="1"/>
          </p:cNvGraphicFramePr>
          <p:nvPr/>
        </p:nvGraphicFramePr>
        <p:xfrm>
          <a:off x="4139952" y="2708920"/>
          <a:ext cx="4183062" cy="520700"/>
        </p:xfrm>
        <a:graphic>
          <a:graphicData uri="http://schemas.openxmlformats.org/presentationml/2006/ole">
            <p:oleObj spid="_x0000_s43019" name="Формула" r:id="rId11" imgW="1434960" imgH="177480" progId="Equation.3">
              <p:embed/>
            </p:oleObj>
          </a:graphicData>
        </a:graphic>
      </p:graphicFrame>
      <p:graphicFrame>
        <p:nvGraphicFramePr>
          <p:cNvPr id="16" name="Object 12"/>
          <p:cNvGraphicFramePr>
            <a:graphicFrameLocks noChangeAspect="1"/>
          </p:cNvGraphicFramePr>
          <p:nvPr/>
        </p:nvGraphicFramePr>
        <p:xfrm>
          <a:off x="6084168" y="4221088"/>
          <a:ext cx="2554288" cy="593725"/>
        </p:xfrm>
        <a:graphic>
          <a:graphicData uri="http://schemas.openxmlformats.org/presentationml/2006/ole">
            <p:oleObj spid="_x0000_s43020" name="Формула" r:id="rId12" imgW="876240" imgH="203040" progId="Equation.3">
              <p:embed/>
            </p:oleObj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Задача 8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23528" y="1916832"/>
            <a:ext cx="8568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Температура нагрівника                      ,а холодильника                    . Яку роботу виконала машина, діставши від нагрівника кількість теплоти, яка дорівнює                     ? Вважати машину ідеальною.</a:t>
            </a:r>
            <a:endParaRPr lang="ru-RU" sz="2400" dirty="0"/>
          </a:p>
        </p:txBody>
      </p:sp>
      <p:graphicFrame>
        <p:nvGraphicFramePr>
          <p:cNvPr id="25606" name="Object 1"/>
          <p:cNvGraphicFramePr>
            <a:graphicFrameLocks noChangeAspect="1"/>
          </p:cNvGraphicFramePr>
          <p:nvPr/>
        </p:nvGraphicFramePr>
        <p:xfrm>
          <a:off x="3635896" y="1988840"/>
          <a:ext cx="1356395" cy="359859"/>
        </p:xfrm>
        <a:graphic>
          <a:graphicData uri="http://schemas.openxmlformats.org/presentationml/2006/ole">
            <p:oleObj spid="_x0000_s51201" name="Формула" r:id="rId3" imgW="672840" imgH="177480" progId="Equation.3">
              <p:embed/>
            </p:oleObj>
          </a:graphicData>
        </a:graphic>
      </p:graphicFrame>
      <p:graphicFrame>
        <p:nvGraphicFramePr>
          <p:cNvPr id="51202" name="Object 2"/>
          <p:cNvGraphicFramePr>
            <a:graphicFrameLocks noChangeAspect="1"/>
          </p:cNvGraphicFramePr>
          <p:nvPr/>
        </p:nvGraphicFramePr>
        <p:xfrm>
          <a:off x="7308304" y="1988840"/>
          <a:ext cx="1236974" cy="360784"/>
        </p:xfrm>
        <a:graphic>
          <a:graphicData uri="http://schemas.openxmlformats.org/presentationml/2006/ole">
            <p:oleObj spid="_x0000_s51202" name="Формула" r:id="rId4" imgW="609480" imgH="177480" progId="Equation.3">
              <p:embed/>
            </p:oleObj>
          </a:graphicData>
        </a:graphic>
      </p:graphicFrame>
      <p:graphicFrame>
        <p:nvGraphicFramePr>
          <p:cNvPr id="51203" name="Object 3"/>
          <p:cNvGraphicFramePr>
            <a:graphicFrameLocks noChangeAspect="1"/>
          </p:cNvGraphicFramePr>
          <p:nvPr/>
        </p:nvGraphicFramePr>
        <p:xfrm>
          <a:off x="3419872" y="2708920"/>
          <a:ext cx="1304448" cy="384919"/>
        </p:xfrm>
        <a:graphic>
          <a:graphicData uri="http://schemas.openxmlformats.org/presentationml/2006/ole">
            <p:oleObj spid="_x0000_s51203" name="Формула" r:id="rId5" imgW="774360" imgH="228600" progId="Equation.3">
              <p:embed/>
            </p:oleObj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1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1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6" name="Object 2"/>
          <p:cNvGraphicFramePr>
            <a:graphicFrameLocks noChangeAspect="1"/>
          </p:cNvGraphicFramePr>
          <p:nvPr/>
        </p:nvGraphicFramePr>
        <p:xfrm>
          <a:off x="0" y="836712"/>
          <a:ext cx="1295400" cy="593725"/>
        </p:xfrm>
        <a:graphic>
          <a:graphicData uri="http://schemas.openxmlformats.org/presentationml/2006/ole">
            <p:oleObj spid="_x0000_s44034" name="Формула" r:id="rId3" imgW="444240" imgH="203040" progId="Equation.3">
              <p:embed/>
            </p:oleObj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>
            <a:off x="1763688" y="908720"/>
            <a:ext cx="0" cy="468052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H="1">
            <a:off x="0" y="3356992"/>
            <a:ext cx="176368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5292080" y="764704"/>
          <a:ext cx="2443162" cy="519112"/>
        </p:xfrm>
        <a:graphic>
          <a:graphicData uri="http://schemas.openxmlformats.org/presentationml/2006/ole">
            <p:oleObj spid="_x0000_s44035" name="Формула" r:id="rId4" imgW="838080" imgH="177480" progId="Equation.3">
              <p:embed/>
            </p:oleObj>
          </a:graphicData>
        </a:graphic>
      </p:graphicFrame>
      <p:graphicFrame>
        <p:nvGraphicFramePr>
          <p:cNvPr id="7" name="Object 4"/>
          <p:cNvGraphicFramePr>
            <a:graphicFrameLocks noChangeAspect="1"/>
          </p:cNvGraphicFramePr>
          <p:nvPr/>
        </p:nvGraphicFramePr>
        <p:xfrm>
          <a:off x="4355976" y="4581128"/>
          <a:ext cx="1755775" cy="431800"/>
        </p:xfrm>
        <a:graphic>
          <a:graphicData uri="http://schemas.openxmlformats.org/presentationml/2006/ole">
            <p:oleObj spid="_x0000_s44036" name="Формула" r:id="rId5" imgW="723600" imgH="177480" progId="Equation.3">
              <p:embed/>
            </p:oleObj>
          </a:graphicData>
        </a:graphic>
      </p:graphicFrame>
      <p:graphicFrame>
        <p:nvGraphicFramePr>
          <p:cNvPr id="8" name="Object 5"/>
          <p:cNvGraphicFramePr>
            <a:graphicFrameLocks noChangeAspect="1"/>
          </p:cNvGraphicFramePr>
          <p:nvPr/>
        </p:nvGraphicFramePr>
        <p:xfrm>
          <a:off x="1907704" y="836712"/>
          <a:ext cx="628650" cy="520700"/>
        </p:xfrm>
        <a:graphic>
          <a:graphicData uri="http://schemas.openxmlformats.org/presentationml/2006/ole">
            <p:oleObj spid="_x0000_s44037" name="Формула" r:id="rId6" imgW="215640" imgH="177480" progId="Equation.3">
              <p:embed/>
            </p:oleObj>
          </a:graphicData>
        </a:graphic>
      </p:graphicFrame>
      <p:graphicFrame>
        <p:nvGraphicFramePr>
          <p:cNvPr id="44038" name="Object 6"/>
          <p:cNvGraphicFramePr>
            <a:graphicFrameLocks noChangeAspect="1"/>
          </p:cNvGraphicFramePr>
          <p:nvPr/>
        </p:nvGraphicFramePr>
        <p:xfrm>
          <a:off x="0" y="1556792"/>
          <a:ext cx="1789532" cy="1584176"/>
        </p:xfrm>
        <a:graphic>
          <a:graphicData uri="http://schemas.openxmlformats.org/presentationml/2006/ole">
            <p:oleObj spid="_x0000_s44038" name="Формула" r:id="rId7" imgW="774360" imgH="685800" progId="Equation.3">
              <p:embed/>
            </p:oleObj>
          </a:graphicData>
        </a:graphic>
      </p:graphicFrame>
      <p:graphicFrame>
        <p:nvGraphicFramePr>
          <p:cNvPr id="44039" name="Object 7"/>
          <p:cNvGraphicFramePr>
            <a:graphicFrameLocks noChangeAspect="1"/>
          </p:cNvGraphicFramePr>
          <p:nvPr/>
        </p:nvGraphicFramePr>
        <p:xfrm>
          <a:off x="107504" y="3573016"/>
          <a:ext cx="798970" cy="1008112"/>
        </p:xfrm>
        <a:graphic>
          <a:graphicData uri="http://schemas.openxmlformats.org/presentationml/2006/ole">
            <p:oleObj spid="_x0000_s44039" name="Формула" r:id="rId8" imgW="342720" imgH="431640" progId="Equation.3">
              <p:embed/>
            </p:oleObj>
          </a:graphicData>
        </a:graphic>
      </p:graphicFrame>
      <p:graphicFrame>
        <p:nvGraphicFramePr>
          <p:cNvPr id="44040" name="Object 8"/>
          <p:cNvGraphicFramePr>
            <a:graphicFrameLocks noChangeAspect="1"/>
          </p:cNvGraphicFramePr>
          <p:nvPr/>
        </p:nvGraphicFramePr>
        <p:xfrm>
          <a:off x="1763688" y="1556792"/>
          <a:ext cx="899062" cy="406028"/>
        </p:xfrm>
        <a:graphic>
          <a:graphicData uri="http://schemas.openxmlformats.org/presentationml/2006/ole">
            <p:oleObj spid="_x0000_s44040" name="Формула" r:id="rId9" imgW="393480" imgH="177480" progId="Equation.3">
              <p:embed/>
            </p:oleObj>
          </a:graphicData>
        </a:graphic>
      </p:graphicFrame>
      <p:graphicFrame>
        <p:nvGraphicFramePr>
          <p:cNvPr id="44041" name="Object 9"/>
          <p:cNvGraphicFramePr>
            <a:graphicFrameLocks noChangeAspect="1"/>
          </p:cNvGraphicFramePr>
          <p:nvPr/>
        </p:nvGraphicFramePr>
        <p:xfrm>
          <a:off x="1763688" y="2060848"/>
          <a:ext cx="898525" cy="404812"/>
        </p:xfrm>
        <a:graphic>
          <a:graphicData uri="http://schemas.openxmlformats.org/presentationml/2006/ole">
            <p:oleObj spid="_x0000_s44041" name="Формула" r:id="rId10" imgW="393480" imgH="177480" progId="Equation.3">
              <p:embed/>
            </p:oleObj>
          </a:graphicData>
        </a:graphic>
      </p:graphicFrame>
      <p:cxnSp>
        <p:nvCxnSpPr>
          <p:cNvPr id="13" name="Прямая соединительная линия 12"/>
          <p:cNvCxnSpPr/>
          <p:nvPr/>
        </p:nvCxnSpPr>
        <p:spPr>
          <a:xfrm>
            <a:off x="2627784" y="908720"/>
            <a:ext cx="0" cy="468052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44042" name="Object 10"/>
          <p:cNvGraphicFramePr>
            <a:graphicFrameLocks noChangeAspect="1"/>
          </p:cNvGraphicFramePr>
          <p:nvPr/>
        </p:nvGraphicFramePr>
        <p:xfrm>
          <a:off x="2699792" y="908720"/>
          <a:ext cx="976312" cy="977900"/>
        </p:xfrm>
        <a:graphic>
          <a:graphicData uri="http://schemas.openxmlformats.org/presentationml/2006/ole">
            <p:oleObj spid="_x0000_s44042" name="Формула" r:id="rId11" imgW="419040" imgH="419040" progId="Equation.3">
              <p:embed/>
            </p:oleObj>
          </a:graphicData>
        </a:graphic>
      </p:graphicFrame>
      <p:graphicFrame>
        <p:nvGraphicFramePr>
          <p:cNvPr id="44043" name="Object 11"/>
          <p:cNvGraphicFramePr>
            <a:graphicFrameLocks noChangeAspect="1"/>
          </p:cNvGraphicFramePr>
          <p:nvPr/>
        </p:nvGraphicFramePr>
        <p:xfrm>
          <a:off x="2627784" y="2060848"/>
          <a:ext cx="1627188" cy="917575"/>
        </p:xfrm>
        <a:graphic>
          <a:graphicData uri="http://schemas.openxmlformats.org/presentationml/2006/ole">
            <p:oleObj spid="_x0000_s44043" name="Формула" r:id="rId12" imgW="698400" imgH="393480" progId="Equation.3">
              <p:embed/>
            </p:oleObj>
          </a:graphicData>
        </a:graphic>
      </p:graphicFrame>
      <p:graphicFrame>
        <p:nvGraphicFramePr>
          <p:cNvPr id="44044" name="Object 12"/>
          <p:cNvGraphicFramePr>
            <a:graphicFrameLocks noChangeAspect="1"/>
          </p:cNvGraphicFramePr>
          <p:nvPr/>
        </p:nvGraphicFramePr>
        <p:xfrm>
          <a:off x="2699792" y="3429000"/>
          <a:ext cx="1154113" cy="473075"/>
        </p:xfrm>
        <a:graphic>
          <a:graphicData uri="http://schemas.openxmlformats.org/presentationml/2006/ole">
            <p:oleObj spid="_x0000_s44044" name="Формула" r:id="rId13" imgW="495000" imgH="203040" progId="Equation.3">
              <p:embed/>
            </p:oleObj>
          </a:graphicData>
        </a:graphic>
      </p:graphicFrame>
      <p:cxnSp>
        <p:nvCxnSpPr>
          <p:cNvPr id="18" name="Прямая соединительная линия 17"/>
          <p:cNvCxnSpPr/>
          <p:nvPr/>
        </p:nvCxnSpPr>
        <p:spPr>
          <a:xfrm>
            <a:off x="4283968" y="908720"/>
            <a:ext cx="0" cy="468052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44046" name="Object 14"/>
          <p:cNvGraphicFramePr>
            <a:graphicFrameLocks noChangeAspect="1"/>
          </p:cNvGraphicFramePr>
          <p:nvPr/>
        </p:nvGraphicFramePr>
        <p:xfrm>
          <a:off x="4355976" y="3140968"/>
          <a:ext cx="2448272" cy="446167"/>
        </p:xfrm>
        <a:graphic>
          <a:graphicData uri="http://schemas.openxmlformats.org/presentationml/2006/ole">
            <p:oleObj spid="_x0000_s44046" name="Формула" r:id="rId14" imgW="1180800" imgH="215640" progId="Equation.3">
              <p:embed/>
            </p:oleObj>
          </a:graphicData>
        </a:graphic>
      </p:graphicFrame>
      <p:graphicFrame>
        <p:nvGraphicFramePr>
          <p:cNvPr id="44048" name="Object 16"/>
          <p:cNvGraphicFramePr>
            <a:graphicFrameLocks noChangeAspect="1"/>
          </p:cNvGraphicFramePr>
          <p:nvPr/>
        </p:nvGraphicFramePr>
        <p:xfrm>
          <a:off x="4355976" y="1268760"/>
          <a:ext cx="2520280" cy="704070"/>
        </p:xfrm>
        <a:graphic>
          <a:graphicData uri="http://schemas.openxmlformats.org/presentationml/2006/ole">
            <p:oleObj spid="_x0000_s44048" name="Формула" r:id="rId15" imgW="1409400" imgH="393480" progId="Equation.3">
              <p:embed/>
            </p:oleObj>
          </a:graphicData>
        </a:graphic>
      </p:graphicFrame>
      <p:graphicFrame>
        <p:nvGraphicFramePr>
          <p:cNvPr id="44049" name="Object 17"/>
          <p:cNvGraphicFramePr>
            <a:graphicFrameLocks noChangeAspect="1"/>
          </p:cNvGraphicFramePr>
          <p:nvPr/>
        </p:nvGraphicFramePr>
        <p:xfrm>
          <a:off x="4355976" y="2204864"/>
          <a:ext cx="2374900" cy="722313"/>
        </p:xfrm>
        <a:graphic>
          <a:graphicData uri="http://schemas.openxmlformats.org/presentationml/2006/ole">
            <p:oleObj spid="_x0000_s44049" name="Формула" r:id="rId16" imgW="1295280" imgH="393480" progId="Equation.3">
              <p:embed/>
            </p:oleObj>
          </a:graphicData>
        </a:graphic>
      </p:graphicFrame>
      <p:graphicFrame>
        <p:nvGraphicFramePr>
          <p:cNvPr id="44051" name="Object 19"/>
          <p:cNvGraphicFramePr>
            <a:graphicFrameLocks noChangeAspect="1"/>
          </p:cNvGraphicFramePr>
          <p:nvPr/>
        </p:nvGraphicFramePr>
        <p:xfrm>
          <a:off x="4355976" y="3861048"/>
          <a:ext cx="3127046" cy="504056"/>
        </p:xfrm>
        <a:graphic>
          <a:graphicData uri="http://schemas.openxmlformats.org/presentationml/2006/ole">
            <p:oleObj spid="_x0000_s44051" name="Формула" r:id="rId17" imgW="1422360" imgH="228600" progId="Equation.3">
              <p:embed/>
            </p:oleObj>
          </a:graphicData>
        </a:graphic>
      </p:graphicFrame>
      <p:graphicFrame>
        <p:nvGraphicFramePr>
          <p:cNvPr id="44052" name="Object 20"/>
          <p:cNvGraphicFramePr>
            <a:graphicFrameLocks noChangeAspect="1"/>
          </p:cNvGraphicFramePr>
          <p:nvPr/>
        </p:nvGraphicFramePr>
        <p:xfrm>
          <a:off x="6084168" y="4581128"/>
          <a:ext cx="2020143" cy="419770"/>
        </p:xfrm>
        <a:graphic>
          <a:graphicData uri="http://schemas.openxmlformats.org/presentationml/2006/ole">
            <p:oleObj spid="_x0000_s44052" name="Формула" r:id="rId18" imgW="977760" imgH="203040" progId="Equation.3">
              <p:embed/>
            </p:oleObj>
          </a:graphicData>
        </a:graphic>
      </p:graphicFrame>
      <p:graphicFrame>
        <p:nvGraphicFramePr>
          <p:cNvPr id="44053" name="Object 21"/>
          <p:cNvGraphicFramePr>
            <a:graphicFrameLocks noChangeAspect="1"/>
          </p:cNvGraphicFramePr>
          <p:nvPr/>
        </p:nvGraphicFramePr>
        <p:xfrm>
          <a:off x="6012160" y="5013176"/>
          <a:ext cx="2262187" cy="504825"/>
        </p:xfrm>
        <a:graphic>
          <a:graphicData uri="http://schemas.openxmlformats.org/presentationml/2006/ole">
            <p:oleObj spid="_x0000_s44053" name="Формула" r:id="rId19" imgW="1028520" imgH="228600" progId="Equation.3">
              <p:embed/>
            </p:oleObj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4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4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4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4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44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44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44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44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44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44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44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44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2000"/>
                                        <p:tgtEl>
                                          <p:spTgt spid="44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Задача 9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07504" y="2276872"/>
            <a:ext cx="90364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Визначте роботу, виконану у разі ізобарного розширення азоту               , якщо його початкова температура була       , а об</a:t>
            </a:r>
            <a:r>
              <a:rPr lang="en-US" sz="2800" dirty="0" smtClean="0"/>
              <a:t>’</a:t>
            </a:r>
            <a:r>
              <a:rPr lang="uk-UA" sz="2800" dirty="0" err="1" smtClean="0"/>
              <a:t>єм</a:t>
            </a:r>
            <a:r>
              <a:rPr lang="uk-UA" sz="2800" dirty="0" smtClean="0"/>
              <a:t> зріс у три рази. Молярна маса азоту                            </a:t>
            </a:r>
            <a:endParaRPr lang="ru-RU" sz="2400" dirty="0"/>
          </a:p>
        </p:txBody>
      </p:sp>
      <p:graphicFrame>
        <p:nvGraphicFramePr>
          <p:cNvPr id="25606" name="Object 1"/>
          <p:cNvGraphicFramePr>
            <a:graphicFrameLocks noChangeAspect="1"/>
          </p:cNvGraphicFramePr>
          <p:nvPr/>
        </p:nvGraphicFramePr>
        <p:xfrm>
          <a:off x="1043608" y="2768129"/>
          <a:ext cx="1224136" cy="365950"/>
        </p:xfrm>
        <a:graphic>
          <a:graphicData uri="http://schemas.openxmlformats.org/presentationml/2006/ole">
            <p:oleObj spid="_x0000_s52225" name="Формула" r:id="rId3" imgW="596880" imgH="177480" progId="Equation.3">
              <p:embed/>
            </p:oleObj>
          </a:graphicData>
        </a:graphic>
      </p:graphicFrame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8316416" y="2780928"/>
          <a:ext cx="600075" cy="365125"/>
        </p:xfrm>
        <a:graphic>
          <a:graphicData uri="http://schemas.openxmlformats.org/presentationml/2006/ole">
            <p:oleObj spid="_x0000_s52226" name="Формула" r:id="rId4" imgW="291960" imgH="177480" progId="Equation.3">
              <p:embed/>
            </p:oleObj>
          </a:graphicData>
        </a:graphic>
      </p:graphicFrame>
      <p:graphicFrame>
        <p:nvGraphicFramePr>
          <p:cNvPr id="5" name="Object 3"/>
          <p:cNvGraphicFramePr>
            <a:graphicFrameLocks noChangeAspect="1"/>
          </p:cNvGraphicFramePr>
          <p:nvPr/>
        </p:nvGraphicFramePr>
        <p:xfrm>
          <a:off x="6804248" y="3212976"/>
          <a:ext cx="2339752" cy="379905"/>
        </p:xfrm>
        <a:graphic>
          <a:graphicData uri="http://schemas.openxmlformats.org/presentationml/2006/ole">
            <p:oleObj spid="_x0000_s52227" name="Формула" r:id="rId5" imgW="1409400" imgH="228600" progId="Equation.3">
              <p:embed/>
            </p:oleObj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6" name="Object 2"/>
          <p:cNvGraphicFramePr>
            <a:graphicFrameLocks noChangeAspect="1"/>
          </p:cNvGraphicFramePr>
          <p:nvPr/>
        </p:nvGraphicFramePr>
        <p:xfrm>
          <a:off x="0" y="692696"/>
          <a:ext cx="1295400" cy="593725"/>
        </p:xfrm>
        <a:graphic>
          <a:graphicData uri="http://schemas.openxmlformats.org/presentationml/2006/ole">
            <p:oleObj spid="_x0000_s45058" name="Формула" r:id="rId3" imgW="444240" imgH="203040" progId="Equation.3">
              <p:embed/>
            </p:oleObj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>
            <a:off x="2195736" y="908720"/>
            <a:ext cx="0" cy="468052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H="1">
            <a:off x="0" y="3717032"/>
            <a:ext cx="219573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6011863" y="836613"/>
          <a:ext cx="2443162" cy="519112"/>
        </p:xfrm>
        <a:graphic>
          <a:graphicData uri="http://schemas.openxmlformats.org/presentationml/2006/ole">
            <p:oleObj spid="_x0000_s45059" name="Формула" r:id="rId4" imgW="838080" imgH="177480" progId="Equation.3">
              <p:embed/>
            </p:oleObj>
          </a:graphicData>
        </a:graphic>
      </p:graphicFrame>
      <p:graphicFrame>
        <p:nvGraphicFramePr>
          <p:cNvPr id="7" name="Object 4"/>
          <p:cNvGraphicFramePr>
            <a:graphicFrameLocks noChangeAspect="1"/>
          </p:cNvGraphicFramePr>
          <p:nvPr/>
        </p:nvGraphicFramePr>
        <p:xfrm>
          <a:off x="5292080" y="4005064"/>
          <a:ext cx="1755775" cy="431800"/>
        </p:xfrm>
        <a:graphic>
          <a:graphicData uri="http://schemas.openxmlformats.org/presentationml/2006/ole">
            <p:oleObj spid="_x0000_s45060" name="Формула" r:id="rId5" imgW="723600" imgH="177480" progId="Equation.3">
              <p:embed/>
            </p:oleObj>
          </a:graphicData>
        </a:graphic>
      </p:graphicFrame>
      <p:graphicFrame>
        <p:nvGraphicFramePr>
          <p:cNvPr id="8" name="Object 5"/>
          <p:cNvGraphicFramePr>
            <a:graphicFrameLocks noChangeAspect="1"/>
          </p:cNvGraphicFramePr>
          <p:nvPr/>
        </p:nvGraphicFramePr>
        <p:xfrm>
          <a:off x="2267744" y="764704"/>
          <a:ext cx="628650" cy="520700"/>
        </p:xfrm>
        <a:graphic>
          <a:graphicData uri="http://schemas.openxmlformats.org/presentationml/2006/ole">
            <p:oleObj spid="_x0000_s45061" name="Формула" r:id="rId6" imgW="215640" imgH="177480" progId="Equation.3">
              <p:embed/>
            </p:oleObj>
          </a:graphicData>
        </a:graphic>
      </p:graphicFrame>
      <p:graphicFrame>
        <p:nvGraphicFramePr>
          <p:cNvPr id="2" name="Object 6"/>
          <p:cNvGraphicFramePr>
            <a:graphicFrameLocks noChangeAspect="1"/>
          </p:cNvGraphicFramePr>
          <p:nvPr/>
        </p:nvGraphicFramePr>
        <p:xfrm>
          <a:off x="0" y="1196752"/>
          <a:ext cx="2105866" cy="2448272"/>
        </p:xfrm>
        <a:graphic>
          <a:graphicData uri="http://schemas.openxmlformats.org/presentationml/2006/ole">
            <p:oleObj spid="_x0000_s45062" name="Формула" r:id="rId7" imgW="1130040" imgH="1307880" progId="Equation.3">
              <p:embed/>
            </p:oleObj>
          </a:graphicData>
        </a:graphic>
      </p:graphicFrame>
      <p:graphicFrame>
        <p:nvGraphicFramePr>
          <p:cNvPr id="45063" name="Object 7"/>
          <p:cNvGraphicFramePr>
            <a:graphicFrameLocks noChangeAspect="1"/>
          </p:cNvGraphicFramePr>
          <p:nvPr/>
        </p:nvGraphicFramePr>
        <p:xfrm>
          <a:off x="0" y="3933056"/>
          <a:ext cx="792088" cy="437490"/>
        </p:xfrm>
        <a:graphic>
          <a:graphicData uri="http://schemas.openxmlformats.org/presentationml/2006/ole">
            <p:oleObj spid="_x0000_s45063" name="Формула" r:id="rId8" imgW="342720" imgH="177480" progId="Equation.3">
              <p:embed/>
            </p:oleObj>
          </a:graphicData>
        </a:graphic>
      </p:graphicFrame>
      <p:graphicFrame>
        <p:nvGraphicFramePr>
          <p:cNvPr id="45065" name="Object 9"/>
          <p:cNvGraphicFramePr>
            <a:graphicFrameLocks noChangeAspect="1"/>
          </p:cNvGraphicFramePr>
          <p:nvPr/>
        </p:nvGraphicFramePr>
        <p:xfrm>
          <a:off x="2195736" y="1556792"/>
          <a:ext cx="737707" cy="332507"/>
        </p:xfrm>
        <a:graphic>
          <a:graphicData uri="http://schemas.openxmlformats.org/presentationml/2006/ole">
            <p:oleObj spid="_x0000_s45065" name="Формула" r:id="rId9" imgW="393480" imgH="177480" progId="Equation.3">
              <p:embed/>
            </p:oleObj>
          </a:graphicData>
        </a:graphic>
      </p:graphicFrame>
      <p:cxnSp>
        <p:nvCxnSpPr>
          <p:cNvPr id="12" name="Прямая соединительная линия 11"/>
          <p:cNvCxnSpPr/>
          <p:nvPr/>
        </p:nvCxnSpPr>
        <p:spPr>
          <a:xfrm>
            <a:off x="2915816" y="908720"/>
            <a:ext cx="0" cy="468052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45066" name="Object 10"/>
          <p:cNvGraphicFramePr>
            <a:graphicFrameLocks noChangeAspect="1"/>
          </p:cNvGraphicFramePr>
          <p:nvPr/>
        </p:nvGraphicFramePr>
        <p:xfrm>
          <a:off x="2915816" y="1268760"/>
          <a:ext cx="2376264" cy="413027"/>
        </p:xfrm>
        <a:graphic>
          <a:graphicData uri="http://schemas.openxmlformats.org/presentationml/2006/ole">
            <p:oleObj spid="_x0000_s45066" name="Формула" r:id="rId10" imgW="1320480" imgH="215640" progId="Equation.3">
              <p:embed/>
            </p:oleObj>
          </a:graphicData>
        </a:graphic>
      </p:graphicFrame>
      <p:graphicFrame>
        <p:nvGraphicFramePr>
          <p:cNvPr id="45067" name="Object 11"/>
          <p:cNvGraphicFramePr>
            <a:graphicFrameLocks noChangeAspect="1"/>
          </p:cNvGraphicFramePr>
          <p:nvPr/>
        </p:nvGraphicFramePr>
        <p:xfrm>
          <a:off x="2987824" y="1916832"/>
          <a:ext cx="1028700" cy="339725"/>
        </p:xfrm>
        <a:graphic>
          <a:graphicData uri="http://schemas.openxmlformats.org/presentationml/2006/ole">
            <p:oleObj spid="_x0000_s45067" name="Формула" r:id="rId11" imgW="571320" imgH="177480" progId="Equation.3">
              <p:embed/>
            </p:oleObj>
          </a:graphicData>
        </a:graphic>
      </p:graphicFrame>
      <p:graphicFrame>
        <p:nvGraphicFramePr>
          <p:cNvPr id="45068" name="Object 12"/>
          <p:cNvGraphicFramePr>
            <a:graphicFrameLocks noChangeAspect="1"/>
          </p:cNvGraphicFramePr>
          <p:nvPr/>
        </p:nvGraphicFramePr>
        <p:xfrm>
          <a:off x="2987824" y="2348880"/>
          <a:ext cx="1576388" cy="752475"/>
        </p:xfrm>
        <a:graphic>
          <a:graphicData uri="http://schemas.openxmlformats.org/presentationml/2006/ole">
            <p:oleObj spid="_x0000_s45068" name="Формула" r:id="rId12" imgW="876240" imgH="393480" progId="Equation.3">
              <p:embed/>
            </p:oleObj>
          </a:graphicData>
        </a:graphic>
      </p:graphicFrame>
      <p:graphicFrame>
        <p:nvGraphicFramePr>
          <p:cNvPr id="45069" name="Object 13"/>
          <p:cNvGraphicFramePr>
            <a:graphicFrameLocks noChangeAspect="1"/>
          </p:cNvGraphicFramePr>
          <p:nvPr/>
        </p:nvGraphicFramePr>
        <p:xfrm>
          <a:off x="3059832" y="3284984"/>
          <a:ext cx="1393825" cy="752475"/>
        </p:xfrm>
        <a:graphic>
          <a:graphicData uri="http://schemas.openxmlformats.org/presentationml/2006/ole">
            <p:oleObj spid="_x0000_s45069" name="Формула" r:id="rId13" imgW="774360" imgH="393480" progId="Equation.3">
              <p:embed/>
            </p:oleObj>
          </a:graphicData>
        </a:graphic>
      </p:graphicFrame>
      <p:cxnSp>
        <p:nvCxnSpPr>
          <p:cNvPr id="18" name="Прямая соединительная линия 17"/>
          <p:cNvCxnSpPr/>
          <p:nvPr/>
        </p:nvCxnSpPr>
        <p:spPr>
          <a:xfrm>
            <a:off x="5292080" y="908720"/>
            <a:ext cx="0" cy="468052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45070" name="Object 14"/>
          <p:cNvGraphicFramePr>
            <a:graphicFrameLocks noChangeAspect="1"/>
          </p:cNvGraphicFramePr>
          <p:nvPr/>
        </p:nvGraphicFramePr>
        <p:xfrm>
          <a:off x="5292080" y="1484784"/>
          <a:ext cx="3730625" cy="874712"/>
        </p:xfrm>
        <a:graphic>
          <a:graphicData uri="http://schemas.openxmlformats.org/presentationml/2006/ole">
            <p:oleObj spid="_x0000_s45070" name="Формула" r:id="rId14" imgW="1955520" imgH="431640" progId="Equation.3">
              <p:embed/>
            </p:oleObj>
          </a:graphicData>
        </a:graphic>
      </p:graphicFrame>
      <p:graphicFrame>
        <p:nvGraphicFramePr>
          <p:cNvPr id="45071" name="Object 15"/>
          <p:cNvGraphicFramePr>
            <a:graphicFrameLocks noChangeAspect="1"/>
          </p:cNvGraphicFramePr>
          <p:nvPr/>
        </p:nvGraphicFramePr>
        <p:xfrm>
          <a:off x="5292080" y="2708920"/>
          <a:ext cx="3851920" cy="752150"/>
        </p:xfrm>
        <a:graphic>
          <a:graphicData uri="http://schemas.openxmlformats.org/presentationml/2006/ole">
            <p:oleObj spid="_x0000_s45071" name="Формула" r:id="rId15" imgW="2145960" imgH="419040" progId="Equation.3">
              <p:embed/>
            </p:oleObj>
          </a:graphicData>
        </a:graphic>
      </p:graphicFrame>
      <p:graphicFrame>
        <p:nvGraphicFramePr>
          <p:cNvPr id="45072" name="Object 16"/>
          <p:cNvGraphicFramePr>
            <a:graphicFrameLocks noChangeAspect="1"/>
          </p:cNvGraphicFramePr>
          <p:nvPr/>
        </p:nvGraphicFramePr>
        <p:xfrm>
          <a:off x="6948264" y="4005064"/>
          <a:ext cx="2195736" cy="399857"/>
        </p:xfrm>
        <a:graphic>
          <a:graphicData uri="http://schemas.openxmlformats.org/presentationml/2006/ole">
            <p:oleObj spid="_x0000_s45072" name="Формула" r:id="rId16" imgW="1117440" imgH="203040" progId="Equation.3">
              <p:embed/>
            </p:oleObj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5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5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45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45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45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45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45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45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45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Задача 1</a:t>
            </a:r>
            <a:endParaRPr lang="ru-RU" dirty="0"/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251520" y="2256547"/>
            <a:ext cx="8748464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6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Визначити роботу розширення 20л газу при ізобарному нагріванні від 270С до 120</a:t>
            </a:r>
            <a:r>
              <a:rPr kumimoji="0" lang="uk-UA" sz="3600" b="0" i="0" u="none" strike="noStrike" cap="none" normalizeH="0" baseline="3000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0</a:t>
            </a:r>
            <a:r>
              <a:rPr kumimoji="0" lang="uk-UA" sz="36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С. Тиск газу 80 </a:t>
            </a:r>
            <a:r>
              <a:rPr kumimoji="0" lang="uk-UA" sz="36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кПа</a:t>
            </a:r>
            <a:r>
              <a:rPr kumimoji="0" lang="uk-UA" sz="36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.</a:t>
            </a:r>
            <a:endParaRPr kumimoji="0" lang="uk-UA" sz="36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6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638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Задача 10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79512" y="1916832"/>
            <a:ext cx="88569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Ідеальний тепловий двигун дістає від нагрівника щосекунди кількість теплоти                                , і за той самий час віддає холодильнику                               . Який ККД двигуна?</a:t>
            </a:r>
            <a:endParaRPr lang="ru-RU" sz="2400" dirty="0"/>
          </a:p>
        </p:txBody>
      </p:sp>
      <p:graphicFrame>
        <p:nvGraphicFramePr>
          <p:cNvPr id="53253" name="Object 5"/>
          <p:cNvGraphicFramePr>
            <a:graphicFrameLocks noChangeAspect="1"/>
          </p:cNvGraphicFramePr>
          <p:nvPr/>
        </p:nvGraphicFramePr>
        <p:xfrm>
          <a:off x="2483768" y="2276872"/>
          <a:ext cx="2187235" cy="474340"/>
        </p:xfrm>
        <a:graphic>
          <a:graphicData uri="http://schemas.openxmlformats.org/presentationml/2006/ole">
            <p:oleObj spid="_x0000_s53253" name="Формула" r:id="rId3" imgW="1054080" imgH="228600" progId="Equation.3">
              <p:embed/>
            </p:oleObj>
          </a:graphicData>
        </a:graphic>
      </p:graphicFrame>
      <p:graphicFrame>
        <p:nvGraphicFramePr>
          <p:cNvPr id="53254" name="Object 6"/>
          <p:cNvGraphicFramePr>
            <a:graphicFrameLocks noChangeAspect="1"/>
          </p:cNvGraphicFramePr>
          <p:nvPr/>
        </p:nvGraphicFramePr>
        <p:xfrm>
          <a:off x="2123728" y="2636912"/>
          <a:ext cx="2099613" cy="444624"/>
        </p:xfrm>
        <a:graphic>
          <a:graphicData uri="http://schemas.openxmlformats.org/presentationml/2006/ole">
            <p:oleObj spid="_x0000_s53254" name="Формула" r:id="rId4" imgW="1079280" imgH="228600" progId="Equation.3">
              <p:embed/>
            </p:oleObj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3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3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6" name="Object 2"/>
          <p:cNvGraphicFramePr>
            <a:graphicFrameLocks noChangeAspect="1"/>
          </p:cNvGraphicFramePr>
          <p:nvPr/>
        </p:nvGraphicFramePr>
        <p:xfrm>
          <a:off x="0" y="1124744"/>
          <a:ext cx="1295400" cy="593725"/>
        </p:xfrm>
        <a:graphic>
          <a:graphicData uri="http://schemas.openxmlformats.org/presentationml/2006/ole">
            <p:oleObj spid="_x0000_s46082" name="Формула" r:id="rId3" imgW="444240" imgH="203040" progId="Equation.3">
              <p:embed/>
            </p:oleObj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>
            <a:off x="2267744" y="1196752"/>
            <a:ext cx="0" cy="37444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H="1">
            <a:off x="0" y="2996952"/>
            <a:ext cx="226774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5364088" y="1196752"/>
          <a:ext cx="2443162" cy="519112"/>
        </p:xfrm>
        <a:graphic>
          <a:graphicData uri="http://schemas.openxmlformats.org/presentationml/2006/ole">
            <p:oleObj spid="_x0000_s46083" name="Формула" r:id="rId4" imgW="838080" imgH="177480" progId="Equation.3">
              <p:embed/>
            </p:oleObj>
          </a:graphicData>
        </a:graphic>
      </p:graphicFrame>
      <p:graphicFrame>
        <p:nvGraphicFramePr>
          <p:cNvPr id="7" name="Object 4"/>
          <p:cNvGraphicFramePr>
            <a:graphicFrameLocks noChangeAspect="1"/>
          </p:cNvGraphicFramePr>
          <p:nvPr/>
        </p:nvGraphicFramePr>
        <p:xfrm>
          <a:off x="4283968" y="4077072"/>
          <a:ext cx="2048572" cy="503808"/>
        </p:xfrm>
        <a:graphic>
          <a:graphicData uri="http://schemas.openxmlformats.org/presentationml/2006/ole">
            <p:oleObj spid="_x0000_s46084" name="Формула" r:id="rId5" imgW="723600" imgH="177480" progId="Equation.3">
              <p:embed/>
            </p:oleObj>
          </a:graphicData>
        </a:graphic>
      </p:graphicFrame>
      <p:graphicFrame>
        <p:nvGraphicFramePr>
          <p:cNvPr id="2" name="Object 6"/>
          <p:cNvGraphicFramePr>
            <a:graphicFrameLocks noChangeAspect="1"/>
          </p:cNvGraphicFramePr>
          <p:nvPr/>
        </p:nvGraphicFramePr>
        <p:xfrm>
          <a:off x="0" y="1772816"/>
          <a:ext cx="2154238" cy="965200"/>
        </p:xfrm>
        <a:graphic>
          <a:graphicData uri="http://schemas.openxmlformats.org/presentationml/2006/ole">
            <p:oleObj spid="_x0000_s46086" name="Формула" r:id="rId6" imgW="1079280" imgH="482400" progId="Equation.3">
              <p:embed/>
            </p:oleObj>
          </a:graphicData>
        </a:graphic>
      </p:graphicFrame>
      <p:cxnSp>
        <p:nvCxnSpPr>
          <p:cNvPr id="17" name="Прямая соединительная линия 16"/>
          <p:cNvCxnSpPr/>
          <p:nvPr/>
        </p:nvCxnSpPr>
        <p:spPr>
          <a:xfrm>
            <a:off x="4139952" y="1196752"/>
            <a:ext cx="0" cy="37444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46105" name="Object 25"/>
          <p:cNvGraphicFramePr>
            <a:graphicFrameLocks noChangeAspect="1"/>
          </p:cNvGraphicFramePr>
          <p:nvPr/>
        </p:nvGraphicFramePr>
        <p:xfrm>
          <a:off x="107504" y="3429000"/>
          <a:ext cx="720725" cy="444500"/>
        </p:xfrm>
        <a:graphic>
          <a:graphicData uri="http://schemas.openxmlformats.org/presentationml/2006/ole">
            <p:oleObj spid="_x0000_s46105" name="Формула" r:id="rId7" imgW="330120" imgH="203040" progId="Equation.3">
              <p:embed/>
            </p:oleObj>
          </a:graphicData>
        </a:graphic>
      </p:graphicFrame>
      <p:graphicFrame>
        <p:nvGraphicFramePr>
          <p:cNvPr id="46106" name="Object 26"/>
          <p:cNvGraphicFramePr>
            <a:graphicFrameLocks noChangeAspect="1"/>
          </p:cNvGraphicFramePr>
          <p:nvPr/>
        </p:nvGraphicFramePr>
        <p:xfrm>
          <a:off x="2339752" y="1484784"/>
          <a:ext cx="1608138" cy="917575"/>
        </p:xfrm>
        <a:graphic>
          <a:graphicData uri="http://schemas.openxmlformats.org/presentationml/2006/ole">
            <p:oleObj spid="_x0000_s46106" name="Формула" r:id="rId8" imgW="736560" imgH="419040" progId="Equation.3">
              <p:embed/>
            </p:oleObj>
          </a:graphicData>
        </a:graphic>
      </p:graphicFrame>
      <p:graphicFrame>
        <p:nvGraphicFramePr>
          <p:cNvPr id="46107" name="Object 27"/>
          <p:cNvGraphicFramePr>
            <a:graphicFrameLocks noChangeAspect="1"/>
          </p:cNvGraphicFramePr>
          <p:nvPr/>
        </p:nvGraphicFramePr>
        <p:xfrm>
          <a:off x="4427984" y="1916832"/>
          <a:ext cx="1054100" cy="471488"/>
        </p:xfrm>
        <a:graphic>
          <a:graphicData uri="http://schemas.openxmlformats.org/presentationml/2006/ole">
            <p:oleObj spid="_x0000_s46107" name="Формула" r:id="rId9" imgW="482400" imgH="215640" progId="Equation.3">
              <p:embed/>
            </p:oleObj>
          </a:graphicData>
        </a:graphic>
      </p:graphicFrame>
      <p:graphicFrame>
        <p:nvGraphicFramePr>
          <p:cNvPr id="46108" name="Object 28"/>
          <p:cNvGraphicFramePr>
            <a:graphicFrameLocks noChangeAspect="1"/>
          </p:cNvGraphicFramePr>
          <p:nvPr/>
        </p:nvGraphicFramePr>
        <p:xfrm>
          <a:off x="4139952" y="2708920"/>
          <a:ext cx="3632200" cy="973137"/>
        </p:xfrm>
        <a:graphic>
          <a:graphicData uri="http://schemas.openxmlformats.org/presentationml/2006/ole">
            <p:oleObj spid="_x0000_s46108" name="Формула" r:id="rId10" imgW="1663560" imgH="444240" progId="Equation.3">
              <p:embed/>
            </p:oleObj>
          </a:graphicData>
        </a:graphic>
      </p:graphicFrame>
      <p:graphicFrame>
        <p:nvGraphicFramePr>
          <p:cNvPr id="46109" name="Object 29"/>
          <p:cNvGraphicFramePr>
            <a:graphicFrameLocks noChangeAspect="1"/>
          </p:cNvGraphicFramePr>
          <p:nvPr/>
        </p:nvGraphicFramePr>
        <p:xfrm>
          <a:off x="6372200" y="4077072"/>
          <a:ext cx="2192378" cy="518567"/>
        </p:xfrm>
        <a:graphic>
          <a:graphicData uri="http://schemas.openxmlformats.org/presentationml/2006/ole">
            <p:oleObj spid="_x0000_s46109" name="Формула" r:id="rId11" imgW="863280" imgH="203040" progId="Equation.3">
              <p:embed/>
            </p:oleObj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6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6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46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46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46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6" name="Object 1"/>
          <p:cNvGraphicFramePr>
            <a:graphicFrameLocks noChangeAspect="1"/>
          </p:cNvGraphicFramePr>
          <p:nvPr/>
        </p:nvGraphicFramePr>
        <p:xfrm>
          <a:off x="107504" y="908720"/>
          <a:ext cx="1296144" cy="592303"/>
        </p:xfrm>
        <a:graphic>
          <a:graphicData uri="http://schemas.openxmlformats.org/presentationml/2006/ole">
            <p:oleObj spid="_x0000_s19457" name="Формула" r:id="rId3" imgW="444240" imgH="203040" progId="Equation.3">
              <p:embed/>
            </p:oleObj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79512" y="1412777"/>
            <a:ext cx="12961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V</a:t>
            </a:r>
            <a:r>
              <a:rPr lang="uk-UA" sz="2000" baseline="-25000" dirty="0" smtClean="0"/>
              <a:t>1</a:t>
            </a:r>
            <a:r>
              <a:rPr lang="uk-UA" sz="2000" dirty="0" smtClean="0"/>
              <a:t> = 20л</a:t>
            </a:r>
            <a:endParaRPr lang="ru-RU" sz="2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79512" y="1844824"/>
            <a:ext cx="10951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dirty="0" smtClean="0"/>
              <a:t>Т</a:t>
            </a:r>
            <a:r>
              <a:rPr lang="uk-UA" sz="2000" baseline="-25000" dirty="0" smtClean="0"/>
              <a:t>1</a:t>
            </a:r>
            <a:r>
              <a:rPr lang="uk-UA" dirty="0" smtClean="0"/>
              <a:t> = 27</a:t>
            </a:r>
            <a:r>
              <a:rPr lang="uk-UA" baseline="30000" dirty="0" smtClean="0"/>
              <a:t>0</a:t>
            </a:r>
            <a:r>
              <a:rPr lang="uk-UA" dirty="0" smtClean="0"/>
              <a:t>С</a:t>
            </a:r>
            <a:endParaRPr lang="ru-RU" dirty="0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179512" y="2276872"/>
            <a:ext cx="136815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Т</a:t>
            </a:r>
            <a:r>
              <a:rPr kumimoji="0" lang="uk-UA" sz="2000" b="0" i="0" u="none" strike="noStrike" cap="none" normalizeH="0" baseline="-3000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= 120</a:t>
            </a:r>
            <a:r>
              <a:rPr kumimoji="0" lang="uk-UA" b="0" i="0" u="none" strike="noStrike" cap="none" normalizeH="0" baseline="3000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0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С</a:t>
            </a:r>
            <a:endParaRPr kumimoji="0" lang="uk-UA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79512" y="2708920"/>
            <a:ext cx="12410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dirty="0" smtClean="0"/>
              <a:t>Р</a:t>
            </a:r>
            <a:r>
              <a:rPr lang="uk-UA" dirty="0" smtClean="0"/>
              <a:t> = 80 </a:t>
            </a:r>
            <a:r>
              <a:rPr lang="uk-UA" dirty="0" err="1" smtClean="0"/>
              <a:t>кПа</a:t>
            </a:r>
            <a:endParaRPr lang="ru-RU" dirty="0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1619672" y="980728"/>
            <a:ext cx="0" cy="27360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H="1">
            <a:off x="107504" y="3212976"/>
            <a:ext cx="151216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179512" y="3284984"/>
            <a:ext cx="9361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?</a:t>
            </a:r>
            <a:endParaRPr kumimoji="0" lang="uk-UA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2771800" y="1196752"/>
            <a:ext cx="216024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A = Р(V</a:t>
            </a:r>
            <a:r>
              <a:rPr kumimoji="0" lang="ru-RU" sz="2000" b="0" i="0" u="none" strike="noStrike" cap="none" normalizeH="0" baseline="-3000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 – V</a:t>
            </a:r>
            <a:r>
              <a:rPr kumimoji="0" lang="ru-RU" sz="2000" b="0" i="0" u="none" strike="noStrike" cap="none" normalizeH="0" baseline="-3000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1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)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059832" y="1628800"/>
            <a:ext cx="151515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smtClean="0"/>
              <a:t>V</a:t>
            </a:r>
            <a:r>
              <a:rPr lang="ru-RU" sz="2000" baseline="-25000" dirty="0" smtClean="0"/>
              <a:t>1</a:t>
            </a:r>
            <a:r>
              <a:rPr lang="ru-RU" sz="2000" dirty="0" smtClean="0"/>
              <a:t>/V</a:t>
            </a:r>
            <a:r>
              <a:rPr lang="ru-RU" sz="2000" baseline="-25000" dirty="0" smtClean="0"/>
              <a:t>2</a:t>
            </a:r>
            <a:r>
              <a:rPr lang="ru-RU" sz="2000" dirty="0" smtClean="0"/>
              <a:t> = T</a:t>
            </a:r>
            <a:r>
              <a:rPr lang="ru-RU" sz="2000" baseline="-25000" dirty="0" smtClean="0"/>
              <a:t>1</a:t>
            </a:r>
            <a:r>
              <a:rPr lang="ru-RU" sz="2000" dirty="0" smtClean="0"/>
              <a:t>/T</a:t>
            </a:r>
            <a:r>
              <a:rPr lang="ru-RU" sz="2000" baseline="-25000" dirty="0" smtClean="0"/>
              <a:t>2</a:t>
            </a:r>
            <a:endParaRPr lang="ru-RU" sz="2000" dirty="0"/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2987824" y="2060848"/>
            <a:ext cx="172819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V</a:t>
            </a:r>
            <a:r>
              <a:rPr kumimoji="0" lang="de-DE" sz="2000" b="0" i="0" u="none" strike="noStrike" cap="none" normalizeH="0" baseline="-3000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 = V</a:t>
            </a:r>
            <a:r>
              <a:rPr kumimoji="0" lang="de-DE" sz="2000" b="0" i="0" u="none" strike="noStrike" cap="none" normalizeH="0" baseline="-3000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1</a:t>
            </a:r>
            <a:r>
              <a:rPr kumimoji="0" lang="de-DE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*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T</a:t>
            </a:r>
            <a:r>
              <a:rPr kumimoji="0" lang="de-DE" sz="2000" b="0" i="0" u="none" strike="noStrike" cap="none" normalizeH="0" baseline="-3000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 /T</a:t>
            </a:r>
            <a:r>
              <a:rPr kumimoji="0" lang="de-DE" sz="2000" b="0" i="0" u="none" strike="noStrike" cap="none" normalizeH="0" baseline="-3000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1</a:t>
            </a:r>
            <a:endParaRPr kumimoji="0" lang="de-DE" sz="20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2699792" y="2580293"/>
            <a:ext cx="23397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А = Р ( (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V</a:t>
            </a:r>
            <a:r>
              <a:rPr kumimoji="0" lang="ru-RU" b="0" i="0" u="none" strike="noStrike" cap="none" normalizeH="0" baseline="-3000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1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*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T</a:t>
            </a:r>
            <a:r>
              <a:rPr kumimoji="0" lang="ru-RU" b="0" i="0" u="none" strike="noStrike" cap="none" normalizeH="0" baseline="-3000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/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T</a:t>
            </a:r>
            <a:r>
              <a:rPr kumimoji="0" lang="ru-RU" b="0" i="0" u="none" strike="noStrike" cap="none" normalizeH="0" baseline="-3000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1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) - 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V</a:t>
            </a:r>
            <a:r>
              <a:rPr kumimoji="0" lang="ru-RU" b="0" i="0" u="none" strike="noStrike" cap="none" normalizeH="0" baseline="-3000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1</a:t>
            </a:r>
            <a:r>
              <a:rPr kumimoji="0" lang="de-DE" b="0" i="0" u="none" strike="noStrike" cap="none" normalizeH="0" baseline="-3000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)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5004048" y="1052736"/>
            <a:ext cx="0" cy="27360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5" name="Object 7"/>
          <p:cNvGraphicFramePr>
            <a:graphicFrameLocks noChangeAspect="1"/>
          </p:cNvGraphicFramePr>
          <p:nvPr/>
        </p:nvGraphicFramePr>
        <p:xfrm>
          <a:off x="5868144" y="980728"/>
          <a:ext cx="2443163" cy="519112"/>
        </p:xfrm>
        <a:graphic>
          <a:graphicData uri="http://schemas.openxmlformats.org/presentationml/2006/ole">
            <p:oleObj spid="_x0000_s19463" name="Формула" r:id="rId4" imgW="838080" imgH="177480" progId="Equation.3">
              <p:embed/>
            </p:oleObj>
          </a:graphicData>
        </a:graphic>
      </p:graphicFrame>
      <p:sp>
        <p:nvSpPr>
          <p:cNvPr id="22" name="Прямоугольник 21"/>
          <p:cNvSpPr/>
          <p:nvPr/>
        </p:nvSpPr>
        <p:spPr>
          <a:xfrm>
            <a:off x="4987093" y="1844824"/>
            <a:ext cx="415690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[</a:t>
            </a:r>
            <a:r>
              <a:rPr lang="uk-UA" sz="2000" dirty="0" smtClean="0"/>
              <a:t> А</a:t>
            </a:r>
            <a:r>
              <a:rPr lang="ru-RU" sz="2000" dirty="0" smtClean="0"/>
              <a:t> ]</a:t>
            </a:r>
            <a:r>
              <a:rPr lang="uk-UA" sz="2000" dirty="0" smtClean="0"/>
              <a:t> = Па</a:t>
            </a:r>
            <a:r>
              <a:rPr lang="uk-UA" sz="1600" dirty="0" smtClean="0"/>
              <a:t>*</a:t>
            </a:r>
            <a:r>
              <a:rPr lang="uk-UA" sz="2000" dirty="0" smtClean="0"/>
              <a:t>м</a:t>
            </a:r>
            <a:r>
              <a:rPr lang="uk-UA" sz="2000" baseline="30000" dirty="0" smtClean="0"/>
              <a:t>3</a:t>
            </a:r>
            <a:r>
              <a:rPr lang="uk-UA" sz="2000" dirty="0" smtClean="0"/>
              <a:t> =  (Н/м</a:t>
            </a:r>
            <a:r>
              <a:rPr lang="uk-UA" sz="2000" baseline="30000" dirty="0" smtClean="0"/>
              <a:t>2</a:t>
            </a:r>
            <a:r>
              <a:rPr lang="uk-UA" sz="2000" dirty="0" smtClean="0"/>
              <a:t>) </a:t>
            </a:r>
            <a:r>
              <a:rPr lang="uk-UA" sz="1600" dirty="0" smtClean="0"/>
              <a:t>*</a:t>
            </a:r>
            <a:r>
              <a:rPr lang="uk-UA" sz="2000" dirty="0" smtClean="0"/>
              <a:t>м</a:t>
            </a:r>
            <a:r>
              <a:rPr lang="uk-UA" sz="2000" baseline="30000" dirty="0" smtClean="0"/>
              <a:t>3</a:t>
            </a:r>
            <a:r>
              <a:rPr lang="uk-UA" sz="2000" dirty="0" smtClean="0"/>
              <a:t> = Н</a:t>
            </a:r>
            <a:r>
              <a:rPr lang="uk-UA" sz="1600" dirty="0" smtClean="0"/>
              <a:t>*</a:t>
            </a:r>
            <a:r>
              <a:rPr lang="uk-UA" sz="2000" dirty="0" smtClean="0"/>
              <a:t>м = Дж</a:t>
            </a:r>
            <a:endParaRPr lang="ru-RU" sz="2000" dirty="0"/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5004048" y="2348880"/>
            <a:ext cx="446449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А = 80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*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10</a:t>
            </a:r>
            <a:r>
              <a:rPr kumimoji="0" lang="uk-UA" b="0" i="0" u="none" strike="noStrike" cap="none" normalizeH="0" baseline="3000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 ( (20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*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10</a:t>
            </a:r>
            <a:r>
              <a:rPr kumimoji="0" lang="uk-UA" b="0" i="0" u="none" strike="noStrike" cap="none" normalizeH="0" baseline="3000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-3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*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393 / 300) - 20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*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10</a:t>
            </a:r>
            <a:r>
              <a:rPr kumimoji="0" lang="uk-UA" b="0" i="0" u="none" strike="noStrike" cap="none" normalizeH="0" baseline="3000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-3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) =</a:t>
            </a:r>
            <a:endParaRPr kumimoji="0" lang="en-US" b="0" i="0" u="none" strike="noStrike" cap="none" normalizeH="0" baseline="0" dirty="0" smtClean="0">
              <a:ln>
                <a:noFill/>
              </a:ln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ea typeface="Times New Roman" pitchFamily="18" charset="0"/>
                <a:cs typeface="Arial" pitchFamily="34" charset="0"/>
              </a:rPr>
              <a:t>=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500 Дж</a:t>
            </a:r>
            <a:endParaRPr kumimoji="0" lang="uk-UA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</p:txBody>
      </p:sp>
      <p:graphicFrame>
        <p:nvGraphicFramePr>
          <p:cNvPr id="8" name="Object 9"/>
          <p:cNvGraphicFramePr>
            <a:graphicFrameLocks noChangeAspect="1"/>
          </p:cNvGraphicFramePr>
          <p:nvPr/>
        </p:nvGraphicFramePr>
        <p:xfrm>
          <a:off x="4930775" y="3068638"/>
          <a:ext cx="1755926" cy="432370"/>
        </p:xfrm>
        <a:graphic>
          <a:graphicData uri="http://schemas.openxmlformats.org/presentationml/2006/ole">
            <p:oleObj spid="_x0000_s19465" name="Формула" r:id="rId5" imgW="723600" imgH="177480" progId="Equation.3">
              <p:embed/>
            </p:oleObj>
          </a:graphicData>
        </a:graphic>
      </p:graphicFrame>
      <p:sp>
        <p:nvSpPr>
          <p:cNvPr id="25" name="Прямоугольник 24"/>
          <p:cNvSpPr/>
          <p:nvPr/>
        </p:nvSpPr>
        <p:spPr>
          <a:xfrm>
            <a:off x="6732240" y="3068960"/>
            <a:ext cx="16001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dirty="0" smtClean="0">
                <a:ea typeface="Times New Roman" pitchFamily="18" charset="0"/>
                <a:cs typeface="Arial" pitchFamily="34" charset="0"/>
              </a:rPr>
              <a:t>А =</a:t>
            </a:r>
            <a:r>
              <a:rPr lang="en-US" sz="2400" dirty="0" smtClean="0">
                <a:ea typeface="Times New Roman" pitchFamily="18" charset="0"/>
                <a:cs typeface="Arial" pitchFamily="34" charset="0"/>
              </a:rPr>
              <a:t> </a:t>
            </a:r>
            <a:r>
              <a:rPr lang="uk-UA" sz="2400" dirty="0" smtClean="0"/>
              <a:t>500 Дж</a:t>
            </a:r>
            <a:endParaRPr lang="ru-RU" sz="2400" dirty="0"/>
          </a:p>
        </p:txBody>
      </p:sp>
      <p:graphicFrame>
        <p:nvGraphicFramePr>
          <p:cNvPr id="15" name="Object 10"/>
          <p:cNvGraphicFramePr>
            <a:graphicFrameLocks noChangeAspect="1"/>
          </p:cNvGraphicFramePr>
          <p:nvPr/>
        </p:nvGraphicFramePr>
        <p:xfrm>
          <a:off x="1835696" y="908720"/>
          <a:ext cx="628650" cy="520700"/>
        </p:xfrm>
        <a:graphic>
          <a:graphicData uri="http://schemas.openxmlformats.org/presentationml/2006/ole">
            <p:oleObj spid="_x0000_s19466" name="Формула" r:id="rId6" imgW="215640" imgH="177480" progId="Equation.3">
              <p:embed/>
            </p:oleObj>
          </a:graphicData>
        </a:graphic>
      </p:graphicFrame>
      <p:cxnSp>
        <p:nvCxnSpPr>
          <p:cNvPr id="27" name="Прямая соединительная линия 26"/>
          <p:cNvCxnSpPr/>
          <p:nvPr/>
        </p:nvCxnSpPr>
        <p:spPr>
          <a:xfrm>
            <a:off x="2699792" y="980728"/>
            <a:ext cx="0" cy="27360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8" name="Прямоугольник 27"/>
          <p:cNvSpPr/>
          <p:nvPr/>
        </p:nvSpPr>
        <p:spPr>
          <a:xfrm>
            <a:off x="1619672" y="2852936"/>
            <a:ext cx="11641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>
                <a:ea typeface="Times New Roman" pitchFamily="18" charset="0"/>
                <a:cs typeface="Arial" pitchFamily="34" charset="0"/>
              </a:rPr>
              <a:t>80</a:t>
            </a:r>
            <a:r>
              <a:rPr lang="uk-UA" sz="1400" dirty="0" smtClean="0">
                <a:ea typeface="Times New Roman" pitchFamily="18" charset="0"/>
                <a:cs typeface="Arial" pitchFamily="34" charset="0"/>
              </a:rPr>
              <a:t>*</a:t>
            </a:r>
            <a:r>
              <a:rPr lang="uk-UA" dirty="0" smtClean="0">
                <a:ea typeface="Times New Roman" pitchFamily="18" charset="0"/>
                <a:cs typeface="Arial" pitchFamily="34" charset="0"/>
              </a:rPr>
              <a:t>10</a:t>
            </a:r>
            <a:r>
              <a:rPr lang="uk-UA" baseline="30000" dirty="0" smtClean="0">
                <a:ea typeface="Times New Roman" pitchFamily="18" charset="0"/>
                <a:cs typeface="Arial" pitchFamily="34" charset="0"/>
              </a:rPr>
              <a:t>3 </a:t>
            </a:r>
            <a:r>
              <a:rPr lang="uk-UA" dirty="0" smtClean="0">
                <a:ea typeface="Times New Roman" pitchFamily="18" charset="0"/>
                <a:cs typeface="Arial" pitchFamily="34" charset="0"/>
              </a:rPr>
              <a:t> Па</a:t>
            </a:r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1691680" y="1556792"/>
            <a:ext cx="8675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>
                <a:ea typeface="Times New Roman" pitchFamily="18" charset="0"/>
                <a:cs typeface="Arial" pitchFamily="34" charset="0"/>
              </a:rPr>
              <a:t>20</a:t>
            </a:r>
            <a:r>
              <a:rPr lang="uk-UA" sz="1400" dirty="0" smtClean="0">
                <a:ea typeface="Times New Roman" pitchFamily="18" charset="0"/>
                <a:cs typeface="Arial" pitchFamily="34" charset="0"/>
              </a:rPr>
              <a:t>*</a:t>
            </a:r>
            <a:r>
              <a:rPr lang="uk-UA" dirty="0" smtClean="0">
                <a:ea typeface="Times New Roman" pitchFamily="18" charset="0"/>
                <a:cs typeface="Arial" pitchFamily="34" charset="0"/>
              </a:rPr>
              <a:t>10</a:t>
            </a:r>
            <a:r>
              <a:rPr lang="uk-UA" baseline="30000" dirty="0" smtClean="0">
                <a:ea typeface="Times New Roman" pitchFamily="18" charset="0"/>
                <a:cs typeface="Arial" pitchFamily="34" charset="0"/>
              </a:rPr>
              <a:t>-3</a:t>
            </a:r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1763688" y="2348880"/>
            <a:ext cx="7409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dirty="0" smtClean="0">
                <a:ea typeface="Times New Roman" pitchFamily="18" charset="0"/>
                <a:cs typeface="Arial" pitchFamily="34" charset="0"/>
              </a:rPr>
              <a:t>393</a:t>
            </a:r>
            <a:r>
              <a:rPr lang="uk-UA" sz="2400" dirty="0" smtClean="0">
                <a:ea typeface="Times New Roman" pitchFamily="18" charset="0"/>
                <a:cs typeface="Arial" pitchFamily="34" charset="0"/>
              </a:rPr>
              <a:t>К</a:t>
            </a:r>
            <a:endParaRPr lang="ru-RU" sz="2400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1763688" y="1916832"/>
            <a:ext cx="7409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dirty="0" smtClean="0">
                <a:ea typeface="Times New Roman" pitchFamily="18" charset="0"/>
                <a:cs typeface="Arial" pitchFamily="34" charset="0"/>
              </a:rPr>
              <a:t>300</a:t>
            </a:r>
            <a:r>
              <a:rPr lang="uk-UA" sz="2400" dirty="0" smtClean="0">
                <a:ea typeface="Times New Roman" pitchFamily="18" charset="0"/>
                <a:cs typeface="Arial" pitchFamily="34" charset="0"/>
              </a:rPr>
              <a:t>К</a:t>
            </a:r>
            <a:endParaRPr lang="ru-RU" sz="24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20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9458" grpId="0"/>
      <p:bldP spid="9" grpId="0"/>
      <p:bldP spid="19459" grpId="0"/>
      <p:bldP spid="19460" grpId="0"/>
      <p:bldP spid="17" grpId="0"/>
      <p:bldP spid="19461" grpId="0"/>
      <p:bldP spid="19462" grpId="0"/>
      <p:bldP spid="22" grpId="0"/>
      <p:bldP spid="19464" grpId="0"/>
      <p:bldP spid="25" grpId="0"/>
      <p:bldP spid="28" grpId="0"/>
      <p:bldP spid="24" grpId="0"/>
      <p:bldP spid="26" grpId="0"/>
      <p:bldP spid="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Задача 2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07504" y="1556792"/>
            <a:ext cx="8928992" cy="1944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У циліндричній посудині під поршнем із вантажем загальною масою </a:t>
            </a:r>
            <a:r>
              <a:rPr lang="en-US" sz="2400" dirty="0" smtClean="0"/>
              <a:t>m</a:t>
            </a:r>
            <a:r>
              <a:rPr lang="en-US" sz="1100" dirty="0" smtClean="0"/>
              <a:t>1</a:t>
            </a:r>
            <a:r>
              <a:rPr lang="en-US" sz="2400" dirty="0" smtClean="0"/>
              <a:t>=200</a:t>
            </a:r>
            <a:r>
              <a:rPr lang="uk-UA" sz="2400" dirty="0" smtClean="0"/>
              <a:t>кг міститься </a:t>
            </a:r>
            <a:r>
              <a:rPr lang="en-US" sz="2400" dirty="0" smtClean="0"/>
              <a:t>m</a:t>
            </a:r>
            <a:r>
              <a:rPr lang="uk-UA" sz="1100" dirty="0" smtClean="0"/>
              <a:t>0</a:t>
            </a:r>
            <a:r>
              <a:rPr lang="uk-UA" sz="2400" dirty="0" smtClean="0"/>
              <a:t>=2,5г водню при температурі                  . Внутрішній діаметр посудини </a:t>
            </a:r>
            <a:r>
              <a:rPr lang="en-US" sz="2400" dirty="0" smtClean="0"/>
              <a:t>d=20</a:t>
            </a:r>
            <a:r>
              <a:rPr lang="uk-UA" sz="2400" dirty="0" smtClean="0"/>
              <a:t>см. Визначте роботу, яку виконує водень при його ізобарному нагріванні до                    . Тертя між поршнем і циліндром відсутнє.  </a:t>
            </a:r>
            <a:endParaRPr lang="ru-RU" sz="2400" dirty="0"/>
          </a:p>
        </p:txBody>
      </p:sp>
      <p:graphicFrame>
        <p:nvGraphicFramePr>
          <p:cNvPr id="25606" name="Object 1"/>
          <p:cNvGraphicFramePr>
            <a:graphicFrameLocks noChangeAspect="1"/>
          </p:cNvGraphicFramePr>
          <p:nvPr/>
        </p:nvGraphicFramePr>
        <p:xfrm>
          <a:off x="7884368" y="1988840"/>
          <a:ext cx="1152128" cy="344061"/>
        </p:xfrm>
        <a:graphic>
          <a:graphicData uri="http://schemas.openxmlformats.org/presentationml/2006/ole">
            <p:oleObj spid="_x0000_s34817" name="Формула" r:id="rId3" imgW="596880" imgH="177480" progId="Equation.3">
              <p:embed/>
            </p:oleObj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6876256" y="2708920"/>
          <a:ext cx="1298575" cy="360040"/>
        </p:xfrm>
        <a:graphic>
          <a:graphicData uri="http://schemas.openxmlformats.org/presentationml/2006/ole">
            <p:oleObj spid="_x0000_s34818" name="Формула" r:id="rId4" imgW="672840" imgH="177480" progId="Equation.3">
              <p:embed/>
            </p:oleObj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6" name="Object 1"/>
          <p:cNvGraphicFramePr>
            <a:graphicFrameLocks noChangeAspect="1"/>
          </p:cNvGraphicFramePr>
          <p:nvPr/>
        </p:nvGraphicFramePr>
        <p:xfrm>
          <a:off x="107504" y="764704"/>
          <a:ext cx="1295400" cy="593725"/>
        </p:xfrm>
        <a:graphic>
          <a:graphicData uri="http://schemas.openxmlformats.org/presentationml/2006/ole">
            <p:oleObj spid="_x0000_s17409" name="Формула" r:id="rId3" imgW="444240" imgH="203040" progId="Equation.3">
              <p:embed/>
            </p:oleObj>
          </a:graphicData>
        </a:graphic>
      </p:graphicFrame>
      <p:cxnSp>
        <p:nvCxnSpPr>
          <p:cNvPr id="6" name="Прямая соединительная линия 5"/>
          <p:cNvCxnSpPr/>
          <p:nvPr/>
        </p:nvCxnSpPr>
        <p:spPr>
          <a:xfrm>
            <a:off x="2267744" y="908720"/>
            <a:ext cx="0" cy="468052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H="1">
            <a:off x="0" y="4077072"/>
            <a:ext cx="226774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2" name="Object 2"/>
          <p:cNvGraphicFramePr>
            <a:graphicFrameLocks noChangeAspect="1"/>
          </p:cNvGraphicFramePr>
          <p:nvPr/>
        </p:nvGraphicFramePr>
        <p:xfrm>
          <a:off x="0" y="1484784"/>
          <a:ext cx="2222851" cy="2455168"/>
        </p:xfrm>
        <a:graphic>
          <a:graphicData uri="http://schemas.openxmlformats.org/presentationml/2006/ole">
            <p:oleObj spid="_x0000_s17410" name="Формула" r:id="rId4" imgW="1384200" imgH="1523880" progId="Equation.3">
              <p:embed/>
            </p:oleObj>
          </a:graphicData>
        </a:graphic>
      </p:graphicFrame>
      <p:graphicFrame>
        <p:nvGraphicFramePr>
          <p:cNvPr id="10" name="Object 3"/>
          <p:cNvGraphicFramePr>
            <a:graphicFrameLocks noChangeAspect="1"/>
          </p:cNvGraphicFramePr>
          <p:nvPr/>
        </p:nvGraphicFramePr>
        <p:xfrm>
          <a:off x="179512" y="4365104"/>
          <a:ext cx="661987" cy="344488"/>
        </p:xfrm>
        <a:graphic>
          <a:graphicData uri="http://schemas.openxmlformats.org/presentationml/2006/ole">
            <p:oleObj spid="_x0000_s17411" name="Формула" r:id="rId5" imgW="342720" imgH="177480" progId="Equation.3">
              <p:embed/>
            </p:oleObj>
          </a:graphicData>
        </a:graphic>
      </p:graphicFrame>
      <p:graphicFrame>
        <p:nvGraphicFramePr>
          <p:cNvPr id="12" name="Object 4"/>
          <p:cNvGraphicFramePr>
            <a:graphicFrameLocks noChangeAspect="1"/>
          </p:cNvGraphicFramePr>
          <p:nvPr/>
        </p:nvGraphicFramePr>
        <p:xfrm>
          <a:off x="2555776" y="836712"/>
          <a:ext cx="628650" cy="520700"/>
        </p:xfrm>
        <a:graphic>
          <a:graphicData uri="http://schemas.openxmlformats.org/presentationml/2006/ole">
            <p:oleObj spid="_x0000_s17412" name="Формула" r:id="rId6" imgW="215640" imgH="177480" progId="Equation.3">
              <p:embed/>
            </p:oleObj>
          </a:graphicData>
        </a:graphic>
      </p:graphicFrame>
      <p:graphicFrame>
        <p:nvGraphicFramePr>
          <p:cNvPr id="13" name="Object 5"/>
          <p:cNvGraphicFramePr>
            <a:graphicFrameLocks noChangeAspect="1"/>
          </p:cNvGraphicFramePr>
          <p:nvPr/>
        </p:nvGraphicFramePr>
        <p:xfrm>
          <a:off x="2411760" y="2204864"/>
          <a:ext cx="720080" cy="327128"/>
        </p:xfrm>
        <a:graphic>
          <a:graphicData uri="http://schemas.openxmlformats.org/presentationml/2006/ole">
            <p:oleObj spid="_x0000_s17413" name="Формула" r:id="rId7" imgW="393480" imgH="177480" progId="Equation.3">
              <p:embed/>
            </p:oleObj>
          </a:graphicData>
        </a:graphic>
      </p:graphicFrame>
      <p:graphicFrame>
        <p:nvGraphicFramePr>
          <p:cNvPr id="14" name="Object 6"/>
          <p:cNvGraphicFramePr>
            <a:graphicFrameLocks noChangeAspect="1"/>
          </p:cNvGraphicFramePr>
          <p:nvPr/>
        </p:nvGraphicFramePr>
        <p:xfrm>
          <a:off x="2483768" y="2924944"/>
          <a:ext cx="648072" cy="294059"/>
        </p:xfrm>
        <a:graphic>
          <a:graphicData uri="http://schemas.openxmlformats.org/presentationml/2006/ole">
            <p:oleObj spid="_x0000_s17414" name="Формула" r:id="rId8" imgW="393480" imgH="177480" progId="Equation.3">
              <p:embed/>
            </p:oleObj>
          </a:graphicData>
        </a:graphic>
      </p:graphicFrame>
      <p:graphicFrame>
        <p:nvGraphicFramePr>
          <p:cNvPr id="15" name="Object 7"/>
          <p:cNvGraphicFramePr>
            <a:graphicFrameLocks noChangeAspect="1"/>
          </p:cNvGraphicFramePr>
          <p:nvPr/>
        </p:nvGraphicFramePr>
        <p:xfrm>
          <a:off x="2339752" y="2492896"/>
          <a:ext cx="1080120" cy="346760"/>
        </p:xfrm>
        <a:graphic>
          <a:graphicData uri="http://schemas.openxmlformats.org/presentationml/2006/ole">
            <p:oleObj spid="_x0000_s17415" name="Формула" r:id="rId9" imgW="634680" imgH="203040" progId="Equation.3">
              <p:embed/>
            </p:oleObj>
          </a:graphicData>
        </a:graphic>
      </p:graphicFrame>
      <p:cxnSp>
        <p:nvCxnSpPr>
          <p:cNvPr id="17" name="Прямая соединительная линия 16"/>
          <p:cNvCxnSpPr/>
          <p:nvPr/>
        </p:nvCxnSpPr>
        <p:spPr>
          <a:xfrm>
            <a:off x="3491880" y="908720"/>
            <a:ext cx="0" cy="468052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16" name="Object 8"/>
          <p:cNvGraphicFramePr>
            <a:graphicFrameLocks noChangeAspect="1"/>
          </p:cNvGraphicFramePr>
          <p:nvPr/>
        </p:nvGraphicFramePr>
        <p:xfrm>
          <a:off x="3563888" y="1052736"/>
          <a:ext cx="1046163" cy="373062"/>
        </p:xfrm>
        <a:graphic>
          <a:graphicData uri="http://schemas.openxmlformats.org/presentationml/2006/ole">
            <p:oleObj spid="_x0000_s17416" name="Формула" r:id="rId10" imgW="571320" imgH="203040" progId="Equation.3">
              <p:embed/>
            </p:oleObj>
          </a:graphicData>
        </a:graphic>
      </p:graphicFrame>
      <p:graphicFrame>
        <p:nvGraphicFramePr>
          <p:cNvPr id="19" name="Object 9"/>
          <p:cNvGraphicFramePr>
            <a:graphicFrameLocks noChangeAspect="1"/>
          </p:cNvGraphicFramePr>
          <p:nvPr/>
        </p:nvGraphicFramePr>
        <p:xfrm>
          <a:off x="3563888" y="1700808"/>
          <a:ext cx="1649413" cy="395287"/>
        </p:xfrm>
        <a:graphic>
          <a:graphicData uri="http://schemas.openxmlformats.org/presentationml/2006/ole">
            <p:oleObj spid="_x0000_s17417" name="Формула" r:id="rId11" imgW="901440" imgH="215640" progId="Equation.3">
              <p:embed/>
            </p:oleObj>
          </a:graphicData>
        </a:graphic>
      </p:graphicFrame>
      <p:graphicFrame>
        <p:nvGraphicFramePr>
          <p:cNvPr id="20" name="Object 10"/>
          <p:cNvGraphicFramePr>
            <a:graphicFrameLocks noChangeAspect="1"/>
          </p:cNvGraphicFramePr>
          <p:nvPr/>
        </p:nvGraphicFramePr>
        <p:xfrm>
          <a:off x="3563888" y="2204864"/>
          <a:ext cx="1184275" cy="720725"/>
        </p:xfrm>
        <a:graphic>
          <a:graphicData uri="http://schemas.openxmlformats.org/presentationml/2006/ole">
            <p:oleObj spid="_x0000_s17418" name="Формула" r:id="rId12" imgW="647640" imgH="393480" progId="Equation.3">
              <p:embed/>
            </p:oleObj>
          </a:graphicData>
        </a:graphic>
      </p:graphicFrame>
      <p:graphicFrame>
        <p:nvGraphicFramePr>
          <p:cNvPr id="21" name="Object 11"/>
          <p:cNvGraphicFramePr>
            <a:graphicFrameLocks noChangeAspect="1"/>
          </p:cNvGraphicFramePr>
          <p:nvPr/>
        </p:nvGraphicFramePr>
        <p:xfrm>
          <a:off x="3563888" y="3068960"/>
          <a:ext cx="1790700" cy="722312"/>
        </p:xfrm>
        <a:graphic>
          <a:graphicData uri="http://schemas.openxmlformats.org/presentationml/2006/ole">
            <p:oleObj spid="_x0000_s17419" name="Формула" r:id="rId13" imgW="977760" imgH="393480" progId="Equation.3">
              <p:embed/>
            </p:oleObj>
          </a:graphicData>
        </a:graphic>
      </p:graphicFrame>
      <p:graphicFrame>
        <p:nvGraphicFramePr>
          <p:cNvPr id="22" name="Object 12"/>
          <p:cNvGraphicFramePr>
            <a:graphicFrameLocks noChangeAspect="1"/>
          </p:cNvGraphicFramePr>
          <p:nvPr/>
        </p:nvGraphicFramePr>
        <p:xfrm>
          <a:off x="3563888" y="3861048"/>
          <a:ext cx="1581150" cy="768350"/>
        </p:xfrm>
        <a:graphic>
          <a:graphicData uri="http://schemas.openxmlformats.org/presentationml/2006/ole">
            <p:oleObj spid="_x0000_s17420" name="Формула" r:id="rId14" imgW="863280" imgH="419040" progId="Equation.3">
              <p:embed/>
            </p:oleObj>
          </a:graphicData>
        </a:graphic>
      </p:graphicFrame>
      <p:graphicFrame>
        <p:nvGraphicFramePr>
          <p:cNvPr id="23" name="Object 13"/>
          <p:cNvGraphicFramePr>
            <a:graphicFrameLocks noChangeAspect="1"/>
          </p:cNvGraphicFramePr>
          <p:nvPr/>
        </p:nvGraphicFramePr>
        <p:xfrm>
          <a:off x="3563888" y="4581128"/>
          <a:ext cx="1976437" cy="768350"/>
        </p:xfrm>
        <a:graphic>
          <a:graphicData uri="http://schemas.openxmlformats.org/presentationml/2006/ole">
            <p:oleObj spid="_x0000_s17421" name="Формула" r:id="rId15" imgW="1079280" imgH="419040" progId="Equation.3">
              <p:embed/>
            </p:oleObj>
          </a:graphicData>
        </a:graphic>
      </p:graphicFrame>
      <p:cxnSp>
        <p:nvCxnSpPr>
          <p:cNvPr id="25" name="Прямая соединительная линия 24"/>
          <p:cNvCxnSpPr/>
          <p:nvPr/>
        </p:nvCxnSpPr>
        <p:spPr>
          <a:xfrm>
            <a:off x="5580112" y="908720"/>
            <a:ext cx="0" cy="468052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24" name="Object 14"/>
          <p:cNvGraphicFramePr>
            <a:graphicFrameLocks noChangeAspect="1"/>
          </p:cNvGraphicFramePr>
          <p:nvPr/>
        </p:nvGraphicFramePr>
        <p:xfrm>
          <a:off x="6012160" y="836712"/>
          <a:ext cx="2443163" cy="519113"/>
        </p:xfrm>
        <a:graphic>
          <a:graphicData uri="http://schemas.openxmlformats.org/presentationml/2006/ole">
            <p:oleObj spid="_x0000_s17422" name="Формула" r:id="rId16" imgW="838080" imgH="177480" progId="Equation.3">
              <p:embed/>
            </p:oleObj>
          </a:graphicData>
        </a:graphic>
      </p:graphicFrame>
      <p:graphicFrame>
        <p:nvGraphicFramePr>
          <p:cNvPr id="26" name="Object 15"/>
          <p:cNvGraphicFramePr>
            <a:graphicFrameLocks noChangeAspect="1"/>
          </p:cNvGraphicFramePr>
          <p:nvPr/>
        </p:nvGraphicFramePr>
        <p:xfrm>
          <a:off x="5652120" y="1340768"/>
          <a:ext cx="3322215" cy="994536"/>
        </p:xfrm>
        <a:graphic>
          <a:graphicData uri="http://schemas.openxmlformats.org/presentationml/2006/ole">
            <p:oleObj spid="_x0000_s17423" name="Формула" r:id="rId17" imgW="1955520" imgH="583920" progId="Equation.3">
              <p:embed/>
            </p:oleObj>
          </a:graphicData>
        </a:graphic>
      </p:graphicFrame>
      <p:graphicFrame>
        <p:nvGraphicFramePr>
          <p:cNvPr id="27" name="Object 17"/>
          <p:cNvGraphicFramePr>
            <a:graphicFrameLocks noChangeAspect="1"/>
          </p:cNvGraphicFramePr>
          <p:nvPr/>
        </p:nvGraphicFramePr>
        <p:xfrm>
          <a:off x="5652120" y="2708920"/>
          <a:ext cx="3491880" cy="576064"/>
        </p:xfrm>
        <a:graphic>
          <a:graphicData uri="http://schemas.openxmlformats.org/presentationml/2006/ole">
            <p:oleObj spid="_x0000_s17425" name="Формула" r:id="rId18" imgW="2514600" imgH="393480" progId="Equation.3">
              <p:embed/>
            </p:oleObj>
          </a:graphicData>
        </a:graphic>
      </p:graphicFrame>
      <p:graphicFrame>
        <p:nvGraphicFramePr>
          <p:cNvPr id="28" name="Object 18"/>
          <p:cNvGraphicFramePr>
            <a:graphicFrameLocks noChangeAspect="1"/>
          </p:cNvGraphicFramePr>
          <p:nvPr/>
        </p:nvGraphicFramePr>
        <p:xfrm>
          <a:off x="5580112" y="3645024"/>
          <a:ext cx="1584176" cy="389598"/>
        </p:xfrm>
        <a:graphic>
          <a:graphicData uri="http://schemas.openxmlformats.org/presentationml/2006/ole">
            <p:oleObj spid="_x0000_s17426" name="Формула" r:id="rId19" imgW="723600" imgH="177480" progId="Equation.3">
              <p:embed/>
            </p:oleObj>
          </a:graphicData>
        </a:graphic>
      </p:graphicFrame>
      <p:graphicFrame>
        <p:nvGraphicFramePr>
          <p:cNvPr id="29" name="Object 19"/>
          <p:cNvGraphicFramePr>
            <a:graphicFrameLocks noChangeAspect="1"/>
          </p:cNvGraphicFramePr>
          <p:nvPr/>
        </p:nvGraphicFramePr>
        <p:xfrm>
          <a:off x="7122214" y="3645024"/>
          <a:ext cx="2021786" cy="360420"/>
        </p:xfrm>
        <a:graphic>
          <a:graphicData uri="http://schemas.openxmlformats.org/presentationml/2006/ole">
            <p:oleObj spid="_x0000_s17427" name="Формула" r:id="rId20" imgW="1346040" imgH="228600" progId="Equation.3">
              <p:embed/>
            </p:oleObj>
          </a:graphicData>
        </a:graphic>
      </p:graphicFrame>
      <p:graphicFrame>
        <p:nvGraphicFramePr>
          <p:cNvPr id="17428" name="Object 20"/>
          <p:cNvGraphicFramePr>
            <a:graphicFrameLocks noChangeAspect="1"/>
          </p:cNvGraphicFramePr>
          <p:nvPr/>
        </p:nvGraphicFramePr>
        <p:xfrm>
          <a:off x="5652120" y="4149080"/>
          <a:ext cx="1540171" cy="360040"/>
        </p:xfrm>
        <a:graphic>
          <a:graphicData uri="http://schemas.openxmlformats.org/presentationml/2006/ole">
            <p:oleObj spid="_x0000_s17428" name="Формула" r:id="rId21" imgW="977760" imgH="228600" progId="Equation.3">
              <p:embed/>
            </p:oleObj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2000"/>
                                        <p:tgtEl>
                                          <p:spTgt spid="17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Задача 3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95536" y="1628800"/>
            <a:ext cx="85689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err="1" smtClean="0"/>
              <a:t>Аеростат</a:t>
            </a:r>
            <a:r>
              <a:rPr lang="ru-RU" sz="2400" dirty="0" smtClean="0"/>
              <a:t> </a:t>
            </a:r>
            <a:r>
              <a:rPr lang="ru-RU" sz="2400" dirty="0" err="1" smtClean="0"/>
              <a:t>об’ємом</a:t>
            </a:r>
            <a:r>
              <a:rPr lang="ru-RU" sz="2400" dirty="0" smtClean="0"/>
              <a:t>                         </a:t>
            </a:r>
            <a:r>
              <a:rPr lang="ru-RU" sz="2400" i="1" dirty="0" err="1" smtClean="0"/>
              <a:t>наповнено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гелієм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під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тиском</a:t>
            </a:r>
            <a:endParaRPr lang="ru-RU" sz="2400" i="1" dirty="0" smtClean="0"/>
          </a:p>
          <a:p>
            <a:r>
              <a:rPr lang="ru-RU" sz="2400" i="1" dirty="0" smtClean="0"/>
              <a:t>                   .</a:t>
            </a:r>
            <a:r>
              <a:rPr lang="ru-RU" sz="2400" dirty="0" err="1" smtClean="0"/>
              <a:t>Внаслідок</a:t>
            </a:r>
            <a:r>
              <a:rPr lang="ru-RU" sz="2400" dirty="0" smtClean="0"/>
              <a:t> </a:t>
            </a:r>
            <a:r>
              <a:rPr lang="ru-RU" sz="2400" dirty="0" err="1" smtClean="0"/>
              <a:t>нагрівання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сонячним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промінням</a:t>
            </a:r>
            <a:r>
              <a:rPr lang="ru-RU" sz="2400" dirty="0" smtClean="0"/>
              <a:t> температура газу в </a:t>
            </a:r>
            <a:r>
              <a:rPr lang="ru-RU" sz="2400" dirty="0" err="1" smtClean="0"/>
              <a:t>аеростаті</a:t>
            </a:r>
            <a:r>
              <a:rPr lang="ru-RU" sz="2400" dirty="0" smtClean="0"/>
              <a:t> </a:t>
            </a:r>
            <a:r>
              <a:rPr lang="ru-RU" sz="2400" dirty="0" err="1" smtClean="0"/>
              <a:t>підвищилася</a:t>
            </a:r>
            <a:r>
              <a:rPr lang="ru-RU" sz="2400" dirty="0" smtClean="0"/>
              <a:t>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</a:t>
            </a:r>
            <a:r>
              <a:rPr lang="ru-RU" sz="2400" i="1" dirty="0" smtClean="0"/>
              <a:t>t</a:t>
            </a:r>
            <a:r>
              <a:rPr lang="ru-RU" sz="1100" i="1" dirty="0" smtClean="0"/>
              <a:t>1</a:t>
            </a:r>
            <a:r>
              <a:rPr lang="ru-RU" sz="2400" i="1" dirty="0" smtClean="0"/>
              <a:t> = 10 </a:t>
            </a:r>
            <a:r>
              <a:rPr lang="ru-RU" sz="2400" i="1" dirty="0" err="1" smtClean="0"/>
              <a:t>ºС    </a:t>
            </a:r>
            <a:r>
              <a:rPr lang="ru-RU" sz="2400" i="1" dirty="0" smtClean="0"/>
              <a:t>до          t</a:t>
            </a:r>
            <a:r>
              <a:rPr lang="ru-RU" sz="1100" i="1" dirty="0" smtClean="0"/>
              <a:t>2</a:t>
            </a:r>
            <a:r>
              <a:rPr lang="ru-RU" sz="2400" i="1" dirty="0" smtClean="0"/>
              <a:t> = 25 </a:t>
            </a:r>
            <a:r>
              <a:rPr lang="ru-RU" sz="2400" i="1" dirty="0" err="1" smtClean="0"/>
              <a:t>ºС</a:t>
            </a:r>
            <a:r>
              <a:rPr lang="ru-RU" sz="2400" i="1" dirty="0" smtClean="0"/>
              <a:t>. На </a:t>
            </a:r>
            <a:r>
              <a:rPr lang="ru-RU" sz="2400" i="1" dirty="0" err="1" smtClean="0"/>
              <a:t>скільки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збільшилася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внутрішня</a:t>
            </a:r>
            <a:r>
              <a:rPr lang="ru-RU" sz="2400" i="1" dirty="0" smtClean="0"/>
              <a:t> </a:t>
            </a:r>
            <a:r>
              <a:rPr lang="ru-RU" sz="2400" dirty="0" err="1" smtClean="0"/>
              <a:t>енергія</a:t>
            </a:r>
            <a:r>
              <a:rPr lang="ru-RU" sz="2400" dirty="0" smtClean="0"/>
              <a:t> газу?</a:t>
            </a:r>
            <a:endParaRPr lang="ru-RU" sz="2400" dirty="0"/>
          </a:p>
        </p:txBody>
      </p:sp>
      <p:graphicFrame>
        <p:nvGraphicFramePr>
          <p:cNvPr id="25606" name="Object 2"/>
          <p:cNvGraphicFramePr>
            <a:graphicFrameLocks noChangeAspect="1"/>
          </p:cNvGraphicFramePr>
          <p:nvPr/>
        </p:nvGraphicFramePr>
        <p:xfrm>
          <a:off x="2987824" y="1628800"/>
          <a:ext cx="1296144" cy="385034"/>
        </p:xfrm>
        <a:graphic>
          <a:graphicData uri="http://schemas.openxmlformats.org/presentationml/2006/ole">
            <p:oleObj spid="_x0000_s35842" name="Формула" r:id="rId3" imgW="685800" imgH="203040" progId="Equation.3">
              <p:embed/>
            </p:oleObj>
          </a:graphicData>
        </a:graphic>
      </p:graphicFrame>
      <p:graphicFrame>
        <p:nvGraphicFramePr>
          <p:cNvPr id="5" name="Object 3"/>
          <p:cNvGraphicFramePr>
            <a:graphicFrameLocks noChangeAspect="1"/>
          </p:cNvGraphicFramePr>
          <p:nvPr/>
        </p:nvGraphicFramePr>
        <p:xfrm>
          <a:off x="467544" y="1988840"/>
          <a:ext cx="1320800" cy="434975"/>
        </p:xfrm>
        <a:graphic>
          <a:graphicData uri="http://schemas.openxmlformats.org/presentationml/2006/ole">
            <p:oleObj spid="_x0000_s35843" name="Формула" r:id="rId4" imgW="698400" imgH="228600" progId="Equation.3">
              <p:embed/>
            </p:oleObj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6" name="Object 2"/>
          <p:cNvGraphicFramePr>
            <a:graphicFrameLocks noChangeAspect="1"/>
          </p:cNvGraphicFramePr>
          <p:nvPr/>
        </p:nvGraphicFramePr>
        <p:xfrm>
          <a:off x="107950" y="765175"/>
          <a:ext cx="1295400" cy="593725"/>
        </p:xfrm>
        <a:graphic>
          <a:graphicData uri="http://schemas.openxmlformats.org/presentationml/2006/ole">
            <p:oleObj spid="_x0000_s36866" name="Формула" r:id="rId3" imgW="444240" imgH="203040" progId="Equation.3">
              <p:embed/>
            </p:oleObj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>
            <a:off x="1547664" y="908720"/>
            <a:ext cx="0" cy="468052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H="1">
            <a:off x="0" y="3356992"/>
            <a:ext cx="154766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07504" y="1340768"/>
          <a:ext cx="1371275" cy="1800200"/>
        </p:xfrm>
        <a:graphic>
          <a:graphicData uri="http://schemas.openxmlformats.org/presentationml/2006/ole">
            <p:oleObj spid="_x0000_s36867" name="Формула" r:id="rId4" imgW="698400" imgH="914400" progId="Equation.3">
              <p:embed/>
            </p:oleObj>
          </a:graphicData>
        </a:graphic>
      </p:graphicFrame>
      <p:graphicFrame>
        <p:nvGraphicFramePr>
          <p:cNvPr id="7" name="Object 4"/>
          <p:cNvGraphicFramePr>
            <a:graphicFrameLocks noChangeAspect="1"/>
          </p:cNvGraphicFramePr>
          <p:nvPr/>
        </p:nvGraphicFramePr>
        <p:xfrm>
          <a:off x="107504" y="3501008"/>
          <a:ext cx="1046430" cy="432048"/>
        </p:xfrm>
        <a:graphic>
          <a:graphicData uri="http://schemas.openxmlformats.org/presentationml/2006/ole">
            <p:oleObj spid="_x0000_s36868" name="Формула" r:id="rId5" imgW="431640" imgH="177480" progId="Equation.3">
              <p:embed/>
            </p:oleObj>
          </a:graphicData>
        </a:graphic>
      </p:graphicFrame>
      <p:graphicFrame>
        <p:nvGraphicFramePr>
          <p:cNvPr id="9" name="Object 5"/>
          <p:cNvGraphicFramePr>
            <a:graphicFrameLocks noChangeAspect="1"/>
          </p:cNvGraphicFramePr>
          <p:nvPr/>
        </p:nvGraphicFramePr>
        <p:xfrm>
          <a:off x="1691680" y="764704"/>
          <a:ext cx="628650" cy="520700"/>
        </p:xfrm>
        <a:graphic>
          <a:graphicData uri="http://schemas.openxmlformats.org/presentationml/2006/ole">
            <p:oleObj spid="_x0000_s36869" name="Формула" r:id="rId6" imgW="215640" imgH="177480" progId="Equation.3">
              <p:embed/>
            </p:oleObj>
          </a:graphicData>
        </a:graphic>
      </p:graphicFrame>
      <p:cxnSp>
        <p:nvCxnSpPr>
          <p:cNvPr id="11" name="Прямая соединительная линия 10"/>
          <p:cNvCxnSpPr/>
          <p:nvPr/>
        </p:nvCxnSpPr>
        <p:spPr>
          <a:xfrm>
            <a:off x="2483768" y="908720"/>
            <a:ext cx="0" cy="468052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10" name="Object 6"/>
          <p:cNvGraphicFramePr>
            <a:graphicFrameLocks noChangeAspect="1"/>
          </p:cNvGraphicFramePr>
          <p:nvPr/>
        </p:nvGraphicFramePr>
        <p:xfrm>
          <a:off x="1619672" y="2348880"/>
          <a:ext cx="792527" cy="360040"/>
        </p:xfrm>
        <a:graphic>
          <a:graphicData uri="http://schemas.openxmlformats.org/presentationml/2006/ole">
            <p:oleObj spid="_x0000_s36870" name="Формула" r:id="rId7" imgW="393480" imgH="177480" progId="Equation.3">
              <p:embed/>
            </p:oleObj>
          </a:graphicData>
        </a:graphic>
      </p:graphicFrame>
      <p:graphicFrame>
        <p:nvGraphicFramePr>
          <p:cNvPr id="12" name="Object 7"/>
          <p:cNvGraphicFramePr>
            <a:graphicFrameLocks noChangeAspect="1"/>
          </p:cNvGraphicFramePr>
          <p:nvPr/>
        </p:nvGraphicFramePr>
        <p:xfrm>
          <a:off x="1619672" y="2780928"/>
          <a:ext cx="792163" cy="358775"/>
        </p:xfrm>
        <a:graphic>
          <a:graphicData uri="http://schemas.openxmlformats.org/presentationml/2006/ole">
            <p:oleObj spid="_x0000_s36871" name="Формула" r:id="rId8" imgW="393480" imgH="177480" progId="Equation.3">
              <p:embed/>
            </p:oleObj>
          </a:graphicData>
        </a:graphic>
      </p:graphicFrame>
      <p:graphicFrame>
        <p:nvGraphicFramePr>
          <p:cNvPr id="13" name="Object 8"/>
          <p:cNvGraphicFramePr>
            <a:graphicFrameLocks noChangeAspect="1"/>
          </p:cNvGraphicFramePr>
          <p:nvPr/>
        </p:nvGraphicFramePr>
        <p:xfrm>
          <a:off x="2483768" y="764704"/>
          <a:ext cx="1584176" cy="760655"/>
        </p:xfrm>
        <a:graphic>
          <a:graphicData uri="http://schemas.openxmlformats.org/presentationml/2006/ole">
            <p:oleObj spid="_x0000_s36872" name="Формула" r:id="rId9" imgW="825480" imgH="393480" progId="Equation.3">
              <p:embed/>
            </p:oleObj>
          </a:graphicData>
        </a:graphic>
      </p:graphicFrame>
      <p:graphicFrame>
        <p:nvGraphicFramePr>
          <p:cNvPr id="14" name="Object 9"/>
          <p:cNvGraphicFramePr>
            <a:graphicFrameLocks noChangeAspect="1"/>
          </p:cNvGraphicFramePr>
          <p:nvPr/>
        </p:nvGraphicFramePr>
        <p:xfrm>
          <a:off x="2555776" y="1916832"/>
          <a:ext cx="1319212" cy="400050"/>
        </p:xfrm>
        <a:graphic>
          <a:graphicData uri="http://schemas.openxmlformats.org/presentationml/2006/ole">
            <p:oleObj spid="_x0000_s36873" name="Формула" r:id="rId10" imgW="672840" imgH="203040" progId="Equation.3">
              <p:embed/>
            </p:oleObj>
          </a:graphicData>
        </a:graphic>
      </p:graphicFrame>
      <p:graphicFrame>
        <p:nvGraphicFramePr>
          <p:cNvPr id="15" name="Object 10"/>
          <p:cNvGraphicFramePr>
            <a:graphicFrameLocks noChangeAspect="1"/>
          </p:cNvGraphicFramePr>
          <p:nvPr/>
        </p:nvGraphicFramePr>
        <p:xfrm>
          <a:off x="2627784" y="2636912"/>
          <a:ext cx="936104" cy="729729"/>
        </p:xfrm>
        <a:graphic>
          <a:graphicData uri="http://schemas.openxmlformats.org/presentationml/2006/ole">
            <p:oleObj spid="_x0000_s36874" name="Формула" r:id="rId11" imgW="507960" imgH="393480" progId="Equation.3">
              <p:embed/>
            </p:oleObj>
          </a:graphicData>
        </a:graphic>
      </p:graphicFrame>
      <p:graphicFrame>
        <p:nvGraphicFramePr>
          <p:cNvPr id="16" name="Object 11"/>
          <p:cNvGraphicFramePr>
            <a:graphicFrameLocks noChangeAspect="1"/>
          </p:cNvGraphicFramePr>
          <p:nvPr/>
        </p:nvGraphicFramePr>
        <p:xfrm>
          <a:off x="2483768" y="3645024"/>
          <a:ext cx="2376264" cy="700450"/>
        </p:xfrm>
        <a:graphic>
          <a:graphicData uri="http://schemas.openxmlformats.org/presentationml/2006/ole">
            <p:oleObj spid="_x0000_s36875" name="Формула" r:id="rId12" imgW="1346040" imgH="393480" progId="Equation.3">
              <p:embed/>
            </p:oleObj>
          </a:graphicData>
        </a:graphic>
      </p:graphicFrame>
      <p:graphicFrame>
        <p:nvGraphicFramePr>
          <p:cNvPr id="17" name="Object 12"/>
          <p:cNvGraphicFramePr>
            <a:graphicFrameLocks noChangeAspect="1"/>
          </p:cNvGraphicFramePr>
          <p:nvPr/>
        </p:nvGraphicFramePr>
        <p:xfrm>
          <a:off x="2555776" y="4725144"/>
          <a:ext cx="1803307" cy="772096"/>
        </p:xfrm>
        <a:graphic>
          <a:graphicData uri="http://schemas.openxmlformats.org/presentationml/2006/ole">
            <p:oleObj spid="_x0000_s36876" name="Формула" r:id="rId13" imgW="927000" imgH="393480" progId="Equation.3">
              <p:embed/>
            </p:oleObj>
          </a:graphicData>
        </a:graphic>
      </p:graphicFrame>
      <p:cxnSp>
        <p:nvCxnSpPr>
          <p:cNvPr id="19" name="Прямая соединительная линия 18"/>
          <p:cNvCxnSpPr/>
          <p:nvPr/>
        </p:nvCxnSpPr>
        <p:spPr>
          <a:xfrm>
            <a:off x="4932040" y="908720"/>
            <a:ext cx="0" cy="468052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18" name="Object 13"/>
          <p:cNvGraphicFramePr>
            <a:graphicFrameLocks noChangeAspect="1"/>
          </p:cNvGraphicFramePr>
          <p:nvPr/>
        </p:nvGraphicFramePr>
        <p:xfrm>
          <a:off x="6011863" y="836613"/>
          <a:ext cx="2443162" cy="519112"/>
        </p:xfrm>
        <a:graphic>
          <a:graphicData uri="http://schemas.openxmlformats.org/presentationml/2006/ole">
            <p:oleObj spid="_x0000_s36877" name="Формула" r:id="rId14" imgW="838080" imgH="177480" progId="Equation.3">
              <p:embed/>
            </p:oleObj>
          </a:graphicData>
        </a:graphic>
      </p:graphicFrame>
      <p:graphicFrame>
        <p:nvGraphicFramePr>
          <p:cNvPr id="20" name="Object 14"/>
          <p:cNvGraphicFramePr>
            <a:graphicFrameLocks noChangeAspect="1"/>
          </p:cNvGraphicFramePr>
          <p:nvPr/>
        </p:nvGraphicFramePr>
        <p:xfrm>
          <a:off x="4932040" y="1484784"/>
          <a:ext cx="4110037" cy="720725"/>
        </p:xfrm>
        <a:graphic>
          <a:graphicData uri="http://schemas.openxmlformats.org/presentationml/2006/ole">
            <p:oleObj spid="_x0000_s36878" name="Формула" r:id="rId15" imgW="2400120" imgH="419040" progId="Equation.3">
              <p:embed/>
            </p:oleObj>
          </a:graphicData>
        </a:graphic>
      </p:graphicFrame>
      <p:graphicFrame>
        <p:nvGraphicFramePr>
          <p:cNvPr id="21" name="Object 15"/>
          <p:cNvGraphicFramePr>
            <a:graphicFrameLocks noChangeAspect="1"/>
          </p:cNvGraphicFramePr>
          <p:nvPr/>
        </p:nvGraphicFramePr>
        <p:xfrm>
          <a:off x="5004048" y="2348880"/>
          <a:ext cx="1544637" cy="350837"/>
        </p:xfrm>
        <a:graphic>
          <a:graphicData uri="http://schemas.openxmlformats.org/presentationml/2006/ole">
            <p:oleObj spid="_x0000_s36879" name="Формула" r:id="rId16" imgW="901440" imgH="203040" progId="Equation.3">
              <p:embed/>
            </p:oleObj>
          </a:graphicData>
        </a:graphic>
      </p:graphicFrame>
      <p:graphicFrame>
        <p:nvGraphicFramePr>
          <p:cNvPr id="22" name="Object 16"/>
          <p:cNvGraphicFramePr>
            <a:graphicFrameLocks noChangeAspect="1"/>
          </p:cNvGraphicFramePr>
          <p:nvPr/>
        </p:nvGraphicFramePr>
        <p:xfrm>
          <a:off x="5004048" y="2852936"/>
          <a:ext cx="3384550" cy="822325"/>
        </p:xfrm>
        <a:graphic>
          <a:graphicData uri="http://schemas.openxmlformats.org/presentationml/2006/ole">
            <p:oleObj spid="_x0000_s36880" name="Формула" r:id="rId17" imgW="1739880" imgH="419040" progId="Equation.3">
              <p:embed/>
            </p:oleObj>
          </a:graphicData>
        </a:graphic>
      </p:graphicFrame>
      <p:graphicFrame>
        <p:nvGraphicFramePr>
          <p:cNvPr id="23" name="Object 17"/>
          <p:cNvGraphicFramePr>
            <a:graphicFrameLocks noChangeAspect="1"/>
          </p:cNvGraphicFramePr>
          <p:nvPr/>
        </p:nvGraphicFramePr>
        <p:xfrm>
          <a:off x="4932040" y="3933056"/>
          <a:ext cx="1755775" cy="431800"/>
        </p:xfrm>
        <a:graphic>
          <a:graphicData uri="http://schemas.openxmlformats.org/presentationml/2006/ole">
            <p:oleObj spid="_x0000_s36881" name="Формула" r:id="rId18" imgW="723600" imgH="177480" progId="Equation.3">
              <p:embed/>
            </p:oleObj>
          </a:graphicData>
        </a:graphic>
      </p:graphicFrame>
      <p:graphicFrame>
        <p:nvGraphicFramePr>
          <p:cNvPr id="24" name="Object 18"/>
          <p:cNvGraphicFramePr>
            <a:graphicFrameLocks noChangeAspect="1"/>
          </p:cNvGraphicFramePr>
          <p:nvPr/>
        </p:nvGraphicFramePr>
        <p:xfrm>
          <a:off x="6660232" y="3933056"/>
          <a:ext cx="1952625" cy="447675"/>
        </p:xfrm>
        <a:graphic>
          <a:graphicData uri="http://schemas.openxmlformats.org/presentationml/2006/ole">
            <p:oleObj spid="_x0000_s36882" name="Формула" r:id="rId19" imgW="1002960" imgH="228600" progId="Equation.3">
              <p:embed/>
            </p:oleObj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Задача 4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07504" y="1700808"/>
            <a:ext cx="9036496" cy="2304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Два </a:t>
            </a:r>
            <a:r>
              <a:rPr lang="ru-RU" sz="2800" dirty="0" err="1" smtClean="0"/>
              <a:t>молі</a:t>
            </a:r>
            <a:r>
              <a:rPr lang="ru-RU" sz="2800" dirty="0" smtClean="0"/>
              <a:t> </a:t>
            </a:r>
            <a:r>
              <a:rPr lang="ru-RU" sz="2800" dirty="0" err="1" smtClean="0"/>
              <a:t>ідеального</a:t>
            </a:r>
            <a:r>
              <a:rPr lang="ru-RU" sz="2800" dirty="0" smtClean="0"/>
              <a:t> одноатомного газу </a:t>
            </a:r>
            <a:r>
              <a:rPr lang="ru-RU" sz="2800" dirty="0" err="1" smtClean="0"/>
              <a:t>розширюються</a:t>
            </a:r>
            <a:r>
              <a:rPr lang="ru-RU" sz="2800" dirty="0" smtClean="0"/>
              <a:t> без </a:t>
            </a:r>
            <a:r>
              <a:rPr lang="ru-RU" sz="2800" dirty="0" err="1" smtClean="0"/>
              <a:t>теплообміну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навколишнім</a:t>
            </a:r>
            <a:r>
              <a:rPr lang="ru-RU" sz="2800" dirty="0" smtClean="0"/>
              <a:t> </a:t>
            </a:r>
            <a:r>
              <a:rPr lang="ru-RU" sz="2800" dirty="0" err="1" smtClean="0"/>
              <a:t>середовищем</a:t>
            </a:r>
            <a:r>
              <a:rPr lang="ru-RU" sz="2800" dirty="0" smtClean="0"/>
              <a:t>. Температура газу при </a:t>
            </a:r>
            <a:r>
              <a:rPr lang="ru-RU" sz="2800" dirty="0" err="1" smtClean="0"/>
              <a:t>розширенні</a:t>
            </a:r>
            <a:r>
              <a:rPr lang="ru-RU" sz="2800" dirty="0" smtClean="0"/>
              <a:t> </a:t>
            </a:r>
            <a:r>
              <a:rPr lang="ru-RU" sz="2800" dirty="0" err="1" smtClean="0"/>
              <a:t>зменшилася</a:t>
            </a:r>
            <a:r>
              <a:rPr lang="ru-RU" sz="2800" dirty="0" smtClean="0"/>
              <a:t> на               </a:t>
            </a:r>
            <a:r>
              <a:rPr lang="ru-RU" sz="2800" i="1" dirty="0" smtClean="0"/>
              <a:t>. </a:t>
            </a:r>
            <a:r>
              <a:rPr lang="ru-RU" sz="2800" i="1" dirty="0" err="1" smtClean="0"/>
              <a:t>Визначте</a:t>
            </a:r>
            <a:r>
              <a:rPr lang="ru-RU" sz="2800" i="1" dirty="0" smtClean="0"/>
              <a:t> роботу, </a:t>
            </a:r>
            <a:r>
              <a:rPr lang="ru-RU" sz="2800" i="1" dirty="0" err="1" smtClean="0"/>
              <a:t>виконану</a:t>
            </a:r>
            <a:r>
              <a:rPr lang="ru-RU" sz="2800" i="1" dirty="0" smtClean="0"/>
              <a:t> газом при </a:t>
            </a:r>
            <a:r>
              <a:rPr lang="ru-RU" sz="2800" i="1" dirty="0" err="1" smtClean="0"/>
              <a:t>розширенні</a:t>
            </a:r>
            <a:r>
              <a:rPr lang="ru-RU" sz="2800" i="1" dirty="0" smtClean="0"/>
              <a:t>.</a:t>
            </a:r>
          </a:p>
          <a:p>
            <a:r>
              <a:rPr lang="de-DE" sz="2800" i="1" dirty="0" smtClean="0"/>
              <a:t>R = 8,31 </a:t>
            </a:r>
            <a:r>
              <a:rPr lang="ru-RU" sz="2800" i="1" dirty="0" smtClean="0"/>
              <a:t>Дж/(К·моль).</a:t>
            </a:r>
            <a:endParaRPr lang="ru-RU" sz="2800" dirty="0"/>
          </a:p>
        </p:txBody>
      </p:sp>
      <p:graphicFrame>
        <p:nvGraphicFramePr>
          <p:cNvPr id="25606" name="Object 2"/>
          <p:cNvGraphicFramePr>
            <a:graphicFrameLocks noChangeAspect="1"/>
          </p:cNvGraphicFramePr>
          <p:nvPr/>
        </p:nvGraphicFramePr>
        <p:xfrm>
          <a:off x="7812360" y="2636912"/>
          <a:ext cx="1156085" cy="378430"/>
        </p:xfrm>
        <a:graphic>
          <a:graphicData uri="http://schemas.openxmlformats.org/presentationml/2006/ole">
            <p:oleObj spid="_x0000_s37890" name="Формула" r:id="rId3" imgW="545760" imgH="177480" progId="Equation.3">
              <p:embed/>
            </p:oleObj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6" name="Object 2"/>
          <p:cNvGraphicFramePr>
            <a:graphicFrameLocks noChangeAspect="1"/>
          </p:cNvGraphicFramePr>
          <p:nvPr/>
        </p:nvGraphicFramePr>
        <p:xfrm>
          <a:off x="0" y="692696"/>
          <a:ext cx="1295400" cy="593725"/>
        </p:xfrm>
        <a:graphic>
          <a:graphicData uri="http://schemas.openxmlformats.org/presentationml/2006/ole">
            <p:oleObj spid="_x0000_s38914" name="Формула" r:id="rId3" imgW="444240" imgH="203040" progId="Equation.3">
              <p:embed/>
            </p:oleObj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>
            <a:off x="2195736" y="908720"/>
            <a:ext cx="0" cy="468052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H="1">
            <a:off x="0" y="3356992"/>
            <a:ext cx="219573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07504" y="1268760"/>
          <a:ext cx="2055813" cy="1992312"/>
        </p:xfrm>
        <a:graphic>
          <a:graphicData uri="http://schemas.openxmlformats.org/presentationml/2006/ole">
            <p:oleObj spid="_x0000_s38915" name="Формула" r:id="rId4" imgW="1104840" imgH="1066680" progId="Equation.3">
              <p:embed/>
            </p:oleObj>
          </a:graphicData>
        </a:graphic>
      </p:graphicFrame>
      <p:graphicFrame>
        <p:nvGraphicFramePr>
          <p:cNvPr id="7" name="Object 4"/>
          <p:cNvGraphicFramePr>
            <a:graphicFrameLocks noChangeAspect="1"/>
          </p:cNvGraphicFramePr>
          <p:nvPr/>
        </p:nvGraphicFramePr>
        <p:xfrm>
          <a:off x="179512" y="3573016"/>
          <a:ext cx="1000125" cy="519113"/>
        </p:xfrm>
        <a:graphic>
          <a:graphicData uri="http://schemas.openxmlformats.org/presentationml/2006/ole">
            <p:oleObj spid="_x0000_s38916" name="Формула" r:id="rId5" imgW="342720" imgH="177480" progId="Equation.3">
              <p:embed/>
            </p:oleObj>
          </a:graphicData>
        </a:graphic>
      </p:graphicFrame>
      <p:graphicFrame>
        <p:nvGraphicFramePr>
          <p:cNvPr id="9" name="Object 5"/>
          <p:cNvGraphicFramePr>
            <a:graphicFrameLocks noChangeAspect="1"/>
          </p:cNvGraphicFramePr>
          <p:nvPr/>
        </p:nvGraphicFramePr>
        <p:xfrm>
          <a:off x="2267744" y="908720"/>
          <a:ext cx="1385888" cy="495300"/>
        </p:xfrm>
        <a:graphic>
          <a:graphicData uri="http://schemas.openxmlformats.org/presentationml/2006/ole">
            <p:oleObj spid="_x0000_s38917" name="Формула" r:id="rId6" imgW="571320" imgH="203040" progId="Equation.3">
              <p:embed/>
            </p:oleObj>
          </a:graphicData>
        </a:graphic>
      </p:graphicFrame>
      <p:graphicFrame>
        <p:nvGraphicFramePr>
          <p:cNvPr id="10" name="Object 6"/>
          <p:cNvGraphicFramePr>
            <a:graphicFrameLocks noChangeAspect="1"/>
          </p:cNvGraphicFramePr>
          <p:nvPr/>
        </p:nvGraphicFramePr>
        <p:xfrm>
          <a:off x="2195736" y="1700808"/>
          <a:ext cx="1906587" cy="495300"/>
        </p:xfrm>
        <a:graphic>
          <a:graphicData uri="http://schemas.openxmlformats.org/presentationml/2006/ole">
            <p:oleObj spid="_x0000_s38918" name="Формула" r:id="rId7" imgW="787320" imgH="203040" progId="Equation.3">
              <p:embed/>
            </p:oleObj>
          </a:graphicData>
        </a:graphic>
      </p:graphicFrame>
      <p:graphicFrame>
        <p:nvGraphicFramePr>
          <p:cNvPr id="11" name="Object 7"/>
          <p:cNvGraphicFramePr>
            <a:graphicFrameLocks noChangeAspect="1"/>
          </p:cNvGraphicFramePr>
          <p:nvPr/>
        </p:nvGraphicFramePr>
        <p:xfrm>
          <a:off x="2195736" y="2420888"/>
          <a:ext cx="1506537" cy="433388"/>
        </p:xfrm>
        <a:graphic>
          <a:graphicData uri="http://schemas.openxmlformats.org/presentationml/2006/ole">
            <p:oleObj spid="_x0000_s38919" name="Формула" r:id="rId8" imgW="622080" imgH="177480" progId="Equation.3">
              <p:embed/>
            </p:oleObj>
          </a:graphicData>
        </a:graphic>
      </p:graphicFrame>
      <p:cxnSp>
        <p:nvCxnSpPr>
          <p:cNvPr id="13" name="Прямая соединительная линия 12"/>
          <p:cNvCxnSpPr/>
          <p:nvPr/>
        </p:nvCxnSpPr>
        <p:spPr>
          <a:xfrm>
            <a:off x="4139952" y="908720"/>
            <a:ext cx="0" cy="468052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12" name="Object 8"/>
          <p:cNvGraphicFramePr>
            <a:graphicFrameLocks noChangeAspect="1"/>
          </p:cNvGraphicFramePr>
          <p:nvPr/>
        </p:nvGraphicFramePr>
        <p:xfrm>
          <a:off x="5436096" y="836712"/>
          <a:ext cx="2443162" cy="519112"/>
        </p:xfrm>
        <a:graphic>
          <a:graphicData uri="http://schemas.openxmlformats.org/presentationml/2006/ole">
            <p:oleObj spid="_x0000_s38920" name="Формула" r:id="rId9" imgW="838080" imgH="177480" progId="Equation.3">
              <p:embed/>
            </p:oleObj>
          </a:graphicData>
        </a:graphic>
      </p:graphicFrame>
      <p:graphicFrame>
        <p:nvGraphicFramePr>
          <p:cNvPr id="14" name="Object 9"/>
          <p:cNvGraphicFramePr>
            <a:graphicFrameLocks noChangeAspect="1"/>
          </p:cNvGraphicFramePr>
          <p:nvPr/>
        </p:nvGraphicFramePr>
        <p:xfrm>
          <a:off x="4211960" y="1412776"/>
          <a:ext cx="4673600" cy="958850"/>
        </p:xfrm>
        <a:graphic>
          <a:graphicData uri="http://schemas.openxmlformats.org/presentationml/2006/ole">
            <p:oleObj spid="_x0000_s38921" name="Формула" r:id="rId10" imgW="1930320" imgH="393480" progId="Equation.3">
              <p:embed/>
            </p:oleObj>
          </a:graphicData>
        </a:graphic>
      </p:graphicFrame>
      <p:graphicFrame>
        <p:nvGraphicFramePr>
          <p:cNvPr id="15" name="Object 10"/>
          <p:cNvGraphicFramePr>
            <a:graphicFrameLocks noChangeAspect="1"/>
          </p:cNvGraphicFramePr>
          <p:nvPr/>
        </p:nvGraphicFramePr>
        <p:xfrm>
          <a:off x="4211960" y="4149080"/>
          <a:ext cx="1755775" cy="431800"/>
        </p:xfrm>
        <a:graphic>
          <a:graphicData uri="http://schemas.openxmlformats.org/presentationml/2006/ole">
            <p:oleObj spid="_x0000_s38922" name="Формула" r:id="rId11" imgW="723600" imgH="177480" progId="Equation.3">
              <p:embed/>
            </p:oleObj>
          </a:graphicData>
        </a:graphic>
      </p:graphicFrame>
      <p:graphicFrame>
        <p:nvGraphicFramePr>
          <p:cNvPr id="16" name="Object 11"/>
          <p:cNvGraphicFramePr>
            <a:graphicFrameLocks noChangeAspect="1"/>
          </p:cNvGraphicFramePr>
          <p:nvPr/>
        </p:nvGraphicFramePr>
        <p:xfrm>
          <a:off x="4211960" y="2996952"/>
          <a:ext cx="3351213" cy="495300"/>
        </p:xfrm>
        <a:graphic>
          <a:graphicData uri="http://schemas.openxmlformats.org/presentationml/2006/ole">
            <p:oleObj spid="_x0000_s38923" name="Формула" r:id="rId12" imgW="1384200" imgH="203040" progId="Equation.3">
              <p:embed/>
            </p:oleObj>
          </a:graphicData>
        </a:graphic>
      </p:graphicFrame>
      <p:graphicFrame>
        <p:nvGraphicFramePr>
          <p:cNvPr id="17" name="Object 12"/>
          <p:cNvGraphicFramePr>
            <a:graphicFrameLocks noChangeAspect="1"/>
          </p:cNvGraphicFramePr>
          <p:nvPr/>
        </p:nvGraphicFramePr>
        <p:xfrm>
          <a:off x="5940152" y="4149080"/>
          <a:ext cx="2151062" cy="495300"/>
        </p:xfrm>
        <a:graphic>
          <a:graphicData uri="http://schemas.openxmlformats.org/presentationml/2006/ole">
            <p:oleObj spid="_x0000_s38924" name="Формула" r:id="rId13" imgW="888840" imgH="203040" progId="Equation.3">
              <p:embed/>
            </p:oleObj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595</TotalTime>
  <Words>353</Words>
  <Application>Microsoft Office PowerPoint</Application>
  <PresentationFormat>Экран (4:3)</PresentationFormat>
  <Paragraphs>45</Paragraphs>
  <Slides>21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21</vt:i4>
      </vt:variant>
    </vt:vector>
  </HeadingPairs>
  <TitlesOfParts>
    <vt:vector size="24" baseType="lpstr">
      <vt:lpstr>Тема Office</vt:lpstr>
      <vt:lpstr>Формула</vt:lpstr>
      <vt:lpstr>Microsoft Equation 3.0</vt:lpstr>
      <vt:lpstr>Слайд 1</vt:lpstr>
      <vt:lpstr>Задача 1</vt:lpstr>
      <vt:lpstr>Слайд 3</vt:lpstr>
      <vt:lpstr>Задача 2</vt:lpstr>
      <vt:lpstr>Слайд 5</vt:lpstr>
      <vt:lpstr>Задача 3</vt:lpstr>
      <vt:lpstr>Слайд 7</vt:lpstr>
      <vt:lpstr>Задача 4</vt:lpstr>
      <vt:lpstr>Слайд 9</vt:lpstr>
      <vt:lpstr>Задача 5</vt:lpstr>
      <vt:lpstr>Слайд 11</vt:lpstr>
      <vt:lpstr>Задача 6</vt:lpstr>
      <vt:lpstr>Слайд 13</vt:lpstr>
      <vt:lpstr>Задача 7</vt:lpstr>
      <vt:lpstr>Слайд 15</vt:lpstr>
      <vt:lpstr>Задача 8</vt:lpstr>
      <vt:lpstr>Слайд 17</vt:lpstr>
      <vt:lpstr>Задача 9</vt:lpstr>
      <vt:lpstr>Слайд 19</vt:lpstr>
      <vt:lpstr>Задача 10</vt:lpstr>
      <vt:lpstr>Слайд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Олег</dc:creator>
  <cp:lastModifiedBy>Ярослав</cp:lastModifiedBy>
  <cp:revision>67</cp:revision>
  <dcterms:created xsi:type="dcterms:W3CDTF">2012-07-31T15:34:20Z</dcterms:created>
  <dcterms:modified xsi:type="dcterms:W3CDTF">2014-05-04T09:53:03Z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234770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D5.0.3</vt:lpwstr>
  </property>
</Properties>
</file>