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57" r:id="rId4"/>
    <p:sldId id="272" r:id="rId5"/>
    <p:sldId id="258" r:id="rId6"/>
    <p:sldId id="264" r:id="rId7"/>
    <p:sldId id="259" r:id="rId8"/>
    <p:sldId id="260" r:id="rId9"/>
    <p:sldId id="266" r:id="rId10"/>
    <p:sldId id="270" r:id="rId11"/>
    <p:sldId id="271" r:id="rId12"/>
    <p:sldId id="261" r:id="rId13"/>
    <p:sldId id="263" r:id="rId14"/>
    <p:sldId id="262" r:id="rId15"/>
    <p:sldId id="265" r:id="rId16"/>
    <p:sldId id="268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3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itzemli.ru/article/5/" TargetMode="External"/><Relationship Id="rId2" Type="http://schemas.openxmlformats.org/officeDocument/2006/relationships/hyperlink" Target="http://uk.wikipedia.org/wiki/%D0%9C%D0%B0%D1%80%D1%81_(%D0%BF%D0%BB%D0%B0%D0%BD%D0%B5%D1%82%D0%B0)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u.wikipedia.org/wiki/%D0%9C%D0%B0%D1%80%D1%81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29" y="1"/>
            <a:ext cx="917192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20688"/>
            <a:ext cx="7772400" cy="2979763"/>
          </a:xfrm>
        </p:spPr>
        <p:txBody>
          <a:bodyPr>
            <a:noAutofit/>
          </a:bodyPr>
          <a:lstStyle/>
          <a:p>
            <a:pPr algn="ctr"/>
            <a:r>
              <a:rPr lang="uk-UA" sz="9600" b="1" dirty="0" smtClean="0">
                <a:solidFill>
                  <a:schemeClr val="tx1"/>
                </a:solidFill>
                <a:latin typeface="Arial Black" pitchFamily="34" charset="0"/>
              </a:rPr>
              <a:t>Планета</a:t>
            </a:r>
            <a:br>
              <a:rPr lang="uk-UA" sz="9600" b="1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uk-UA" sz="9600" b="1" dirty="0" smtClean="0">
                <a:solidFill>
                  <a:schemeClr val="tx1"/>
                </a:solidFill>
                <a:latin typeface="Arial Black" pitchFamily="34" charset="0"/>
              </a:rPr>
              <a:t>Марс</a:t>
            </a:r>
            <a:endParaRPr lang="uk-UA" sz="96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08104" y="4653136"/>
            <a:ext cx="3168352" cy="1728192"/>
          </a:xfrm>
        </p:spPr>
        <p:txBody>
          <a:bodyPr>
            <a:normAutofit/>
          </a:bodyPr>
          <a:lstStyle/>
          <a:p>
            <a:pPr algn="l"/>
            <a:r>
              <a:rPr lang="uk-UA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Підготувала </a:t>
            </a:r>
          </a:p>
          <a:p>
            <a:pPr algn="l"/>
            <a:r>
              <a:rPr lang="uk-UA" sz="2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у</a:t>
            </a:r>
            <a:r>
              <a:rPr lang="uk-UA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чениця 11-Б класу</a:t>
            </a:r>
          </a:p>
          <a:p>
            <a:pPr algn="l"/>
            <a:r>
              <a:rPr lang="uk-UA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ЗОШ І-ІІІ ст. №11</a:t>
            </a:r>
          </a:p>
          <a:p>
            <a:pPr algn="l"/>
            <a:r>
              <a:rPr lang="uk-UA" sz="2400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Відняк</a:t>
            </a:r>
            <a:r>
              <a:rPr lang="uk-UA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Людмила</a:t>
            </a:r>
            <a:endParaRPr lang="uk-UA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314332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51" y="548680"/>
            <a:ext cx="4283968" cy="2720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51" y="3712440"/>
            <a:ext cx="4864870" cy="2965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116" y="548680"/>
            <a:ext cx="3964611" cy="2720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86508" y="18506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Кратер Гусєва</a:t>
            </a:r>
            <a:endParaRPr lang="uk-UA" dirty="0"/>
          </a:p>
        </p:txBody>
      </p:sp>
      <p:sp>
        <p:nvSpPr>
          <p:cNvPr id="3" name="TextBox 2"/>
          <p:cNvSpPr txBox="1"/>
          <p:nvPr/>
        </p:nvSpPr>
        <p:spPr>
          <a:xfrm>
            <a:off x="290451" y="185060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Поверхня Марса вкрита </a:t>
            </a:r>
            <a:r>
              <a:rPr lang="uk-UA" dirty="0" err="1" smtClean="0"/>
              <a:t>інієм</a:t>
            </a:r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>
            <a:off x="290451" y="3356992"/>
            <a:ext cx="4353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Циклон біля північного полюса</a:t>
            </a:r>
            <a:endParaRPr lang="uk-UA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356992"/>
            <a:ext cx="2957683" cy="3323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28398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01978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err="1" smtClean="0">
                <a:solidFill>
                  <a:srgbClr val="00B0F0"/>
                </a:solidFill>
              </a:rPr>
              <a:t>Планетологія</a:t>
            </a:r>
            <a:endParaRPr lang="uk-UA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705066"/>
            <a:ext cx="4896544" cy="3758984"/>
          </a:xfrm>
        </p:spPr>
        <p:txBody>
          <a:bodyPr>
            <a:normAutofit/>
          </a:bodyPr>
          <a:lstStyle/>
          <a:p>
            <a:pPr marL="118872" indent="0">
              <a:buNone/>
            </a:pPr>
            <a:r>
              <a:rPr lang="ru-RU" sz="2800" dirty="0" err="1"/>
              <a:t>Згідно</a:t>
            </a:r>
            <a:r>
              <a:rPr lang="ru-RU" sz="2800" dirty="0"/>
              <a:t> з </a:t>
            </a:r>
            <a:r>
              <a:rPr lang="ru-RU" sz="2800" dirty="0" err="1"/>
              <a:t>орбітальними</a:t>
            </a:r>
            <a:r>
              <a:rPr lang="ru-RU" sz="2800" dirty="0"/>
              <a:t> </a:t>
            </a:r>
            <a:r>
              <a:rPr lang="ru-RU" sz="2800" dirty="0" err="1"/>
              <a:t>спостереженнями</a:t>
            </a:r>
            <a:r>
              <a:rPr lang="ru-RU" sz="2800" dirty="0"/>
              <a:t> й </a:t>
            </a:r>
            <a:r>
              <a:rPr lang="ru-RU" sz="2800" dirty="0" err="1"/>
              <a:t>експертизою</a:t>
            </a:r>
            <a:r>
              <a:rPr lang="ru-RU" sz="2800" dirty="0"/>
              <a:t> </a:t>
            </a:r>
            <a:r>
              <a:rPr lang="ru-RU" sz="2800" dirty="0" err="1"/>
              <a:t>марсіанських</a:t>
            </a:r>
            <a:r>
              <a:rPr lang="ru-RU" sz="2800" dirty="0"/>
              <a:t> </a:t>
            </a:r>
            <a:r>
              <a:rPr lang="ru-RU" sz="2800" dirty="0" err="1"/>
              <a:t>метеоритів</a:t>
            </a:r>
            <a:r>
              <a:rPr lang="ru-RU" sz="2800" dirty="0"/>
              <a:t>, </a:t>
            </a:r>
            <a:r>
              <a:rPr lang="ru-RU" sz="2800" dirty="0" err="1"/>
              <a:t>поверхня</a:t>
            </a:r>
            <a:r>
              <a:rPr lang="ru-RU" sz="2800" dirty="0"/>
              <a:t> Марса </a:t>
            </a:r>
            <a:r>
              <a:rPr lang="ru-RU" sz="2800" dirty="0" err="1"/>
              <a:t>складається</a:t>
            </a:r>
            <a:r>
              <a:rPr lang="ru-RU" sz="2800" dirty="0"/>
              <a:t> в основному з базальту. </a:t>
            </a:r>
            <a:r>
              <a:rPr lang="ru-RU" sz="2800" dirty="0" err="1" smtClean="0"/>
              <a:t>Більша</a:t>
            </a:r>
            <a:r>
              <a:rPr lang="ru-RU" sz="2800" dirty="0" smtClean="0"/>
              <a:t> </a:t>
            </a:r>
            <a:r>
              <a:rPr lang="ru-RU" sz="2800" dirty="0" err="1"/>
              <a:t>частина</a:t>
            </a:r>
            <a:r>
              <a:rPr lang="ru-RU" sz="2800" dirty="0"/>
              <a:t> </a:t>
            </a:r>
            <a:r>
              <a:rPr lang="ru-RU" sz="2800" dirty="0" err="1"/>
              <a:t>поверхні</a:t>
            </a:r>
            <a:r>
              <a:rPr lang="ru-RU" sz="2800" dirty="0"/>
              <a:t> </a:t>
            </a:r>
            <a:r>
              <a:rPr lang="ru-RU" sz="2800" dirty="0" err="1"/>
              <a:t>вкрита</a:t>
            </a:r>
            <a:r>
              <a:rPr lang="ru-RU" sz="2800" dirty="0"/>
              <a:t> </a:t>
            </a:r>
            <a:r>
              <a:rPr lang="ru-RU" sz="2800" i="1" dirty="0"/>
              <a:t>оксидом </a:t>
            </a:r>
            <a:r>
              <a:rPr lang="ru-RU" sz="2800" i="1" dirty="0" err="1"/>
              <a:t>заліза</a:t>
            </a:r>
            <a:r>
              <a:rPr lang="ru-RU" sz="2800" i="1" dirty="0"/>
              <a:t>(</a:t>
            </a:r>
            <a:r>
              <a:rPr lang="en-US" sz="2800" i="1" dirty="0"/>
              <a:t>III).</a:t>
            </a:r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539669"/>
            <a:ext cx="3960440" cy="401396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9512" y="5517232"/>
            <a:ext cx="88204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/>
              <a:t>Марсіанські</a:t>
            </a:r>
            <a:r>
              <a:rPr lang="ru-RU" sz="2800" dirty="0"/>
              <a:t> породи </a:t>
            </a:r>
            <a:r>
              <a:rPr lang="ru-RU" sz="2800" dirty="0" err="1"/>
              <a:t>представлені</a:t>
            </a:r>
            <a:r>
              <a:rPr lang="ru-RU" sz="2800" dirty="0"/>
              <a:t> </a:t>
            </a:r>
            <a:r>
              <a:rPr lang="ru-RU" sz="2800" dirty="0" err="1"/>
              <a:t>уламковими</a:t>
            </a:r>
            <a:r>
              <a:rPr lang="ru-RU" sz="2800" dirty="0"/>
              <a:t> </a:t>
            </a:r>
            <a:r>
              <a:rPr lang="ru-RU" sz="2800" dirty="0" err="1"/>
              <a:t>пористими</a:t>
            </a:r>
            <a:r>
              <a:rPr lang="ru-RU" sz="2800" dirty="0"/>
              <a:t> породами і </a:t>
            </a:r>
            <a:r>
              <a:rPr lang="ru-RU" sz="2800" dirty="0" err="1"/>
              <a:t>еоловими</a:t>
            </a:r>
            <a:r>
              <a:rPr lang="ru-RU" sz="2800" dirty="0"/>
              <a:t> </a:t>
            </a:r>
            <a:r>
              <a:rPr lang="ru-RU" sz="2800" dirty="0" err="1"/>
              <a:t>пісками</a:t>
            </a:r>
            <a:r>
              <a:rPr lang="ru-RU" sz="2800" dirty="0"/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44" y="404664"/>
            <a:ext cx="914400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025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908" y="14904"/>
            <a:ext cx="8013192" cy="720080"/>
          </a:xfrm>
        </p:spPr>
        <p:txBody>
          <a:bodyPr>
            <a:normAutofit/>
          </a:bodyPr>
          <a:lstStyle/>
          <a:p>
            <a:pPr algn="ctr"/>
            <a:r>
              <a:rPr lang="ru-RU" dirty="0" err="1">
                <a:solidFill>
                  <a:srgbClr val="00B0F0"/>
                </a:solidFill>
              </a:rPr>
              <a:t>Льодові</a:t>
            </a:r>
            <a:r>
              <a:rPr lang="ru-RU" dirty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утворення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2720" y="764704"/>
            <a:ext cx="892899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100" dirty="0"/>
              <a:t>Полярні шапки Марса багатошарові. Нижній, основний шар товщиною в кілька кілометрів утворений звичайним водяним льодом, змішаним з пилом, що зберігається й у літній період. Це постійні шапки. Сезонні зміни полярних шапок, </a:t>
            </a:r>
            <a:r>
              <a:rPr lang="uk-UA" sz="2100" dirty="0" smtClean="0"/>
              <a:t>відбуваються </a:t>
            </a:r>
            <a:r>
              <a:rPr lang="uk-UA" sz="2100" dirty="0"/>
              <a:t>за рахунок верхнього шару товщиною менше 1 метра, що складається з </a:t>
            </a:r>
            <a:r>
              <a:rPr lang="uk-UA" sz="2100" dirty="0" smtClean="0"/>
              <a:t>«</a:t>
            </a:r>
            <a:r>
              <a:rPr lang="uk-UA" sz="2100" dirty="0"/>
              <a:t>сухого льоду».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912"/>
            <a:ext cx="5602208" cy="4201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208" y="2636912"/>
            <a:ext cx="3541792" cy="3517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578200" y="6154051"/>
            <a:ext cx="3386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err="1"/>
              <a:t>Мікроскопічні</a:t>
            </a:r>
            <a:r>
              <a:rPr lang="ru-RU" i="1" dirty="0"/>
              <a:t> </a:t>
            </a:r>
            <a:r>
              <a:rPr lang="ru-RU" i="1" dirty="0" err="1"/>
              <a:t>гірські</a:t>
            </a:r>
            <a:r>
              <a:rPr lang="ru-RU" i="1" dirty="0"/>
              <a:t> породи, </a:t>
            </a:r>
            <a:r>
              <a:rPr lang="ru-RU" i="1" dirty="0" err="1"/>
              <a:t>що</a:t>
            </a:r>
            <a:r>
              <a:rPr lang="ru-RU" i="1" dirty="0"/>
              <a:t> </a:t>
            </a:r>
            <a:r>
              <a:rPr lang="ru-RU" i="1" dirty="0" err="1"/>
              <a:t>містять</a:t>
            </a:r>
            <a:r>
              <a:rPr lang="ru-RU" i="1" dirty="0"/>
              <a:t> </a:t>
            </a:r>
            <a:r>
              <a:rPr lang="ru-RU" i="1" dirty="0" err="1"/>
              <a:t>ознаки</a:t>
            </a:r>
            <a:r>
              <a:rPr lang="ru-RU" i="1" dirty="0"/>
              <a:t> води. </a:t>
            </a:r>
            <a:endParaRPr lang="uk-UA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6465840"/>
            <a:ext cx="2471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i="1" dirty="0"/>
              <a:t>Північний полюс </a:t>
            </a:r>
            <a:r>
              <a:rPr lang="uk-UA" i="1" dirty="0" smtClean="0"/>
              <a:t>Марса</a:t>
            </a:r>
            <a:endParaRPr lang="uk-UA" i="1" dirty="0"/>
          </a:p>
        </p:txBody>
      </p:sp>
    </p:spTree>
    <p:extLst>
      <p:ext uri="{BB962C8B-B14F-4D97-AF65-F5344CB8AC3E}">
        <p14:creationId xmlns:p14="http://schemas.microsoft.com/office/powerpoint/2010/main" val="39849423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>
                <a:solidFill>
                  <a:srgbClr val="00B0F0"/>
                </a:solidFill>
              </a:rPr>
              <a:t>Марс у культурі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84784"/>
            <a:ext cx="8856984" cy="2088233"/>
          </a:xfrm>
        </p:spPr>
        <p:txBody>
          <a:bodyPr>
            <a:normAutofit fontScale="85000" lnSpcReduction="10000"/>
          </a:bodyPr>
          <a:lstStyle/>
          <a:p>
            <a:pPr marL="118872" indent="0">
              <a:buNone/>
            </a:pPr>
            <a:r>
              <a:rPr lang="uk-UA" dirty="0"/>
              <a:t>Протягом минулого сторіччя Марс посідав спеціальне місце в популярній культурі. Він служив натхненням для поколінь фантастів. Загадковість планети і багато таємниць залишаються стимулом для наукових досліджень і людської уяви до цього дня</a:t>
            </a:r>
            <a:r>
              <a:rPr lang="uk-UA" dirty="0" smtClean="0"/>
              <a:t>.</a:t>
            </a:r>
            <a:r>
              <a:rPr lang="ru-RU" dirty="0"/>
              <a:t> 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1585"/>
            <a:ext cx="9144000" cy="324641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60233" y="6423354"/>
            <a:ext cx="30276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>
                <a:solidFill>
                  <a:schemeClr val="bg1"/>
                </a:solidFill>
              </a:rPr>
              <a:t>Долина </a:t>
            </a:r>
            <a:r>
              <a:rPr lang="uk-UA" sz="2000" dirty="0" err="1">
                <a:solidFill>
                  <a:schemeClr val="bg1"/>
                </a:solidFill>
              </a:rPr>
              <a:t>Марінер</a:t>
            </a:r>
            <a:r>
              <a:rPr lang="uk-UA" sz="2000" dirty="0">
                <a:solidFill>
                  <a:schemeClr val="bg1"/>
                </a:solidFill>
              </a:rPr>
              <a:t> на Марсі</a:t>
            </a:r>
          </a:p>
        </p:txBody>
      </p:sp>
    </p:spTree>
    <p:extLst>
      <p:ext uri="{BB962C8B-B14F-4D97-AF65-F5344CB8AC3E}">
        <p14:creationId xmlns:p14="http://schemas.microsoft.com/office/powerpoint/2010/main" val="41680766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00B0F0"/>
                </a:solidFill>
              </a:rPr>
              <a:t>Чи є життя на Марсі?</a:t>
            </a:r>
            <a:endParaRPr lang="uk-UA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28800"/>
            <a:ext cx="8661920" cy="4968551"/>
          </a:xfrm>
        </p:spPr>
        <p:txBody>
          <a:bodyPr>
            <a:normAutofit fontScale="92500" lnSpcReduction="20000"/>
          </a:bodyPr>
          <a:lstStyle/>
          <a:p>
            <a:pPr marL="118872" indent="0">
              <a:buNone/>
            </a:pPr>
            <a:r>
              <a:rPr lang="ru-RU" dirty="0" err="1"/>
              <a:t>Наразі</a:t>
            </a:r>
            <a:r>
              <a:rPr lang="ru-RU" dirty="0"/>
              <a:t> </a:t>
            </a:r>
            <a:r>
              <a:rPr lang="ru-RU" dirty="0" err="1"/>
              <a:t>немає</a:t>
            </a:r>
            <a:r>
              <a:rPr lang="ru-RU" dirty="0"/>
              <a:t> </a:t>
            </a:r>
            <a:r>
              <a:rPr lang="ru-RU" dirty="0" err="1"/>
              <a:t>наукових</a:t>
            </a:r>
            <a:r>
              <a:rPr lang="ru-RU" dirty="0"/>
              <a:t> </a:t>
            </a:r>
            <a:r>
              <a:rPr lang="ru-RU" dirty="0" err="1"/>
              <a:t>доказів</a:t>
            </a:r>
            <a:r>
              <a:rPr lang="ru-RU" dirty="0"/>
              <a:t> </a:t>
            </a:r>
            <a:r>
              <a:rPr lang="ru-RU" dirty="0" err="1"/>
              <a:t>існування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 на </a:t>
            </a:r>
            <a:r>
              <a:rPr lang="ru-RU" dirty="0" err="1"/>
              <a:t>Марсі</a:t>
            </a:r>
            <a:r>
              <a:rPr lang="ru-RU" dirty="0"/>
              <a:t>. </a:t>
            </a:r>
            <a:r>
              <a:rPr lang="ru-RU" dirty="0" err="1"/>
              <a:t>Хоча</a:t>
            </a:r>
            <a:r>
              <a:rPr lang="ru-RU" dirty="0"/>
              <a:t> </a:t>
            </a:r>
            <a:r>
              <a:rPr lang="ru-RU" dirty="0" err="1"/>
              <a:t>припускають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воно</a:t>
            </a:r>
            <a:r>
              <a:rPr lang="ru-RU" dirty="0"/>
              <a:t> там </a:t>
            </a:r>
            <a:r>
              <a:rPr lang="ru-RU" dirty="0" err="1"/>
              <a:t>може</a:t>
            </a:r>
            <a:r>
              <a:rPr lang="ru-RU" dirty="0"/>
              <a:t> бути. </a:t>
            </a:r>
            <a:r>
              <a:rPr lang="ru-RU" dirty="0" err="1"/>
              <a:t>Ще</a:t>
            </a:r>
            <a:r>
              <a:rPr lang="ru-RU" dirty="0"/>
              <a:t> до початку </a:t>
            </a:r>
            <a:r>
              <a:rPr lang="ru-RU" dirty="0" err="1"/>
              <a:t>польотів</a:t>
            </a:r>
            <a:r>
              <a:rPr lang="ru-RU" dirty="0"/>
              <a:t> на Марс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першим кандидатом на </a:t>
            </a:r>
            <a:r>
              <a:rPr lang="ru-RU" dirty="0" err="1"/>
              <a:t>виявлення</a:t>
            </a:r>
            <a:r>
              <a:rPr lang="ru-RU" dirty="0"/>
              <a:t> там </a:t>
            </a:r>
            <a:r>
              <a:rPr lang="ru-RU" dirty="0" err="1"/>
              <a:t>позаземного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. На </a:t>
            </a:r>
            <a:r>
              <a:rPr lang="ru-RU" dirty="0" err="1"/>
              <a:t>Марсі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знайдено</a:t>
            </a:r>
            <a:r>
              <a:rPr lang="ru-RU" dirty="0"/>
              <a:t> </a:t>
            </a:r>
            <a:r>
              <a:rPr lang="ru-RU" dirty="0" err="1"/>
              <a:t>зразки</a:t>
            </a:r>
            <a:r>
              <a:rPr lang="ru-RU" dirty="0"/>
              <a:t> </a:t>
            </a:r>
            <a:r>
              <a:rPr lang="ru-RU" dirty="0" err="1"/>
              <a:t>льоду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є </a:t>
            </a:r>
            <a:r>
              <a:rPr lang="ru-RU" dirty="0" err="1"/>
              <a:t>однією</a:t>
            </a:r>
            <a:r>
              <a:rPr lang="ru-RU" dirty="0"/>
              <a:t> з умов </a:t>
            </a:r>
            <a:r>
              <a:rPr lang="ru-RU" dirty="0" err="1"/>
              <a:t>існування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. За </a:t>
            </a:r>
            <a:r>
              <a:rPr lang="ru-RU" dirty="0" err="1"/>
              <a:t>останніми</a:t>
            </a:r>
            <a:r>
              <a:rPr lang="ru-RU" dirty="0"/>
              <a:t> </a:t>
            </a:r>
            <a:r>
              <a:rPr lang="ru-RU" dirty="0" err="1"/>
              <a:t>відомостями</a:t>
            </a:r>
            <a:r>
              <a:rPr lang="ru-RU" dirty="0"/>
              <a:t>, в </a:t>
            </a:r>
            <a:r>
              <a:rPr lang="ru-RU" dirty="0" err="1"/>
              <a:t>минулому</a:t>
            </a:r>
            <a:r>
              <a:rPr lang="ru-RU" dirty="0"/>
              <a:t> на </a:t>
            </a:r>
            <a:r>
              <a:rPr lang="ru-RU" dirty="0" err="1"/>
              <a:t>Марсі</a:t>
            </a:r>
            <a:r>
              <a:rPr lang="ru-RU" dirty="0"/>
              <a:t> </a:t>
            </a:r>
            <a:r>
              <a:rPr lang="ru-RU" dirty="0" err="1"/>
              <a:t>існувала</a:t>
            </a:r>
            <a:r>
              <a:rPr lang="ru-RU" dirty="0"/>
              <a:t> вода в </a:t>
            </a:r>
            <a:r>
              <a:rPr lang="ru-RU" dirty="0" err="1"/>
              <a:t>рідкому</a:t>
            </a:r>
            <a:r>
              <a:rPr lang="ru-RU" dirty="0"/>
              <a:t> </a:t>
            </a:r>
            <a:r>
              <a:rPr lang="ru-RU" dirty="0" err="1"/>
              <a:t>стані</a:t>
            </a:r>
            <a:r>
              <a:rPr lang="ru-RU" dirty="0"/>
              <a:t>, </a:t>
            </a:r>
            <a:r>
              <a:rPr lang="ru-RU" dirty="0" err="1"/>
              <a:t>поверхню</a:t>
            </a:r>
            <a:r>
              <a:rPr lang="ru-RU" dirty="0"/>
              <a:t> </a:t>
            </a:r>
            <a:r>
              <a:rPr lang="ru-RU" dirty="0" err="1"/>
              <a:t>планети</a:t>
            </a:r>
            <a:r>
              <a:rPr lang="ru-RU" dirty="0"/>
              <a:t> </a:t>
            </a:r>
            <a:r>
              <a:rPr lang="ru-RU" dirty="0" err="1"/>
              <a:t>вкривали</a:t>
            </a:r>
            <a:r>
              <a:rPr lang="ru-RU" dirty="0"/>
              <a:t> </a:t>
            </a:r>
            <a:r>
              <a:rPr lang="ru-RU" dirty="0" smtClean="0"/>
              <a:t>моря. </a:t>
            </a:r>
            <a:r>
              <a:rPr lang="ru-RU" dirty="0" err="1" smtClean="0"/>
              <a:t>Однак</a:t>
            </a:r>
            <a:r>
              <a:rPr lang="ru-RU" dirty="0" smtClean="0"/>
              <a:t> </a:t>
            </a:r>
            <a:r>
              <a:rPr lang="ru-RU" dirty="0" err="1"/>
              <a:t>внаслідок</a:t>
            </a:r>
            <a:r>
              <a:rPr lang="ru-RU" dirty="0"/>
              <a:t> </a:t>
            </a:r>
            <a:r>
              <a:rPr lang="ru-RU" dirty="0" err="1"/>
              <a:t>нез'ясованих</a:t>
            </a:r>
            <a:r>
              <a:rPr lang="ru-RU" dirty="0"/>
              <a:t> </a:t>
            </a:r>
            <a:r>
              <a:rPr lang="ru-RU" dirty="0" err="1"/>
              <a:t>досі</a:t>
            </a:r>
            <a:r>
              <a:rPr lang="ru-RU" dirty="0"/>
              <a:t> причин вона практично </a:t>
            </a:r>
            <a:r>
              <a:rPr lang="ru-RU" dirty="0" err="1"/>
              <a:t>зникла</a:t>
            </a:r>
            <a:r>
              <a:rPr lang="ru-RU" dirty="0"/>
              <a:t>. </a:t>
            </a:r>
            <a:r>
              <a:rPr lang="ru-RU" dirty="0" err="1"/>
              <a:t>Цілком</a:t>
            </a:r>
            <a:r>
              <a:rPr lang="ru-RU" dirty="0"/>
              <a:t> </a:t>
            </a:r>
            <a:r>
              <a:rPr lang="ru-RU" dirty="0" err="1"/>
              <a:t>можливо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кілька</a:t>
            </a:r>
            <a:r>
              <a:rPr lang="ru-RU" dirty="0"/>
              <a:t> </a:t>
            </a:r>
            <a:r>
              <a:rPr lang="ru-RU" dirty="0" err="1"/>
              <a:t>мільйонів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 тому </a:t>
            </a:r>
            <a:r>
              <a:rPr lang="ru-RU" dirty="0" err="1"/>
              <a:t>клімат</a:t>
            </a:r>
            <a:r>
              <a:rPr lang="ru-RU" dirty="0"/>
              <a:t> на </a:t>
            </a:r>
            <a:r>
              <a:rPr lang="ru-RU" dirty="0" err="1"/>
              <a:t>Марсі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вологішим</a:t>
            </a:r>
            <a:r>
              <a:rPr lang="ru-RU" dirty="0"/>
              <a:t>. </a:t>
            </a:r>
            <a:r>
              <a:rPr lang="ru-RU" dirty="0" err="1" smtClean="0"/>
              <a:t>Доказом</a:t>
            </a:r>
            <a:r>
              <a:rPr lang="ru-RU" dirty="0"/>
              <a:t> </a:t>
            </a:r>
            <a:r>
              <a:rPr lang="ru-RU" dirty="0" err="1" smtClean="0"/>
              <a:t>цього</a:t>
            </a:r>
            <a:r>
              <a:rPr lang="ru-RU" dirty="0" smtClean="0"/>
              <a:t> </a:t>
            </a:r>
            <a:r>
              <a:rPr lang="ru-RU" dirty="0" err="1"/>
              <a:t>слугує</a:t>
            </a:r>
            <a:r>
              <a:rPr lang="ru-RU" dirty="0"/>
              <a:t> </a:t>
            </a:r>
            <a:r>
              <a:rPr lang="ru-RU" dirty="0" err="1"/>
              <a:t>рельєф</a:t>
            </a:r>
            <a:r>
              <a:rPr lang="ru-RU" dirty="0"/>
              <a:t> </a:t>
            </a:r>
            <a:r>
              <a:rPr lang="ru-RU" dirty="0" err="1"/>
              <a:t>планети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116632"/>
            <a:ext cx="1317104" cy="131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1828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00B0F0"/>
                </a:solidFill>
              </a:rPr>
              <a:t>Джерела</a:t>
            </a:r>
            <a:endParaRPr lang="uk-UA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0B0F0"/>
              </a:buClr>
            </a:pPr>
            <a:r>
              <a:rPr lang="en-US" dirty="0">
                <a:hlinkClick r:id="rId2"/>
              </a:rPr>
              <a:t>http://uk.wikipedia.org/wiki/%D0%9C%D0%B0%D1%80%D1%81_(%D0%BF%D0%BB%D0%B0%D0%BD%D0%B5%D1%82%D0%B0</a:t>
            </a:r>
            <a:r>
              <a:rPr lang="en-US" dirty="0" smtClean="0">
                <a:hlinkClick r:id="rId2"/>
              </a:rPr>
              <a:t>)</a:t>
            </a:r>
            <a:endParaRPr lang="uk-UA" dirty="0" smtClean="0"/>
          </a:p>
          <a:p>
            <a:pPr>
              <a:buClr>
                <a:srgbClr val="00B0F0"/>
              </a:buClr>
            </a:pPr>
            <a:r>
              <a:rPr lang="en-US" dirty="0">
                <a:hlinkClick r:id="rId3"/>
              </a:rPr>
              <a:t>http://www.saitzemli.ru/article/5</a:t>
            </a:r>
            <a:r>
              <a:rPr lang="en-US" dirty="0" smtClean="0">
                <a:hlinkClick r:id="rId3"/>
              </a:rPr>
              <a:t>/</a:t>
            </a:r>
            <a:endParaRPr lang="uk-UA" dirty="0" smtClean="0"/>
          </a:p>
          <a:p>
            <a:pPr>
              <a:buClr>
                <a:srgbClr val="00B0F0"/>
              </a:buClr>
            </a:pPr>
            <a:r>
              <a:rPr lang="en-US" dirty="0">
                <a:hlinkClick r:id="rId4"/>
              </a:rPr>
              <a:t>http://ru.wikipedia.org/wiki/%</a:t>
            </a:r>
            <a:r>
              <a:rPr lang="en-US" dirty="0" smtClean="0">
                <a:hlinkClick r:id="rId4"/>
              </a:rPr>
              <a:t>D0%9C%D0%B0%D1%80%D1%81</a:t>
            </a:r>
            <a:endParaRPr lang="uk-UA" dirty="0" smtClean="0"/>
          </a:p>
          <a:p>
            <a:pPr>
              <a:buClr>
                <a:srgbClr val="00B0F0"/>
              </a:buClr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745771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808" y="836712"/>
            <a:ext cx="8013192" cy="918936"/>
          </a:xfrm>
        </p:spPr>
        <p:txBody>
          <a:bodyPr>
            <a:normAutofit/>
          </a:bodyPr>
          <a:lstStyle/>
          <a:p>
            <a:pPr algn="ctr"/>
            <a:r>
              <a:rPr lang="uk-UA" sz="6000" dirty="0" smtClean="0">
                <a:solidFill>
                  <a:srgbClr val="00B0F0"/>
                </a:solidFill>
              </a:rPr>
              <a:t>Зміст</a:t>
            </a:r>
            <a:endParaRPr lang="uk-UA" sz="6000" dirty="0">
              <a:solidFill>
                <a:srgbClr val="00B0F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2708920"/>
            <a:ext cx="8022336" cy="4032448"/>
          </a:xfrm>
        </p:spPr>
        <p:txBody>
          <a:bodyPr>
            <a:normAutofit lnSpcReduction="10000"/>
          </a:bodyPr>
          <a:lstStyle/>
          <a:p>
            <a:pPr marL="342900" indent="-342900">
              <a:buClr>
                <a:srgbClr val="00B0F0"/>
              </a:buClr>
              <a:buFont typeface="Wingdings" pitchFamily="2" charset="2"/>
              <a:buChar char="ü"/>
            </a:pPr>
            <a:r>
              <a:rPr lang="uk-UA" sz="3600" dirty="0" smtClean="0">
                <a:solidFill>
                  <a:schemeClr val="bg1"/>
                </a:solidFill>
              </a:rPr>
              <a:t>Загальна характеристика</a:t>
            </a:r>
          </a:p>
          <a:p>
            <a:pPr marL="342900" indent="-342900">
              <a:buClr>
                <a:srgbClr val="00B0F0"/>
              </a:buClr>
              <a:buFont typeface="Wingdings" pitchFamily="2" charset="2"/>
              <a:buChar char="ü"/>
            </a:pPr>
            <a:r>
              <a:rPr lang="uk-UA" sz="3600" dirty="0" smtClean="0">
                <a:solidFill>
                  <a:schemeClr val="bg1"/>
                </a:solidFill>
              </a:rPr>
              <a:t>Клімат</a:t>
            </a:r>
          </a:p>
          <a:p>
            <a:pPr marL="342900" indent="-342900">
              <a:buClr>
                <a:srgbClr val="00B0F0"/>
              </a:buClr>
              <a:buFont typeface="Wingdings" pitchFamily="2" charset="2"/>
              <a:buChar char="ü"/>
            </a:pPr>
            <a:r>
              <a:rPr lang="uk-UA" sz="3600" dirty="0" smtClean="0">
                <a:solidFill>
                  <a:schemeClr val="bg1"/>
                </a:solidFill>
              </a:rPr>
              <a:t>Планетологія</a:t>
            </a:r>
          </a:p>
          <a:p>
            <a:pPr marL="342900" indent="-342900">
              <a:buClr>
                <a:srgbClr val="00B0F0"/>
              </a:buClr>
              <a:buFont typeface="Wingdings" pitchFamily="2" charset="2"/>
              <a:buChar char="ü"/>
            </a:pPr>
            <a:r>
              <a:rPr lang="uk-UA" sz="3600" dirty="0" smtClean="0">
                <a:solidFill>
                  <a:schemeClr val="bg1"/>
                </a:solidFill>
              </a:rPr>
              <a:t>Супутники</a:t>
            </a:r>
          </a:p>
          <a:p>
            <a:pPr marL="342900" indent="-342900">
              <a:buClr>
                <a:srgbClr val="00B0F0"/>
              </a:buClr>
              <a:buFont typeface="Wingdings" pitchFamily="2" charset="2"/>
              <a:buChar char="ü"/>
            </a:pPr>
            <a:r>
              <a:rPr lang="ru-RU" sz="3600" dirty="0" err="1">
                <a:solidFill>
                  <a:schemeClr val="bg1"/>
                </a:solidFill>
              </a:rPr>
              <a:t>Льодові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</a:rPr>
              <a:t>утворення</a:t>
            </a:r>
            <a:endParaRPr lang="ru-RU" sz="3600" dirty="0" smtClean="0">
              <a:solidFill>
                <a:schemeClr val="bg1"/>
              </a:solidFill>
            </a:endParaRPr>
          </a:p>
          <a:p>
            <a:pPr marL="342900" indent="-342900">
              <a:buClr>
                <a:srgbClr val="00B0F0"/>
              </a:buClr>
              <a:buFont typeface="Wingdings" pitchFamily="2" charset="2"/>
              <a:buChar char="ü"/>
            </a:pPr>
            <a:r>
              <a:rPr lang="uk-UA" sz="3600" dirty="0">
                <a:solidFill>
                  <a:schemeClr val="bg1"/>
                </a:solidFill>
              </a:rPr>
              <a:t>Марс у </a:t>
            </a:r>
            <a:r>
              <a:rPr lang="uk-UA" sz="3600" dirty="0" smtClean="0">
                <a:solidFill>
                  <a:schemeClr val="bg1"/>
                </a:solidFill>
              </a:rPr>
              <a:t>культурі</a:t>
            </a:r>
          </a:p>
          <a:p>
            <a:pPr marL="342900" indent="-342900">
              <a:buClr>
                <a:srgbClr val="00B0F0"/>
              </a:buClr>
              <a:buFont typeface="Wingdings" pitchFamily="2" charset="2"/>
              <a:buChar char="ü"/>
            </a:pPr>
            <a:r>
              <a:rPr lang="uk-UA" sz="3600" dirty="0" smtClean="0">
                <a:solidFill>
                  <a:schemeClr val="bg1"/>
                </a:solidFill>
              </a:rPr>
              <a:t>Життя на Марсі</a:t>
            </a:r>
          </a:p>
          <a:p>
            <a:pPr marL="342900" indent="-342900">
              <a:buClr>
                <a:srgbClr val="00B0F0"/>
              </a:buClr>
              <a:buFont typeface="Wingdings" pitchFamily="2" charset="2"/>
              <a:buChar char="ü"/>
            </a:pPr>
            <a:r>
              <a:rPr lang="uk-UA" sz="3600" dirty="0" smtClean="0">
                <a:solidFill>
                  <a:schemeClr val="bg1"/>
                </a:solidFill>
              </a:rPr>
              <a:t>Джерела</a:t>
            </a:r>
          </a:p>
          <a:p>
            <a:pPr marL="342900" indent="-342900">
              <a:buClr>
                <a:srgbClr val="00B0F0"/>
              </a:buClr>
              <a:buFont typeface="Wingdings" pitchFamily="2" charset="2"/>
              <a:buChar char="ü"/>
            </a:pPr>
            <a:endParaRPr lang="ru-RU" sz="3600" dirty="0" smtClean="0">
              <a:solidFill>
                <a:schemeClr val="bg1"/>
              </a:solidFill>
            </a:endParaRPr>
          </a:p>
          <a:p>
            <a:pPr marL="342900" indent="-342900">
              <a:buClr>
                <a:srgbClr val="00B0F0"/>
              </a:buClr>
              <a:buFont typeface="Wingdings" pitchFamily="2" charset="2"/>
              <a:buChar char="ü"/>
            </a:pPr>
            <a:endParaRPr lang="uk-UA" sz="3600" dirty="0" smtClean="0">
              <a:solidFill>
                <a:schemeClr val="bg1"/>
              </a:solidFill>
            </a:endParaRPr>
          </a:p>
          <a:p>
            <a:pPr marL="342900" indent="-342900">
              <a:buClr>
                <a:srgbClr val="00B0F0"/>
              </a:buClr>
              <a:buFont typeface="Wingdings" pitchFamily="2" charset="2"/>
              <a:buChar char="ü"/>
            </a:pPr>
            <a:endParaRPr lang="uk-UA" sz="3600" dirty="0" smtClean="0">
              <a:solidFill>
                <a:schemeClr val="bg1"/>
              </a:solidFill>
            </a:endParaRPr>
          </a:p>
          <a:p>
            <a:pPr marL="342900" indent="-342900">
              <a:buClr>
                <a:srgbClr val="00B0F0"/>
              </a:buClr>
              <a:buFont typeface="Wingdings" pitchFamily="2" charset="2"/>
              <a:buChar char="ü"/>
            </a:pPr>
            <a:endParaRPr lang="uk-UA" sz="3600" dirty="0" smtClean="0">
              <a:solidFill>
                <a:schemeClr val="bg1"/>
              </a:solidFill>
            </a:endParaRPr>
          </a:p>
          <a:p>
            <a:pPr marL="342900" indent="-342900">
              <a:buClr>
                <a:srgbClr val="00B0F0"/>
              </a:buClr>
              <a:buFont typeface="Wingdings" pitchFamily="2" charset="2"/>
              <a:buChar char="ü"/>
            </a:pPr>
            <a:endParaRPr lang="uk-U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8059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32657"/>
            <a:ext cx="8650932" cy="1152128"/>
          </a:xfrm>
        </p:spPr>
        <p:txBody>
          <a:bodyPr>
            <a:normAutofit/>
          </a:bodyPr>
          <a:lstStyle/>
          <a:p>
            <a:pPr marL="118872" indent="0">
              <a:buNone/>
            </a:pPr>
            <a:r>
              <a:rPr lang="uk-UA" dirty="0">
                <a:solidFill>
                  <a:srgbClr val="FF0000"/>
                </a:solidFill>
              </a:rPr>
              <a:t>Марс</a:t>
            </a:r>
            <a:r>
              <a:rPr lang="uk-UA" dirty="0">
                <a:solidFill>
                  <a:schemeClr val="bg1"/>
                </a:solidFill>
              </a:rPr>
              <a:t> — четверта планета Сонячної системи за відстанню </a:t>
            </a:r>
            <a:r>
              <a:rPr lang="uk-UA" dirty="0" smtClean="0">
                <a:solidFill>
                  <a:schemeClr val="bg1"/>
                </a:solidFill>
              </a:rPr>
              <a:t>від Сонця.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0384" y="1519316"/>
            <a:ext cx="36004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Названа на честь </a:t>
            </a:r>
            <a:r>
              <a:rPr lang="ru-RU" sz="2800" b="1" dirty="0" smtClean="0">
                <a:solidFill>
                  <a:srgbClr val="7030A0"/>
                </a:solidFill>
              </a:rPr>
              <a:t>Марса</a:t>
            </a:r>
            <a:r>
              <a:rPr lang="ru-RU" sz="2800" dirty="0" smtClean="0"/>
              <a:t> — </a:t>
            </a:r>
            <a:r>
              <a:rPr lang="ru-RU" sz="2800" dirty="0" err="1" smtClean="0"/>
              <a:t>давньоримського</a:t>
            </a:r>
            <a:r>
              <a:rPr lang="ru-RU" sz="2800" dirty="0" smtClean="0"/>
              <a:t> бога </a:t>
            </a:r>
            <a:r>
              <a:rPr lang="ru-RU" sz="2800" dirty="0" err="1" smtClean="0"/>
              <a:t>війни</a:t>
            </a:r>
            <a:r>
              <a:rPr lang="ru-RU" sz="2800" dirty="0" smtClean="0"/>
              <a:t>. </a:t>
            </a:r>
          </a:p>
          <a:p>
            <a:r>
              <a:rPr lang="ru-RU" sz="2800" dirty="0" err="1" smtClean="0"/>
              <a:t>Іноді</a:t>
            </a:r>
            <a:r>
              <a:rPr lang="ru-RU" sz="2800" dirty="0" smtClean="0"/>
              <a:t> Марс </a:t>
            </a:r>
            <a:r>
              <a:rPr lang="ru-RU" sz="2800" dirty="0" err="1" smtClean="0"/>
              <a:t>називають</a:t>
            </a:r>
            <a:r>
              <a:rPr lang="ru-RU" sz="2800" dirty="0" smtClean="0"/>
              <a:t> </a:t>
            </a:r>
            <a:r>
              <a:rPr lang="ru-RU" sz="2800" i="1" dirty="0" smtClean="0"/>
              <a:t>«</a:t>
            </a:r>
            <a:r>
              <a:rPr lang="ru-RU" sz="2800" i="1" dirty="0" err="1" smtClean="0"/>
              <a:t>червоною</a:t>
            </a:r>
            <a:r>
              <a:rPr lang="ru-RU" sz="2800" i="1" dirty="0" smtClean="0"/>
              <a:t> планетою» </a:t>
            </a:r>
            <a:r>
              <a:rPr lang="ru-RU" sz="2800" dirty="0" smtClean="0"/>
              <a:t>через </a:t>
            </a:r>
            <a:r>
              <a:rPr lang="ru-RU" sz="2800" dirty="0" err="1" smtClean="0"/>
              <a:t>червонуватий</a:t>
            </a:r>
            <a:r>
              <a:rPr lang="ru-RU" sz="2800" dirty="0" smtClean="0"/>
              <a:t> </a:t>
            </a:r>
            <a:r>
              <a:rPr lang="ru-RU" sz="2800" dirty="0" err="1" smtClean="0"/>
              <a:t>колір</a:t>
            </a:r>
            <a:r>
              <a:rPr lang="ru-RU" sz="2800" dirty="0" smtClean="0"/>
              <a:t> </a:t>
            </a:r>
            <a:r>
              <a:rPr lang="ru-RU" sz="2800" dirty="0" err="1" smtClean="0"/>
              <a:t>поверхні</a:t>
            </a:r>
            <a:r>
              <a:rPr lang="ru-RU" sz="2800" dirty="0" smtClean="0"/>
              <a:t>, </a:t>
            </a:r>
            <a:r>
              <a:rPr lang="ru-RU" sz="2800" dirty="0" err="1" smtClean="0"/>
              <a:t>спричинений</a:t>
            </a:r>
            <a:r>
              <a:rPr lang="ru-RU" sz="2800" dirty="0" smtClean="0"/>
              <a:t> </a:t>
            </a:r>
            <a:r>
              <a:rPr lang="ru-RU" sz="2800" dirty="0" err="1" smtClean="0"/>
              <a:t>наявністю</a:t>
            </a:r>
            <a:r>
              <a:rPr lang="ru-RU" sz="2800" dirty="0" smtClean="0"/>
              <a:t> оксиду </a:t>
            </a:r>
            <a:r>
              <a:rPr lang="ru-RU" sz="2800" dirty="0" err="1" smtClean="0"/>
              <a:t>заліза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784" y="1484784"/>
            <a:ext cx="5373216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203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44949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err="1">
                <a:solidFill>
                  <a:srgbClr val="00B0F0"/>
                </a:solidFill>
              </a:rPr>
              <a:t>Загальна</a:t>
            </a:r>
            <a:r>
              <a:rPr lang="ru-RU" dirty="0">
                <a:solidFill>
                  <a:srgbClr val="00B0F0"/>
                </a:solidFill>
              </a:rPr>
              <a:t> </a:t>
            </a:r>
            <a:r>
              <a:rPr lang="ru-RU" dirty="0" smtClean="0">
                <a:solidFill>
                  <a:srgbClr val="00B0F0"/>
                </a:solidFill>
              </a:rPr>
              <a:t>характеристика</a:t>
            </a:r>
            <a:endParaRPr lang="uk-UA" dirty="0">
              <a:solidFill>
                <a:srgbClr val="00B0F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6401"/>
            <a:ext cx="9144000" cy="1441600"/>
          </a:xfrm>
        </p:spPr>
      </p:pic>
      <p:sp>
        <p:nvSpPr>
          <p:cNvPr id="5" name="Прямоугольник 4"/>
          <p:cNvSpPr/>
          <p:nvPr/>
        </p:nvSpPr>
        <p:spPr>
          <a:xfrm>
            <a:off x="2987824" y="6462628"/>
            <a:ext cx="6156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Панорама </a:t>
            </a:r>
            <a:r>
              <a:rPr lang="ru-RU" dirty="0" smtClean="0">
                <a:solidFill>
                  <a:schemeClr val="bg1"/>
                </a:solidFill>
              </a:rPr>
              <a:t>кратера </a:t>
            </a:r>
            <a:r>
              <a:rPr lang="ru-RU" dirty="0" err="1">
                <a:solidFill>
                  <a:schemeClr val="bg1"/>
                </a:solidFill>
              </a:rPr>
              <a:t>Вікторія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діаметром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близько</a:t>
            </a:r>
            <a:r>
              <a:rPr lang="ru-RU" dirty="0">
                <a:solidFill>
                  <a:schemeClr val="bg1"/>
                </a:solidFill>
              </a:rPr>
              <a:t> 800 </a:t>
            </a:r>
            <a:r>
              <a:rPr lang="ru-RU" dirty="0" err="1">
                <a:solidFill>
                  <a:schemeClr val="bg1"/>
                </a:solidFill>
              </a:rPr>
              <a:t>метрів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1784" y="1484783"/>
            <a:ext cx="558013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chemeClr val="accent6"/>
                </a:solidFill>
              </a:rPr>
              <a:t>Марс</a:t>
            </a:r>
            <a:r>
              <a:rPr lang="uk-UA" sz="2800" dirty="0"/>
              <a:t> — планета земного типу з розрідженою атмосферою. На Марсі є метеоритні </a:t>
            </a:r>
            <a:r>
              <a:rPr lang="uk-UA" sz="2800" dirty="0" smtClean="0"/>
              <a:t>кратери, </a:t>
            </a:r>
            <a:r>
              <a:rPr lang="uk-UA" sz="2800" dirty="0"/>
              <a:t>вулкани, долини і пустелі, подібні до земних. Тут розташована </a:t>
            </a:r>
            <a:r>
              <a:rPr lang="uk-UA" sz="2800" dirty="0" smtClean="0"/>
              <a:t>      </a:t>
            </a:r>
            <a:r>
              <a:rPr lang="uk-UA" sz="2800" dirty="0" smtClean="0">
                <a:solidFill>
                  <a:srgbClr val="0070C0"/>
                </a:solidFill>
              </a:rPr>
              <a:t>гора </a:t>
            </a:r>
            <a:r>
              <a:rPr lang="uk-UA" sz="2800" dirty="0">
                <a:solidFill>
                  <a:srgbClr val="0070C0"/>
                </a:solidFill>
              </a:rPr>
              <a:t>Олімп </a:t>
            </a:r>
            <a:r>
              <a:rPr lang="uk-UA" sz="2800" dirty="0"/>
              <a:t>(22 км), найвища відома гора в Сонячній </a:t>
            </a:r>
            <a:r>
              <a:rPr lang="uk-UA" sz="2800" dirty="0" smtClean="0"/>
              <a:t>системі і</a:t>
            </a:r>
            <a:endParaRPr lang="uk-UA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296" y="1484784"/>
            <a:ext cx="3787704" cy="302433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1784" y="4509120"/>
            <a:ext cx="85860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70C0"/>
                </a:solidFill>
              </a:rPr>
              <a:t>Долина </a:t>
            </a:r>
            <a:r>
              <a:rPr lang="ru-RU" sz="2800" dirty="0" err="1">
                <a:solidFill>
                  <a:srgbClr val="0070C0"/>
                </a:solidFill>
              </a:rPr>
              <a:t>Марінер</a:t>
            </a:r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dirty="0"/>
              <a:t>— </a:t>
            </a:r>
            <a:r>
              <a:rPr lang="ru-RU" sz="2800" dirty="0" err="1"/>
              <a:t>величезна</a:t>
            </a:r>
            <a:r>
              <a:rPr lang="ru-RU" sz="2800" dirty="0"/>
              <a:t> </a:t>
            </a:r>
            <a:r>
              <a:rPr lang="ru-RU" sz="2800" dirty="0" err="1"/>
              <a:t>рифтоподібна</a:t>
            </a:r>
            <a:r>
              <a:rPr lang="ru-RU" sz="2800" dirty="0"/>
              <a:t> система </a:t>
            </a:r>
            <a:r>
              <a:rPr lang="ru-RU" sz="2800" dirty="0" err="1"/>
              <a:t>каньйонів</a:t>
            </a:r>
            <a:r>
              <a:rPr lang="ru-RU" sz="2800" dirty="0"/>
              <a:t>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801090" y="4094628"/>
            <a:ext cx="13245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Гора </a:t>
            </a:r>
            <a:r>
              <a:rPr lang="uk-UA" dirty="0">
                <a:solidFill>
                  <a:schemeClr val="bg1"/>
                </a:solidFill>
              </a:rPr>
              <a:t>Олімп </a:t>
            </a:r>
          </a:p>
        </p:txBody>
      </p:sp>
    </p:spTree>
    <p:extLst>
      <p:ext uri="{BB962C8B-B14F-4D97-AF65-F5344CB8AC3E}">
        <p14:creationId xmlns:p14="http://schemas.microsoft.com/office/powerpoint/2010/main" val="10234980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5563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57931" y="1520272"/>
            <a:ext cx="3778565" cy="3204872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118872" indent="0">
              <a:buNone/>
            </a:pPr>
            <a:r>
              <a:rPr lang="ru-RU" dirty="0" err="1"/>
              <a:t>Тривалість</a:t>
            </a:r>
            <a:r>
              <a:rPr lang="ru-RU" dirty="0"/>
              <a:t> </a:t>
            </a:r>
            <a:r>
              <a:rPr lang="ru-RU" dirty="0" err="1"/>
              <a:t>марсіанського</a:t>
            </a:r>
            <a:r>
              <a:rPr lang="ru-RU" dirty="0"/>
              <a:t> року становить </a:t>
            </a:r>
            <a:r>
              <a:rPr lang="ru-RU" dirty="0" smtClean="0">
                <a:solidFill>
                  <a:srgbClr val="0070C0"/>
                </a:solidFill>
              </a:rPr>
              <a:t>687</a:t>
            </a:r>
            <a:r>
              <a:rPr lang="ru-RU" dirty="0" smtClean="0"/>
              <a:t> </a:t>
            </a:r>
            <a:r>
              <a:rPr lang="ru-RU" dirty="0" err="1"/>
              <a:t>земних</a:t>
            </a:r>
            <a:r>
              <a:rPr lang="ru-RU" dirty="0"/>
              <a:t> </a:t>
            </a:r>
            <a:r>
              <a:rPr lang="ru-RU" dirty="0" err="1"/>
              <a:t>днів</a:t>
            </a:r>
            <a:r>
              <a:rPr lang="ru-RU" dirty="0"/>
              <a:t>. Марс </a:t>
            </a:r>
            <a:r>
              <a:rPr lang="ru-RU" dirty="0" err="1"/>
              <a:t>обертається</a:t>
            </a:r>
            <a:r>
              <a:rPr lang="ru-RU" dirty="0"/>
              <a:t> </a:t>
            </a:r>
            <a:r>
              <a:rPr lang="ru-RU" dirty="0" err="1"/>
              <a:t>навколо</a:t>
            </a:r>
            <a:r>
              <a:rPr lang="ru-RU" dirty="0"/>
              <a:t> </a:t>
            </a:r>
            <a:r>
              <a:rPr lang="ru-RU" dirty="0" err="1"/>
              <a:t>своєї</a:t>
            </a:r>
            <a:r>
              <a:rPr lang="ru-RU" dirty="0"/>
              <a:t> </a:t>
            </a:r>
            <a:r>
              <a:rPr lang="ru-RU" dirty="0" err="1"/>
              <a:t>осі</a:t>
            </a:r>
            <a:r>
              <a:rPr lang="ru-RU" dirty="0"/>
              <a:t> з </a:t>
            </a:r>
            <a:r>
              <a:rPr lang="ru-RU" dirty="0" err="1"/>
              <a:t>періодом</a:t>
            </a:r>
            <a:r>
              <a:rPr lang="ru-RU" dirty="0"/>
              <a:t> 24 </a:t>
            </a:r>
            <a:r>
              <a:rPr lang="ru-RU" dirty="0" err="1"/>
              <a:t>години</a:t>
            </a:r>
            <a:r>
              <a:rPr lang="ru-RU" dirty="0"/>
              <a:t> 37 </a:t>
            </a:r>
            <a:r>
              <a:rPr lang="ru-RU" dirty="0" err="1"/>
              <a:t>хвилин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трохи</a:t>
            </a:r>
            <a:r>
              <a:rPr lang="ru-RU" dirty="0"/>
              <a:t> </a:t>
            </a:r>
            <a:r>
              <a:rPr lang="ru-RU" dirty="0" err="1"/>
              <a:t>довше</a:t>
            </a:r>
            <a:r>
              <a:rPr lang="ru-RU" dirty="0"/>
              <a:t> </a:t>
            </a:r>
            <a:r>
              <a:rPr lang="ru-RU" dirty="0" err="1"/>
              <a:t>ніж</a:t>
            </a:r>
            <a:r>
              <a:rPr lang="ru-RU" dirty="0"/>
              <a:t> на </a:t>
            </a:r>
            <a:r>
              <a:rPr lang="ru-RU" dirty="0" err="1"/>
              <a:t>Землі</a:t>
            </a:r>
            <a:r>
              <a:rPr lang="ru-RU" dirty="0" smtClean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07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1656"/>
            <a:ext cx="5257932" cy="323348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7504" y="4869160"/>
            <a:ext cx="8892480" cy="175432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700" dirty="0">
                <a:solidFill>
                  <a:schemeClr val="accent6">
                    <a:lumMod val="75000"/>
                  </a:schemeClr>
                </a:solidFill>
              </a:rPr>
              <a:t>Марс</a:t>
            </a:r>
            <a:r>
              <a:rPr lang="uk-UA" sz="2700" dirty="0"/>
              <a:t> — невелика планета, більша за Меркурій, але майже вдвічі менша від Землі за діаметром. Марс має екваторіальний радіус </a:t>
            </a:r>
            <a:r>
              <a:rPr lang="uk-UA" sz="2700" dirty="0">
                <a:solidFill>
                  <a:srgbClr val="0070C0"/>
                </a:solidFill>
              </a:rPr>
              <a:t>3 396 км </a:t>
            </a:r>
            <a:r>
              <a:rPr lang="uk-UA" sz="2700" dirty="0"/>
              <a:t>і середній полярний радіус </a:t>
            </a:r>
            <a:r>
              <a:rPr lang="uk-UA" sz="2700" dirty="0">
                <a:solidFill>
                  <a:srgbClr val="0070C0"/>
                </a:solidFill>
              </a:rPr>
              <a:t>3 379 км</a:t>
            </a:r>
            <a:r>
              <a:rPr lang="uk-UA" sz="27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608744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7" y="3425208"/>
            <a:ext cx="2994595" cy="29262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664" y="3424334"/>
            <a:ext cx="2944690" cy="294971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9512" y="9143"/>
            <a:ext cx="88569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rgbClr val="00B0F0"/>
                </a:solidFill>
              </a:rPr>
              <a:t>У </a:t>
            </a:r>
            <a:r>
              <a:rPr lang="ru-RU" sz="4000" dirty="0" err="1">
                <a:solidFill>
                  <a:srgbClr val="00B0F0"/>
                </a:solidFill>
              </a:rPr>
              <a:t>планети</a:t>
            </a:r>
            <a:r>
              <a:rPr lang="ru-RU" sz="4000" dirty="0">
                <a:solidFill>
                  <a:srgbClr val="00B0F0"/>
                </a:solidFill>
              </a:rPr>
              <a:t> є два </a:t>
            </a:r>
            <a:r>
              <a:rPr lang="ru-RU" sz="4000" dirty="0" err="1">
                <a:solidFill>
                  <a:srgbClr val="00B0F0"/>
                </a:solidFill>
              </a:rPr>
              <a:t>супутники</a:t>
            </a:r>
            <a:r>
              <a:rPr lang="ru-RU" sz="4000" dirty="0">
                <a:solidFill>
                  <a:srgbClr val="00B0F0"/>
                </a:solidFill>
              </a:rPr>
              <a:t>, </a:t>
            </a:r>
            <a:endParaRPr lang="ru-RU" sz="4000" dirty="0" smtClean="0">
              <a:solidFill>
                <a:srgbClr val="00B0F0"/>
              </a:solidFill>
            </a:endParaRPr>
          </a:p>
          <a:p>
            <a:pPr algn="ctr"/>
            <a:r>
              <a:rPr lang="ru-RU" sz="4000" b="1" dirty="0" smtClean="0">
                <a:solidFill>
                  <a:srgbClr val="00B0F0"/>
                </a:solidFill>
              </a:rPr>
              <a:t>Фобос </a:t>
            </a:r>
            <a:r>
              <a:rPr lang="ru-RU" sz="4000" dirty="0" smtClean="0">
                <a:solidFill>
                  <a:schemeClr val="bg1"/>
                </a:solidFill>
              </a:rPr>
              <a:t>( </a:t>
            </a:r>
            <a:r>
              <a:rPr lang="ru-RU" sz="4000" dirty="0">
                <a:solidFill>
                  <a:schemeClr val="bg1"/>
                </a:solidFill>
              </a:rPr>
              <a:t>«Страх») </a:t>
            </a:r>
            <a:r>
              <a:rPr lang="ru-RU" sz="4000" dirty="0" smtClean="0">
                <a:solidFill>
                  <a:srgbClr val="00B0F0"/>
                </a:solidFill>
              </a:rPr>
              <a:t>і </a:t>
            </a:r>
            <a:r>
              <a:rPr lang="ru-RU" sz="4000" b="1" dirty="0" err="1" smtClean="0">
                <a:solidFill>
                  <a:srgbClr val="00B0F0"/>
                </a:solidFill>
              </a:rPr>
              <a:t>Деймос</a:t>
            </a:r>
            <a:r>
              <a:rPr lang="ru-RU" sz="4000" b="1" dirty="0" smtClean="0">
                <a:solidFill>
                  <a:srgbClr val="00B0F0"/>
                </a:solidFill>
              </a:rPr>
              <a:t> </a:t>
            </a:r>
            <a:r>
              <a:rPr lang="ru-RU" sz="4000" dirty="0">
                <a:solidFill>
                  <a:schemeClr val="bg1"/>
                </a:solidFill>
              </a:rPr>
              <a:t>(«</a:t>
            </a:r>
            <a:r>
              <a:rPr lang="ru-RU" sz="4000" dirty="0" err="1">
                <a:solidFill>
                  <a:schemeClr val="bg1"/>
                </a:solidFill>
              </a:rPr>
              <a:t>Жах</a:t>
            </a:r>
            <a:r>
              <a:rPr lang="ru-RU" sz="4000" dirty="0" smtClean="0">
                <a:solidFill>
                  <a:schemeClr val="bg1"/>
                </a:solidFill>
              </a:rPr>
              <a:t>»)</a:t>
            </a:r>
            <a:r>
              <a:rPr lang="ru-RU" sz="4000" dirty="0" smtClean="0">
                <a:solidFill>
                  <a:srgbClr val="00B0F0"/>
                </a:solidFill>
              </a:rPr>
              <a:t>.</a:t>
            </a:r>
            <a:r>
              <a:rPr lang="ru-RU" sz="4000" dirty="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9510" y="1536711"/>
            <a:ext cx="87849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/>
              <a:t>Першим передбачив, що Марс має супутники, </a:t>
            </a:r>
            <a:r>
              <a:rPr lang="uk-UA" sz="2800" dirty="0">
                <a:solidFill>
                  <a:srgbClr val="00B050"/>
                </a:solidFill>
              </a:rPr>
              <a:t>Йоганн </a:t>
            </a:r>
            <a:r>
              <a:rPr lang="uk-UA" sz="2800" dirty="0" err="1">
                <a:solidFill>
                  <a:srgbClr val="00B050"/>
                </a:solidFill>
              </a:rPr>
              <a:t>Кепл</a:t>
            </a:r>
            <a:r>
              <a:rPr lang="uk-UA" sz="2800" dirty="0">
                <a:solidFill>
                  <a:srgbClr val="00B050"/>
                </a:solidFill>
              </a:rPr>
              <a:t>ер</a:t>
            </a:r>
            <a:r>
              <a:rPr lang="uk-UA" sz="2800" dirty="0"/>
              <a:t> 1610 року. До другої половини ХХ століття про супутники Марса було відомо небагато. Потім їх спостерігали орбітальні космічні </a:t>
            </a:r>
            <a:r>
              <a:rPr lang="uk-UA" sz="2800" dirty="0" smtClean="0"/>
              <a:t>апарати.</a:t>
            </a:r>
            <a:r>
              <a:rPr lang="uk-UA" sz="2800" dirty="0"/>
              <a:t> 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976283" y="3425208"/>
            <a:ext cx="317989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/>
              <a:t>«</a:t>
            </a:r>
            <a:r>
              <a:rPr lang="uk-UA" sz="2800" dirty="0" smtClean="0"/>
              <a:t>Вікінг1</a:t>
            </a:r>
            <a:r>
              <a:rPr lang="uk-UA" sz="2800" dirty="0"/>
              <a:t>» пролетів на відстані 100 км від поверхні </a:t>
            </a:r>
            <a:r>
              <a:rPr lang="uk-UA" sz="2800" dirty="0" smtClean="0"/>
              <a:t>Фобоса,а</a:t>
            </a:r>
            <a:r>
              <a:rPr lang="uk-UA" sz="2800" dirty="0"/>
              <a:t> «</a:t>
            </a:r>
            <a:r>
              <a:rPr lang="uk-UA" sz="2800" dirty="0" smtClean="0"/>
              <a:t>Вікінг2</a:t>
            </a:r>
            <a:r>
              <a:rPr lang="uk-UA" sz="2800" dirty="0"/>
              <a:t>» — на відстані 30 км від </a:t>
            </a:r>
            <a:r>
              <a:rPr lang="uk-UA" sz="2800" dirty="0" err="1"/>
              <a:t>Деймоса</a:t>
            </a:r>
            <a:r>
              <a:rPr lang="uk-UA" sz="2800" dirty="0"/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142461" y="6325869"/>
            <a:ext cx="10663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7030A0"/>
                </a:solidFill>
              </a:rPr>
              <a:t>Фобос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050011" y="6351411"/>
            <a:ext cx="12525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err="1">
                <a:solidFill>
                  <a:srgbClr val="7030A0"/>
                </a:solidFill>
              </a:rPr>
              <a:t>Деймос</a:t>
            </a:r>
            <a:endParaRPr lang="uk-UA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7189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00B0F0"/>
                </a:solidFill>
              </a:rPr>
              <a:t>Клімат</a:t>
            </a:r>
            <a:endParaRPr lang="uk-UA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-12982" y="1581335"/>
            <a:ext cx="9131018" cy="2952328"/>
          </a:xfrm>
        </p:spPr>
        <p:txBody>
          <a:bodyPr>
            <a:noAutofit/>
          </a:bodyPr>
          <a:lstStyle/>
          <a:p>
            <a:r>
              <a:rPr lang="ru-RU" sz="2200" dirty="0"/>
              <a:t>Температура на </a:t>
            </a:r>
            <a:r>
              <a:rPr lang="ru-RU" sz="2200" dirty="0" err="1"/>
              <a:t>планеті</a:t>
            </a:r>
            <a:r>
              <a:rPr lang="ru-RU" sz="2200" dirty="0"/>
              <a:t> </a:t>
            </a:r>
            <a:r>
              <a:rPr lang="ru-RU" sz="2200" dirty="0" err="1"/>
              <a:t>коливається</a:t>
            </a:r>
            <a:r>
              <a:rPr lang="ru-RU" sz="2200" dirty="0"/>
              <a:t> </a:t>
            </a:r>
            <a:r>
              <a:rPr lang="ru-RU" sz="2200" dirty="0" err="1"/>
              <a:t>від</a:t>
            </a:r>
            <a:r>
              <a:rPr lang="ru-RU" sz="2200" dirty="0"/>
              <a:t> -153 ° C </a:t>
            </a:r>
            <a:r>
              <a:rPr lang="ru-RU" sz="2200" dirty="0" smtClean="0"/>
              <a:t> до +20 </a:t>
            </a:r>
            <a:r>
              <a:rPr lang="ru-RU" sz="2200" dirty="0"/>
              <a:t>° </a:t>
            </a:r>
            <a:r>
              <a:rPr lang="ru-RU" sz="2200" dirty="0" smtClean="0"/>
              <a:t>C. </a:t>
            </a:r>
            <a:r>
              <a:rPr lang="ru-RU" sz="2200" dirty="0" err="1"/>
              <a:t>Середня</a:t>
            </a:r>
            <a:r>
              <a:rPr lang="ru-RU" sz="2200" dirty="0"/>
              <a:t> температура становить -50 ° </a:t>
            </a:r>
            <a:r>
              <a:rPr lang="ru-RU" sz="2200" dirty="0" smtClean="0"/>
              <a:t>C.</a:t>
            </a:r>
            <a:endParaRPr lang="ru-RU" sz="2200" dirty="0"/>
          </a:p>
          <a:p>
            <a:r>
              <a:rPr lang="ru-RU" sz="2200" dirty="0"/>
              <a:t>Атмосфера Марса , </a:t>
            </a:r>
            <a:r>
              <a:rPr lang="ru-RU" sz="2200" dirty="0" err="1"/>
              <a:t>що</a:t>
            </a:r>
            <a:r>
              <a:rPr lang="ru-RU" sz="2200" dirty="0"/>
              <a:t> </a:t>
            </a:r>
            <a:r>
              <a:rPr lang="ru-RU" sz="2200" dirty="0" err="1"/>
              <a:t>складається</a:t>
            </a:r>
            <a:r>
              <a:rPr lang="ru-RU" sz="2200" dirty="0"/>
              <a:t> в основному з </a:t>
            </a:r>
            <a:r>
              <a:rPr lang="ru-RU" sz="2200" dirty="0" err="1"/>
              <a:t>вуглекислого</a:t>
            </a:r>
            <a:r>
              <a:rPr lang="ru-RU" sz="2200" dirty="0"/>
              <a:t> газу , </a:t>
            </a:r>
            <a:r>
              <a:rPr lang="ru-RU" sz="2200" dirty="0" err="1"/>
              <a:t>дуже</a:t>
            </a:r>
            <a:r>
              <a:rPr lang="ru-RU" sz="2200" dirty="0"/>
              <a:t> </a:t>
            </a:r>
            <a:r>
              <a:rPr lang="ru-RU" sz="2200" dirty="0" err="1"/>
              <a:t>розріджена</a:t>
            </a:r>
            <a:r>
              <a:rPr lang="ru-RU" sz="2200" dirty="0"/>
              <a:t>. </a:t>
            </a:r>
            <a:r>
              <a:rPr lang="ru-RU" sz="2200" dirty="0" err="1"/>
              <a:t>Тиск</a:t>
            </a:r>
            <a:r>
              <a:rPr lang="ru-RU" sz="2200" dirty="0"/>
              <a:t> у </a:t>
            </a:r>
            <a:r>
              <a:rPr lang="ru-RU" sz="2200" dirty="0" err="1"/>
              <a:t>поверхні</a:t>
            </a:r>
            <a:r>
              <a:rPr lang="ru-RU" sz="2200" dirty="0"/>
              <a:t> Марса в 160 </a:t>
            </a:r>
            <a:r>
              <a:rPr lang="ru-RU" sz="2200" dirty="0" err="1"/>
              <a:t>разів</a:t>
            </a:r>
            <a:r>
              <a:rPr lang="ru-RU" sz="2200" dirty="0"/>
              <a:t> </a:t>
            </a:r>
            <a:r>
              <a:rPr lang="ru-RU" sz="2200" dirty="0" err="1"/>
              <a:t>менше</a:t>
            </a:r>
            <a:r>
              <a:rPr lang="ru-RU" sz="2200" dirty="0"/>
              <a:t> </a:t>
            </a:r>
            <a:r>
              <a:rPr lang="ru-RU" sz="2200" dirty="0" smtClean="0"/>
              <a:t>земного. </a:t>
            </a:r>
          </a:p>
          <a:p>
            <a:r>
              <a:rPr lang="ru-RU" sz="2200" dirty="0" err="1" smtClean="0"/>
              <a:t>Водяної</a:t>
            </a:r>
            <a:r>
              <a:rPr lang="ru-RU" sz="2200" dirty="0" smtClean="0"/>
              <a:t> </a:t>
            </a:r>
            <a:r>
              <a:rPr lang="ru-RU" sz="2200" dirty="0"/>
              <a:t>пари в </a:t>
            </a:r>
            <a:r>
              <a:rPr lang="ru-RU" sz="2200" dirty="0" err="1"/>
              <a:t>атмосфері</a:t>
            </a:r>
            <a:r>
              <a:rPr lang="ru-RU" sz="2200" dirty="0"/>
              <a:t> Марса </a:t>
            </a:r>
            <a:r>
              <a:rPr lang="ru-RU" sz="2200" dirty="0" err="1"/>
              <a:t>небагато</a:t>
            </a:r>
            <a:r>
              <a:rPr lang="ru-RU" sz="2200" dirty="0"/>
              <a:t>, </a:t>
            </a:r>
            <a:r>
              <a:rPr lang="ru-RU" sz="2200" dirty="0" err="1"/>
              <a:t>її</a:t>
            </a:r>
            <a:r>
              <a:rPr lang="ru-RU" sz="2200" dirty="0"/>
              <a:t> </a:t>
            </a:r>
            <a:r>
              <a:rPr lang="ru-RU" sz="2200" dirty="0" err="1"/>
              <a:t>кількість</a:t>
            </a:r>
            <a:r>
              <a:rPr lang="ru-RU" sz="2200" dirty="0"/>
              <a:t> </a:t>
            </a:r>
            <a:r>
              <a:rPr lang="ru-RU" sz="2200" dirty="0" err="1"/>
              <a:t>змінюється</a:t>
            </a:r>
            <a:r>
              <a:rPr lang="ru-RU" sz="2200" dirty="0"/>
              <a:t> </a:t>
            </a:r>
            <a:r>
              <a:rPr lang="ru-RU" sz="2200" dirty="0" err="1"/>
              <a:t>залежно</a:t>
            </a:r>
            <a:r>
              <a:rPr lang="ru-RU" sz="2200" dirty="0"/>
              <a:t> </a:t>
            </a:r>
            <a:r>
              <a:rPr lang="ru-RU" sz="2200" dirty="0" err="1"/>
              <a:t>від</a:t>
            </a:r>
            <a:r>
              <a:rPr lang="ru-RU" sz="2200" dirty="0"/>
              <a:t> пори року</a:t>
            </a:r>
            <a:r>
              <a:rPr lang="ru-RU" sz="2200" dirty="0" smtClean="0"/>
              <a:t>.</a:t>
            </a:r>
            <a:r>
              <a:rPr lang="ru-RU" sz="2200" dirty="0"/>
              <a:t> Геологи </a:t>
            </a:r>
            <a:r>
              <a:rPr lang="ru-RU" sz="2200" dirty="0" err="1"/>
              <a:t>вважають</a:t>
            </a:r>
            <a:r>
              <a:rPr lang="ru-RU" sz="2200" dirty="0"/>
              <a:t>, </a:t>
            </a:r>
            <a:r>
              <a:rPr lang="ru-RU" sz="2200" dirty="0" err="1"/>
              <a:t>що</a:t>
            </a:r>
            <a:r>
              <a:rPr lang="ru-RU" sz="2200" dirty="0"/>
              <a:t> </a:t>
            </a:r>
            <a:r>
              <a:rPr lang="ru-RU" sz="2200" dirty="0" err="1"/>
              <a:t>раніше</a:t>
            </a:r>
            <a:r>
              <a:rPr lang="ru-RU" sz="2200" dirty="0"/>
              <a:t> </a:t>
            </a:r>
            <a:r>
              <a:rPr lang="ru-RU" sz="2200" dirty="0" smtClean="0"/>
              <a:t>на </a:t>
            </a:r>
            <a:r>
              <a:rPr lang="ru-RU" sz="2200" dirty="0" err="1" smtClean="0"/>
              <a:t>Марсі</a:t>
            </a:r>
            <a:r>
              <a:rPr lang="ru-RU" sz="2200" dirty="0"/>
              <a:t> </a:t>
            </a:r>
            <a:r>
              <a:rPr lang="ru-RU" sz="2200" dirty="0" err="1"/>
              <a:t>було</a:t>
            </a:r>
            <a:r>
              <a:rPr lang="ru-RU" sz="2200" dirty="0"/>
              <a:t> </a:t>
            </a:r>
            <a:r>
              <a:rPr lang="ru-RU" sz="2200" dirty="0" err="1"/>
              <a:t>багато</a:t>
            </a:r>
            <a:r>
              <a:rPr lang="ru-RU" sz="2200" dirty="0"/>
              <a:t> води. На </a:t>
            </a:r>
            <a:r>
              <a:rPr lang="ru-RU" sz="2200" dirty="0" err="1"/>
              <a:t>знімках</a:t>
            </a:r>
            <a:r>
              <a:rPr lang="ru-RU" sz="2200" dirty="0"/>
              <a:t> з </a:t>
            </a:r>
            <a:r>
              <a:rPr lang="ru-RU" sz="2200" dirty="0" err="1"/>
              <a:t>космічних</a:t>
            </a:r>
            <a:r>
              <a:rPr lang="ru-RU" sz="2200" dirty="0"/>
              <a:t> </a:t>
            </a:r>
            <a:r>
              <a:rPr lang="ru-RU" sz="2200" dirty="0" err="1"/>
              <a:t>апаратів</a:t>
            </a:r>
            <a:r>
              <a:rPr lang="ru-RU" sz="2200" dirty="0"/>
              <a:t> </a:t>
            </a:r>
            <a:r>
              <a:rPr lang="ru-RU" sz="2200" dirty="0" err="1"/>
              <a:t>можна</a:t>
            </a:r>
            <a:r>
              <a:rPr lang="ru-RU" sz="2200" dirty="0"/>
              <a:t> </a:t>
            </a:r>
            <a:r>
              <a:rPr lang="ru-RU" sz="2200" dirty="0" err="1"/>
              <a:t>побачити</a:t>
            </a:r>
            <a:r>
              <a:rPr lang="ru-RU" sz="2200" dirty="0"/>
              <a:t> </a:t>
            </a:r>
            <a:r>
              <a:rPr lang="ru-RU" sz="2200" dirty="0" err="1"/>
              <a:t>довгі</a:t>
            </a:r>
            <a:r>
              <a:rPr lang="ru-RU" sz="2200" dirty="0"/>
              <a:t> </a:t>
            </a:r>
            <a:r>
              <a:rPr lang="ru-RU" sz="2200" dirty="0" err="1"/>
              <a:t>гіллясті</a:t>
            </a:r>
            <a:r>
              <a:rPr lang="ru-RU" sz="2200" dirty="0"/>
              <a:t> </a:t>
            </a:r>
            <a:r>
              <a:rPr lang="ru-RU" sz="2200" dirty="0" err="1"/>
              <a:t>долини</a:t>
            </a:r>
            <a:r>
              <a:rPr lang="ru-RU" sz="2200" dirty="0"/>
              <a:t>, </a:t>
            </a:r>
            <a:r>
              <a:rPr lang="ru-RU" sz="2200" dirty="0" err="1"/>
              <a:t>які</a:t>
            </a:r>
            <a:r>
              <a:rPr lang="ru-RU" sz="2200" dirty="0"/>
              <a:t> </a:t>
            </a:r>
            <a:r>
              <a:rPr lang="ru-RU" sz="2200" dirty="0" err="1"/>
              <a:t>схожі</a:t>
            </a:r>
            <a:r>
              <a:rPr lang="ru-RU" sz="2200" dirty="0"/>
              <a:t> на </a:t>
            </a:r>
            <a:r>
              <a:rPr lang="ru-RU" sz="2200" dirty="0" err="1"/>
              <a:t>пересохлі</a:t>
            </a:r>
            <a:r>
              <a:rPr lang="ru-RU" sz="2200" dirty="0"/>
              <a:t> </a:t>
            </a:r>
            <a:r>
              <a:rPr lang="ru-RU" sz="2200" dirty="0" smtClean="0"/>
              <a:t>русла </a:t>
            </a:r>
            <a:r>
              <a:rPr lang="ru-RU" sz="2200" dirty="0" err="1" smtClean="0"/>
              <a:t>річок</a:t>
            </a:r>
            <a:r>
              <a:rPr lang="ru-RU" sz="2300" dirty="0"/>
              <a:t>. </a:t>
            </a:r>
            <a:endParaRPr lang="uk-UA" sz="23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82" y="4567132"/>
            <a:ext cx="9144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975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одульная">
  <a:themeElements>
    <a:clrScheme name="Модульная">
      <a:dk1>
        <a:sysClr val="windowText" lastClr="363636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160</TotalTime>
  <Words>543</Words>
  <Application>Microsoft Office PowerPoint</Application>
  <PresentationFormat>Экран (4:3)</PresentationFormat>
  <Paragraphs>56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Модульная</vt:lpstr>
      <vt:lpstr>Планета Марс</vt:lpstr>
      <vt:lpstr>Зміст</vt:lpstr>
      <vt:lpstr>Презентация PowerPoint</vt:lpstr>
      <vt:lpstr>Презентация PowerPoint</vt:lpstr>
      <vt:lpstr>Загальна характеристика</vt:lpstr>
      <vt:lpstr>Презентация PowerPoint</vt:lpstr>
      <vt:lpstr>Презентация PowerPoint</vt:lpstr>
      <vt:lpstr>Презентация PowerPoint</vt:lpstr>
      <vt:lpstr>Клімат</vt:lpstr>
      <vt:lpstr>Презентация PowerPoint</vt:lpstr>
      <vt:lpstr>Презентация PowerPoint</vt:lpstr>
      <vt:lpstr>Планетологія</vt:lpstr>
      <vt:lpstr>Льодові утворення</vt:lpstr>
      <vt:lpstr>Марс у культурі</vt:lpstr>
      <vt:lpstr>Чи є життя на Марсі?</vt:lpstr>
      <vt:lpstr>Джерела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Планета Марс</dc:title>
  <dc:creator>Людмила</dc:creator>
  <cp:lastModifiedBy>Люлмила</cp:lastModifiedBy>
  <cp:revision>17</cp:revision>
  <dcterms:created xsi:type="dcterms:W3CDTF">2013-11-09T13:31:42Z</dcterms:created>
  <dcterms:modified xsi:type="dcterms:W3CDTF">2013-11-13T20:07:56Z</dcterms:modified>
</cp:coreProperties>
</file>