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8" r:id="rId3"/>
    <p:sldId id="259" r:id="rId4"/>
    <p:sldId id="260" r:id="rId5"/>
    <p:sldId id="261" r:id="rId6"/>
    <p:sldId id="262" r:id="rId7"/>
    <p:sldId id="263" r:id="rId8"/>
    <p:sldId id="264" r:id="rId9"/>
    <p:sldId id="269" r:id="rId10"/>
    <p:sldId id="265" r:id="rId11"/>
    <p:sldId id="268" r:id="rId12"/>
    <p:sldId id="267" r:id="rId13"/>
    <p:sldId id="270" r:id="rId14"/>
    <p:sldId id="271" r:id="rId15"/>
    <p:sldId id="272" r:id="rId16"/>
    <p:sldId id="266" r:id="rId17"/>
    <p:sldId id="273" r:id="rId18"/>
    <p:sldId id="274" r:id="rId1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156" y="12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3">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14488"/>
            <a:ext cx="7772400" cy="1470025"/>
          </a:xfrm>
        </p:spPr>
        <p:txBody>
          <a:bodyPr anchor="ctr"/>
          <a:lstStyle/>
          <a:p>
            <a:r>
              <a:rPr kumimoji="0" lang="ru-RU" smtClean="0"/>
              <a:t>Образец заголовка</a:t>
            </a:r>
            <a:endParaRPr kumimoji="0" lang="en-US"/>
          </a:p>
        </p:txBody>
      </p:sp>
      <p:sp>
        <p:nvSpPr>
          <p:cNvPr id="3" name="Subtitle 2"/>
          <p:cNvSpPr>
            <a:spLocks noGrp="1"/>
          </p:cNvSpPr>
          <p:nvPr>
            <p:ph type="subTitle" idx="1"/>
          </p:nvPr>
        </p:nvSpPr>
        <p:spPr>
          <a:xfrm>
            <a:off x="1623397" y="3214686"/>
            <a:ext cx="5897206" cy="1500198"/>
          </a:xfrm>
        </p:spPr>
        <p:txBody>
          <a:bodyPr/>
          <a:lstStyle>
            <a:lvl1pPr marL="0" indent="0" algn="ctr">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ru-RU" smtClean="0"/>
              <a:t>Образец подзаголовка</a:t>
            </a:r>
            <a:endParaRPr kumimoji="0" lang="en-US"/>
          </a:p>
        </p:txBody>
      </p:sp>
      <p:sp>
        <p:nvSpPr>
          <p:cNvPr id="4" name="Date Placeholder 3"/>
          <p:cNvSpPr>
            <a:spLocks noGrp="1"/>
          </p:cNvSpPr>
          <p:nvPr>
            <p:ph type="dt" sz="half" idx="10"/>
          </p:nvPr>
        </p:nvSpPr>
        <p:spPr/>
        <p:txBody>
          <a:bodyPr/>
          <a:lstStyle/>
          <a:p>
            <a:fld id="{5B106E36-FD25-4E2D-B0AA-010F637433A0}" type="datetimeFigureOut">
              <a:rPr lang="ru-RU" smtClean="0"/>
              <a:pPr/>
              <a:t>25.09.2013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ru-RU" smtClean="0"/>
              <a:t>Образец заголовка</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Date Placeholder 3"/>
          <p:cNvSpPr>
            <a:spLocks noGrp="1"/>
          </p:cNvSpPr>
          <p:nvPr>
            <p:ph type="dt" sz="half" idx="10"/>
          </p:nvPr>
        </p:nvSpPr>
        <p:spPr/>
        <p:txBody>
          <a:bodyPr/>
          <a:lstStyle/>
          <a:p>
            <a:fld id="{5B106E36-FD25-4E2D-B0AA-010F637433A0}" type="datetimeFigureOut">
              <a:rPr lang="ru-RU" smtClean="0"/>
              <a:pPr/>
              <a:t>25.09.2013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43768" y="642918"/>
            <a:ext cx="1543032" cy="5483246"/>
          </a:xfrm>
        </p:spPr>
        <p:txBody>
          <a:bodyPr vert="eaVert"/>
          <a:lstStyle/>
          <a:p>
            <a:r>
              <a:rPr kumimoji="0" lang="ru-RU" smtClean="0"/>
              <a:t>Образец заголовка</a:t>
            </a:r>
            <a:endParaRPr kumimoji="0" lang="en-US"/>
          </a:p>
        </p:txBody>
      </p:sp>
      <p:sp>
        <p:nvSpPr>
          <p:cNvPr id="3" name="Vertical Text Placeholder 2"/>
          <p:cNvSpPr>
            <a:spLocks noGrp="1"/>
          </p:cNvSpPr>
          <p:nvPr>
            <p:ph type="body" orient="vert" idx="1"/>
          </p:nvPr>
        </p:nvSpPr>
        <p:spPr>
          <a:xfrm>
            <a:off x="457200" y="642918"/>
            <a:ext cx="6615130" cy="5483246"/>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Date Placeholder 3"/>
          <p:cNvSpPr>
            <a:spLocks noGrp="1"/>
          </p:cNvSpPr>
          <p:nvPr>
            <p:ph type="dt" sz="half" idx="10"/>
          </p:nvPr>
        </p:nvSpPr>
        <p:spPr/>
        <p:txBody>
          <a:bodyPr/>
          <a:lstStyle/>
          <a:p>
            <a:fld id="{5B106E36-FD25-4E2D-B0AA-010F637433A0}" type="datetimeFigureOut">
              <a:rPr lang="ru-RU" smtClean="0"/>
              <a:pPr/>
              <a:t>25.09.2013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ru-RU" smtClean="0"/>
              <a:t>Образец заголовка</a:t>
            </a:r>
            <a:endParaRPr kumimoji="0" lang="en-US"/>
          </a:p>
        </p:txBody>
      </p:sp>
      <p:sp>
        <p:nvSpPr>
          <p:cNvPr id="3" name="Content Placeholder 2"/>
          <p:cNvSpPr>
            <a:spLocks noGrp="1"/>
          </p:cNvSpPr>
          <p:nvPr>
            <p:ph idx="1"/>
          </p:nvPr>
        </p:nvSpPr>
        <p:spPr/>
        <p:txBody>
          <a:bodyPr/>
          <a:lstStyle>
            <a:lvl1pPr>
              <a:buSzPct val="50000"/>
              <a:buFont typeface="Wingdings"/>
              <a:buChar char=""/>
              <a:defRPr/>
            </a:lvl1pPr>
            <a:lvl2pPr>
              <a:buSzPct val="50000"/>
              <a:buFont typeface="Wingdings 2"/>
              <a:buChar char=""/>
              <a:defRPr/>
            </a:lvl2pPr>
            <a:lvl3pPr>
              <a:buSzPct val="50000"/>
              <a:buFont typeface="Wingdings"/>
              <a:buChar char="Y"/>
              <a:defRPr/>
            </a:lvl3pPr>
            <a:lvl4pPr>
              <a:buSzPct val="50000"/>
              <a:buFont typeface="Wingdings 2"/>
              <a:buChar char="³"/>
              <a:defRPr/>
            </a:lvl4pPr>
            <a:lvl5pPr>
              <a:buSzPct val="50000"/>
              <a:buFont typeface="Wingdings 2"/>
              <a:buChar char=""/>
              <a:defRPr/>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Date Placeholder 3"/>
          <p:cNvSpPr>
            <a:spLocks noGrp="1"/>
          </p:cNvSpPr>
          <p:nvPr>
            <p:ph type="dt" sz="half" idx="10"/>
          </p:nvPr>
        </p:nvSpPr>
        <p:spPr/>
        <p:txBody>
          <a:bodyPr/>
          <a:lstStyle/>
          <a:p>
            <a:fld id="{5B106E36-FD25-4E2D-B0AA-010F637433A0}" type="datetimeFigureOut">
              <a:rPr lang="ru-RU" smtClean="0"/>
              <a:pPr/>
              <a:t>25.09.2013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685800" y="2643183"/>
            <a:ext cx="6457968" cy="1362075"/>
          </a:xfrm>
        </p:spPr>
        <p:txBody>
          <a:bodyPr anchor="ctr"/>
          <a:lstStyle>
            <a:lvl1pPr algn="l">
              <a:defRPr sz="4000" b="0" cap="all"/>
            </a:lvl1pPr>
          </a:lstStyle>
          <a:p>
            <a:r>
              <a:rPr kumimoji="0" lang="ru-RU" smtClean="0"/>
              <a:t>Образец заголовка</a:t>
            </a:r>
            <a:endParaRPr kumimoji="0" lang="en-US"/>
          </a:p>
        </p:txBody>
      </p:sp>
      <p:sp>
        <p:nvSpPr>
          <p:cNvPr id="3" name="Text Placeholder 2"/>
          <p:cNvSpPr>
            <a:spLocks noGrp="1"/>
          </p:cNvSpPr>
          <p:nvPr>
            <p:ph type="body" idx="1"/>
          </p:nvPr>
        </p:nvSpPr>
        <p:spPr>
          <a:xfrm>
            <a:off x="685800" y="4009383"/>
            <a:ext cx="4529142" cy="1500187"/>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Date Placeholder 3"/>
          <p:cNvSpPr>
            <a:spLocks noGrp="1"/>
          </p:cNvSpPr>
          <p:nvPr>
            <p:ph type="dt" sz="half" idx="10"/>
          </p:nvPr>
        </p:nvSpPr>
        <p:spPr/>
        <p:txBody>
          <a:bodyPr/>
          <a:lstStyle/>
          <a:p>
            <a:fld id="{5B106E36-FD25-4E2D-B0AA-010F637433A0}" type="datetimeFigureOut">
              <a:rPr lang="ru-RU" smtClean="0"/>
              <a:pPr/>
              <a:t>25.09.2013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ru-RU" smtClean="0"/>
              <a:t>Образец заголовка</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Date Placeholder 4"/>
          <p:cNvSpPr>
            <a:spLocks noGrp="1"/>
          </p:cNvSpPr>
          <p:nvPr>
            <p:ph type="dt" sz="half" idx="10"/>
          </p:nvPr>
        </p:nvSpPr>
        <p:spPr/>
        <p:txBody>
          <a:bodyPr/>
          <a:lstStyle/>
          <a:p>
            <a:fld id="{5B106E36-FD25-4E2D-B0AA-010F637433A0}" type="datetimeFigureOut">
              <a:rPr lang="ru-RU" smtClean="0"/>
              <a:pPr/>
              <a:t>25.09.2013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kumimoji="0" lang="ru-RU" smtClean="0"/>
              <a:t>Образец заголовка</a:t>
            </a:r>
            <a:endParaRPr kumimoji="0"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0"/>
            </a:lvl1pPr>
            <a:lvl2pPr marL="457200" indent="0">
              <a:buNone/>
              <a:defRPr sz="2000" b="0"/>
            </a:lvl2pPr>
            <a:lvl3pPr marL="914400" indent="0">
              <a:buNone/>
              <a:defRPr sz="1800" b="0"/>
            </a:lvl3pPr>
            <a:lvl4pPr marL="1371600" indent="0">
              <a:buNone/>
              <a:defRPr sz="1600" b="0"/>
            </a:lvl4pPr>
            <a:lvl5pPr marL="1828800" indent="0">
              <a:buNone/>
              <a:defRPr sz="1600" b="0"/>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0">
                <a:effectLst/>
              </a:defRPr>
            </a:lvl1pPr>
            <a:lvl2pPr marL="457200" indent="0">
              <a:buNone/>
              <a:defRPr sz="2000" b="0">
                <a:effectLst/>
              </a:defRPr>
            </a:lvl2pPr>
            <a:lvl3pPr marL="914400" indent="0">
              <a:buNone/>
              <a:defRPr sz="1800" b="0">
                <a:effectLst/>
              </a:defRPr>
            </a:lvl3pPr>
            <a:lvl4pPr marL="1371600" indent="0">
              <a:buNone/>
              <a:defRPr sz="1600" b="0">
                <a:effectLst/>
              </a:defRPr>
            </a:lvl4pPr>
            <a:lvl5pPr marL="1828800" indent="0">
              <a:buNone/>
              <a:defRPr sz="1600" b="0">
                <a:effectLst/>
              </a:defRPr>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Date Placeholder 6"/>
          <p:cNvSpPr>
            <a:spLocks noGrp="1"/>
          </p:cNvSpPr>
          <p:nvPr>
            <p:ph type="dt" sz="half" idx="10"/>
          </p:nvPr>
        </p:nvSpPr>
        <p:spPr/>
        <p:txBody>
          <a:bodyPr/>
          <a:lstStyle/>
          <a:p>
            <a:fld id="{5B106E36-FD25-4E2D-B0AA-010F637433A0}" type="datetimeFigureOut">
              <a:rPr lang="ru-RU" smtClean="0"/>
              <a:pPr/>
              <a:t>25.09.2013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ru-RU" smtClean="0"/>
              <a:t>Образец заголовка</a:t>
            </a:r>
            <a:endParaRPr kumimoji="0" lang="en-US"/>
          </a:p>
        </p:txBody>
      </p:sp>
      <p:sp>
        <p:nvSpPr>
          <p:cNvPr id="3" name="Date Placeholder 2"/>
          <p:cNvSpPr>
            <a:spLocks noGrp="1"/>
          </p:cNvSpPr>
          <p:nvPr>
            <p:ph type="dt" sz="half" idx="10"/>
          </p:nvPr>
        </p:nvSpPr>
        <p:spPr/>
        <p:txBody>
          <a:bodyPr/>
          <a:lstStyle/>
          <a:p>
            <a:fld id="{5B106E36-FD25-4E2D-B0AA-010F637433A0}" type="datetimeFigureOut">
              <a:rPr lang="ru-RU" smtClean="0"/>
              <a:pPr/>
              <a:t>25.09.2013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106E36-FD25-4E2D-B0AA-010F637433A0}" type="datetimeFigureOut">
              <a:rPr lang="ru-RU" smtClean="0"/>
              <a:pPr/>
              <a:t>25.09.2013</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57202" y="571480"/>
            <a:ext cx="3008313" cy="1071570"/>
          </a:xfrm>
        </p:spPr>
        <p:txBody>
          <a:bodyPr anchor="t"/>
          <a:lstStyle>
            <a:lvl1pPr algn="l">
              <a:defRPr sz="2000" b="0">
                <a:effectLst/>
              </a:defRPr>
            </a:lvl1pPr>
          </a:lstStyle>
          <a:p>
            <a:r>
              <a:rPr kumimoji="0" lang="ru-RU" smtClean="0"/>
              <a:t>Образец заголовка</a:t>
            </a:r>
            <a:endParaRPr kumimoji="0" lang="en-US"/>
          </a:p>
        </p:txBody>
      </p:sp>
      <p:sp>
        <p:nvSpPr>
          <p:cNvPr id="3" name="Content Placeholder 2"/>
          <p:cNvSpPr>
            <a:spLocks noGrp="1"/>
          </p:cNvSpPr>
          <p:nvPr>
            <p:ph idx="1"/>
          </p:nvPr>
        </p:nvSpPr>
        <p:spPr>
          <a:xfrm>
            <a:off x="3575050" y="571481"/>
            <a:ext cx="5111750" cy="555468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Text Placeholder 3"/>
          <p:cNvSpPr>
            <a:spLocks noGrp="1"/>
          </p:cNvSpPr>
          <p:nvPr>
            <p:ph type="body" sz="half" idx="2"/>
          </p:nvPr>
        </p:nvSpPr>
        <p:spPr>
          <a:xfrm>
            <a:off x="457201" y="1643051"/>
            <a:ext cx="3008313" cy="448311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Date Placeholder 4"/>
          <p:cNvSpPr>
            <a:spLocks noGrp="1"/>
          </p:cNvSpPr>
          <p:nvPr>
            <p:ph type="dt" sz="half" idx="10"/>
          </p:nvPr>
        </p:nvSpPr>
        <p:spPr/>
        <p:txBody>
          <a:bodyPr/>
          <a:lstStyle/>
          <a:p>
            <a:fld id="{5B106E36-FD25-4E2D-B0AA-010F637433A0}" type="datetimeFigureOut">
              <a:rPr lang="ru-RU" smtClean="0"/>
              <a:pPr/>
              <a:t>25.09.2013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42910" y="687306"/>
            <a:ext cx="850886" cy="4670520"/>
          </a:xfrm>
        </p:spPr>
        <p:txBody>
          <a:bodyPr vert="eaVert" anchor="ctr"/>
          <a:lstStyle>
            <a:lvl1pPr algn="ctr">
              <a:defRPr sz="2000" b="0">
                <a:gradFill flip="none" rotWithShape="1">
                  <a:gsLst>
                    <a:gs pos="0">
                      <a:srgbClr val="000082"/>
                    </a:gs>
                    <a:gs pos="30000">
                      <a:srgbClr val="66008F"/>
                    </a:gs>
                    <a:gs pos="64999">
                      <a:srgbClr val="BA0066"/>
                    </a:gs>
                    <a:gs pos="89999">
                      <a:srgbClr val="FF0000"/>
                    </a:gs>
                    <a:gs pos="100000">
                      <a:srgbClr val="FF8200"/>
                    </a:gs>
                  </a:gsLst>
                  <a:lin ang="16200000" scaled="1"/>
                  <a:tileRect/>
                </a:gradFill>
                <a:effectLst/>
              </a:defRPr>
            </a:lvl1pPr>
          </a:lstStyle>
          <a:p>
            <a:r>
              <a:rPr kumimoji="0" lang="ru-RU" smtClean="0"/>
              <a:t>Образец заголовка</a:t>
            </a:r>
            <a:endParaRPr kumimoji="0" lang="en-US"/>
          </a:p>
        </p:txBody>
      </p:sp>
      <p:sp>
        <p:nvSpPr>
          <p:cNvPr id="3" name="Picture Placeholder 2"/>
          <p:cNvSpPr>
            <a:spLocks noGrp="1"/>
          </p:cNvSpPr>
          <p:nvPr>
            <p:ph type="pic" idx="1"/>
          </p:nvPr>
        </p:nvSpPr>
        <p:spPr>
          <a:xfrm>
            <a:off x="1500166" y="684213"/>
            <a:ext cx="6929486" cy="4673613"/>
          </a:xfrm>
          <a:prstGeom prst="roundRect">
            <a:avLst>
              <a:gd name="adj" fmla="val 5966"/>
            </a:avLst>
          </a:prstGeom>
          <a:solidFill>
            <a:schemeClr val="bg2">
              <a:tint val="60000"/>
              <a:alpha val="50000"/>
            </a:schemeClr>
          </a:solidFill>
          <a:effectLst>
            <a:outerShdw blurRad="127000" dist="101600" dir="2700000" algn="tl" rotWithShape="0">
              <a:srgbClr val="000000">
                <a:alpha val="43137"/>
              </a:srgb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0" lang="ru-RU" smtClean="0"/>
              <a:t>Вставка рисунка</a:t>
            </a:r>
            <a:endParaRPr kumimoji="0" lang="en-US"/>
          </a:p>
        </p:txBody>
      </p:sp>
      <p:sp>
        <p:nvSpPr>
          <p:cNvPr id="4" name="Text Placeholder 3"/>
          <p:cNvSpPr>
            <a:spLocks noGrp="1"/>
          </p:cNvSpPr>
          <p:nvPr>
            <p:ph type="body" sz="half" idx="2"/>
          </p:nvPr>
        </p:nvSpPr>
        <p:spPr>
          <a:xfrm>
            <a:off x="1500166" y="5481658"/>
            <a:ext cx="6924037" cy="804862"/>
          </a:xfrm>
        </p:spPr>
        <p:txBody>
          <a:bodyPr anchor="ctr"/>
          <a:lstStyle>
            <a:lvl1pPr marL="0" indent="0" algn="ctr">
              <a:buNone/>
              <a:defRPr sz="1400"/>
            </a:lvl1pPr>
            <a:lvl2pPr marL="457200" indent="0" algn="ctr">
              <a:buNone/>
              <a:defRPr sz="1200"/>
            </a:lvl2pPr>
            <a:lvl3pPr marL="914400" indent="0" algn="ctr">
              <a:buNone/>
              <a:defRPr sz="1000"/>
            </a:lvl3pPr>
            <a:lvl4pPr marL="1371600" indent="0" algn="ctr">
              <a:buNone/>
              <a:defRPr sz="900"/>
            </a:lvl4pPr>
            <a:lvl5pPr marL="1828800" indent="0" algn="ctr">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Date Placeholder 4"/>
          <p:cNvSpPr>
            <a:spLocks noGrp="1"/>
          </p:cNvSpPr>
          <p:nvPr>
            <p:ph type="dt" sz="half" idx="10"/>
          </p:nvPr>
        </p:nvSpPr>
        <p:spPr/>
        <p:txBody>
          <a:bodyPr/>
          <a:lstStyle/>
          <a:p>
            <a:fld id="{5B106E36-FD25-4E2D-B0AA-010F637433A0}" type="datetimeFigureOut">
              <a:rPr lang="ru-RU" smtClean="0"/>
              <a:pPr/>
              <a:t>25.09.2013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rtlCol="0" anchor="ctr">
            <a:normAutofit/>
          </a:bodyPr>
          <a:lstStyle/>
          <a:p>
            <a:r>
              <a:rPr kumimoji="0" lang="ru-RU" smtClean="0"/>
              <a:t>Образец заголовка</a:t>
            </a:r>
            <a:endParaRPr kumimoji="0" lang="en-US"/>
          </a:p>
        </p:txBody>
      </p:sp>
      <p:sp>
        <p:nvSpPr>
          <p:cNvPr id="3" name="Text Placeholder 2"/>
          <p:cNvSpPr>
            <a:spLocks noGrp="1"/>
          </p:cNvSpPr>
          <p:nvPr>
            <p:ph type="body" idx="1"/>
          </p:nvPr>
        </p:nvSpPr>
        <p:spPr>
          <a:xfrm>
            <a:off x="457200" y="1600200"/>
            <a:ext cx="8229600" cy="4525963"/>
          </a:xfrm>
          <a:prstGeom prst="rect">
            <a:avLst/>
          </a:prstGeom>
        </p:spPr>
        <p:txBody>
          <a:bodyPr vert="horz" rtlCol="0">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4" name="Date Placeholder 3"/>
          <p:cNvSpPr>
            <a:spLocks noGrp="1"/>
          </p:cNvSpPr>
          <p:nvPr>
            <p:ph type="dt" sz="half" idx="2"/>
          </p:nvPr>
        </p:nvSpPr>
        <p:spPr>
          <a:xfrm>
            <a:off x="7010400" y="6356350"/>
            <a:ext cx="2133600" cy="365125"/>
          </a:xfrm>
          <a:prstGeom prst="rect">
            <a:avLst/>
          </a:prstGeom>
        </p:spPr>
        <p:txBody>
          <a:bodyPr vert="horz" rtlCol="0" anchor="ctr"/>
          <a:lstStyle>
            <a:lvl1pPr algn="r" eaLnBrk="1" latinLnBrk="0" hangingPunct="1">
              <a:defRPr kumimoji="0" sz="1200">
                <a:solidFill>
                  <a:schemeClr val="tx1">
                    <a:tint val="75000"/>
                  </a:schemeClr>
                </a:solidFill>
              </a:defRPr>
            </a:lvl1pPr>
          </a:lstStyle>
          <a:p>
            <a:fld id="{5B106E36-FD25-4E2D-B0AA-010F637433A0}" type="datetimeFigureOut">
              <a:rPr lang="ru-RU" smtClean="0"/>
              <a:pPr/>
              <a:t>25.09.2013</a:t>
            </a:fld>
            <a:endParaRPr lang="ru-RU"/>
          </a:p>
        </p:txBody>
      </p:sp>
      <p:sp>
        <p:nvSpPr>
          <p:cNvPr id="5" name="Footer Placeholder 4"/>
          <p:cNvSpPr>
            <a:spLocks noGrp="1"/>
          </p:cNvSpPr>
          <p:nvPr>
            <p:ph type="ftr" sz="quarter" idx="3"/>
          </p:nvPr>
        </p:nvSpPr>
        <p:spPr>
          <a:xfrm>
            <a:off x="0" y="6356350"/>
            <a:ext cx="2895600" cy="365125"/>
          </a:xfrm>
          <a:prstGeom prst="rect">
            <a:avLst/>
          </a:prstGeom>
        </p:spPr>
        <p:txBody>
          <a:bodyPr vert="horz" rtlCol="0" anchor="ctr"/>
          <a:lstStyle>
            <a:lvl1pPr algn="l" eaLnBrk="1" latinLnBrk="0" hangingPunct="1">
              <a:defRPr kumimoji="0" sz="12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01090" y="0"/>
            <a:ext cx="642910" cy="571480"/>
          </a:xfrm>
          <a:prstGeom prst="roundRect">
            <a:avLst>
              <a:gd name="adj" fmla="val 16667"/>
            </a:avLst>
          </a:prstGeom>
        </p:spPr>
        <p:txBody>
          <a:bodyPr vert="horz" rtlCol="0" anchor="ctr"/>
          <a:lstStyle>
            <a:lvl1pPr algn="ctr" eaLnBrk="1" latinLnBrk="0" hangingPunct="1">
              <a:defRPr kumimoji="0"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4400" kern="1200">
          <a:gradFill flip="none" rotWithShape="1">
            <a:gsLst>
              <a:gs pos="0">
                <a:srgbClr val="000082"/>
              </a:gs>
              <a:gs pos="30000">
                <a:srgbClr val="66008F"/>
              </a:gs>
              <a:gs pos="64999">
                <a:srgbClr val="BA0066"/>
              </a:gs>
              <a:gs pos="89999">
                <a:srgbClr val="FF0000"/>
              </a:gs>
              <a:gs pos="100000">
                <a:srgbClr val="FF8200"/>
              </a:gs>
            </a:gsLst>
            <a:lin ang="5400000" scaled="1"/>
            <a:tileRect/>
          </a:gradFill>
          <a:effectLst>
            <a:outerShdw blurRad="50800" dist="50800" dir="2700000" algn="tl" rotWithShape="0">
              <a:srgbClr val="000000">
                <a:alpha val="43137"/>
              </a:srgbClr>
            </a:outerShdw>
          </a:effectLst>
          <a:latin typeface="+mj-lt"/>
          <a:ea typeface="+mj-ea"/>
          <a:cs typeface="+mj-cs"/>
        </a:defRPr>
      </a:lvl1pPr>
      <a:lvl2pPr eaLnBrk="1" latinLnBrk="0" hangingPunct="1">
        <a:defRPr kumimoji="0">
          <a:solidFill>
            <a:schemeClr val="tx2"/>
          </a:solidFill>
        </a:defRPr>
      </a:lvl2pPr>
      <a:lvl3pPr eaLnBrk="1" latinLnBrk="0" hangingPunct="1">
        <a:defRPr kumimoji="0">
          <a:solidFill>
            <a:schemeClr val="tx2"/>
          </a:solidFill>
        </a:defRPr>
      </a:lvl3pPr>
      <a:lvl4pPr eaLnBrk="1" latinLnBrk="0" hangingPunct="1">
        <a:defRPr kumimoji="0">
          <a:solidFill>
            <a:schemeClr val="tx2"/>
          </a:solidFill>
        </a:defRPr>
      </a:lvl4pPr>
      <a:lvl5pPr eaLnBrk="1" latinLnBrk="0" hangingPunct="1">
        <a:defRPr kumimoji="0">
          <a:solidFill>
            <a:schemeClr val="tx2"/>
          </a:solidFill>
        </a:defRPr>
      </a:lvl5pPr>
      <a:lvl6pPr eaLnBrk="1" latinLnBrk="0" hangingPunct="1">
        <a:defRPr kumimoji="0">
          <a:solidFill>
            <a:schemeClr val="tx2"/>
          </a:solidFill>
        </a:defRPr>
      </a:lvl6pPr>
      <a:lvl7pPr eaLnBrk="1" latinLnBrk="0" hangingPunct="1">
        <a:defRPr kumimoji="0">
          <a:solidFill>
            <a:schemeClr val="tx2"/>
          </a:solidFill>
        </a:defRPr>
      </a:lvl7pPr>
      <a:lvl8pPr eaLnBrk="1" latinLnBrk="0" hangingPunct="1">
        <a:defRPr kumimoji="0">
          <a:solidFill>
            <a:schemeClr val="tx2"/>
          </a:solidFill>
        </a:defRPr>
      </a:lvl8pPr>
      <a:lvl9pPr eaLnBrk="1" latinLnBrk="0" hangingPunct="1">
        <a:defRPr kumimoji="0">
          <a:solidFill>
            <a:schemeClr val="tx2"/>
          </a:solidFill>
        </a:defRPr>
      </a:lvl9pPr>
    </p:titleStyle>
    <p:bodyStyle>
      <a:lvl1pPr marL="342900" indent="-342900" algn="l" rtl="0" eaLnBrk="1" latinLnBrk="0" hangingPunct="1">
        <a:spcBef>
          <a:spcPct val="20000"/>
        </a:spcBef>
        <a:buClr>
          <a:schemeClr val="tx2"/>
        </a:buClr>
        <a:buSzPct val="50000"/>
        <a:buFont typeface="Wingdings"/>
        <a:buChar char="z"/>
        <a:defRPr kumimoji="0" sz="3200" kern="1200">
          <a:solidFill>
            <a:schemeClr val="tx1"/>
          </a:solidFill>
          <a:latin typeface="+mn-lt"/>
          <a:ea typeface="+mn-ea"/>
          <a:cs typeface="+mn-cs"/>
        </a:defRPr>
      </a:lvl1pPr>
      <a:lvl2pPr marL="742950" indent="-285750" algn="l" rtl="0" eaLnBrk="1" latinLnBrk="0" hangingPunct="1">
        <a:spcBef>
          <a:spcPct val="20000"/>
        </a:spcBef>
        <a:buClr>
          <a:schemeClr val="tx2"/>
        </a:buClr>
        <a:buSzPct val="50000"/>
        <a:buFont typeface="Wingdings 2"/>
        <a:buChar char="ø"/>
        <a:defRPr kumimoji="0" sz="2800" kern="1200">
          <a:solidFill>
            <a:schemeClr val="tx1"/>
          </a:solidFill>
          <a:latin typeface="+mn-lt"/>
          <a:ea typeface="+mn-ea"/>
          <a:cs typeface="+mn-cs"/>
        </a:defRPr>
      </a:lvl2pPr>
      <a:lvl3pPr marL="1143000" indent="-228600" algn="l" rtl="0" eaLnBrk="1" latinLnBrk="0" hangingPunct="1">
        <a:spcBef>
          <a:spcPct val="20000"/>
        </a:spcBef>
        <a:buClr>
          <a:schemeClr val="tx2"/>
        </a:buClr>
        <a:buSzPct val="50000"/>
        <a:buFont typeface="Wingdings"/>
        <a:buChar char="Y"/>
        <a:defRPr kumimoji="0" sz="2400" kern="1200">
          <a:solidFill>
            <a:schemeClr val="tx1"/>
          </a:solidFill>
          <a:latin typeface="+mn-lt"/>
          <a:ea typeface="+mn-ea"/>
          <a:cs typeface="+mn-cs"/>
        </a:defRPr>
      </a:lvl3pPr>
      <a:lvl4pPr marL="1600200" indent="-228600" algn="l" rtl="0" eaLnBrk="1" latinLnBrk="0" hangingPunct="1">
        <a:spcBef>
          <a:spcPct val="20000"/>
        </a:spcBef>
        <a:buClr>
          <a:schemeClr val="tx2"/>
        </a:buClr>
        <a:buSzPct val="50000"/>
        <a:buFont typeface="Wingdings 2"/>
        <a:buChar char="³"/>
        <a:defRPr kumimoji="0" sz="2000" kern="1200">
          <a:solidFill>
            <a:schemeClr val="tx1"/>
          </a:solidFill>
          <a:latin typeface="+mn-lt"/>
          <a:ea typeface="+mn-ea"/>
          <a:cs typeface="+mn-cs"/>
        </a:defRPr>
      </a:lvl4pPr>
      <a:lvl5pPr marL="2057400" indent="-228600" algn="l" rtl="0" eaLnBrk="1" latinLnBrk="0" hangingPunct="1">
        <a:spcBef>
          <a:spcPct val="20000"/>
        </a:spcBef>
        <a:buClr>
          <a:schemeClr val="tx2"/>
        </a:buClr>
        <a:buSzPct val="50000"/>
        <a:buFont typeface="Wingdings 2"/>
        <a:buChar char="¹"/>
        <a:defRPr kumimoji="0" sz="20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0"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0"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0"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uk-UA" dirty="0" smtClean="0"/>
              <a:t>В</a:t>
            </a:r>
            <a:r>
              <a:rPr lang="ru-RU" dirty="0" err="1" smtClean="0"/>
              <a:t>имірювання</a:t>
            </a:r>
            <a:r>
              <a:rPr lang="ru-RU" dirty="0" smtClean="0"/>
              <a:t> </a:t>
            </a:r>
            <a:r>
              <a:rPr lang="ru-RU" dirty="0" err="1" smtClean="0"/>
              <a:t>елементарного</a:t>
            </a:r>
            <a:r>
              <a:rPr lang="ru-RU" dirty="0" smtClean="0"/>
              <a:t> </a:t>
            </a:r>
            <a:r>
              <a:rPr lang="ru-RU" dirty="0" err="1" smtClean="0"/>
              <a:t>електричного</a:t>
            </a:r>
            <a:r>
              <a:rPr lang="ru-RU" dirty="0" smtClean="0"/>
              <a:t> заряду</a:t>
            </a:r>
            <a:endParaRPr lang="ru-RU" dirty="0"/>
          </a:p>
        </p:txBody>
      </p:sp>
      <p:sp>
        <p:nvSpPr>
          <p:cNvPr id="3" name="Подзаголовок 2"/>
          <p:cNvSpPr>
            <a:spLocks noGrp="1"/>
          </p:cNvSpPr>
          <p:nvPr>
            <p:ph type="subTitle" idx="1"/>
          </p:nvPr>
        </p:nvSpPr>
        <p:spPr>
          <a:xfrm>
            <a:off x="467544" y="4941168"/>
            <a:ext cx="3240360" cy="1584176"/>
          </a:xfrm>
        </p:spPr>
        <p:txBody>
          <a:bodyPr>
            <a:normAutofit/>
          </a:bodyPr>
          <a:lstStyle/>
          <a:p>
            <a:r>
              <a:rPr lang="uk-UA" sz="2100" dirty="0" smtClean="0"/>
              <a:t>Мельникова Катя </a:t>
            </a:r>
          </a:p>
          <a:p>
            <a:r>
              <a:rPr lang="uk-UA" sz="2100" dirty="0" smtClean="0"/>
              <a:t>Гринчишин Маріанна 11-А</a:t>
            </a:r>
            <a:endParaRPr lang="ru-RU" sz="21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55776" y="404664"/>
            <a:ext cx="6457968" cy="864096"/>
          </a:xfrm>
        </p:spPr>
        <p:txBody>
          <a:bodyPr>
            <a:normAutofit fontScale="90000"/>
          </a:bodyPr>
          <a:lstStyle/>
          <a:p>
            <a:pPr algn="ctr"/>
            <a:r>
              <a:rPr lang="ru-RU" dirty="0" err="1" smtClean="0"/>
              <a:t>Дослід</a:t>
            </a:r>
            <a:r>
              <a:rPr lang="ru-RU" dirty="0" smtClean="0"/>
              <a:t> Резерфорда</a:t>
            </a:r>
            <a:br>
              <a:rPr lang="ru-RU" dirty="0" smtClean="0"/>
            </a:br>
            <a:endParaRPr lang="ru-RU" dirty="0"/>
          </a:p>
        </p:txBody>
      </p:sp>
      <p:sp>
        <p:nvSpPr>
          <p:cNvPr id="3" name="Текст 2"/>
          <p:cNvSpPr>
            <a:spLocks noGrp="1"/>
          </p:cNvSpPr>
          <p:nvPr>
            <p:ph type="body" idx="1"/>
          </p:nvPr>
        </p:nvSpPr>
        <p:spPr>
          <a:xfrm>
            <a:off x="3059832" y="836712"/>
            <a:ext cx="5688632" cy="3816424"/>
          </a:xfrm>
        </p:spPr>
        <p:txBody>
          <a:bodyPr>
            <a:noAutofit/>
          </a:bodyPr>
          <a:lstStyle/>
          <a:p>
            <a:r>
              <a:rPr lang="uk-UA" sz="1400" dirty="0" smtClean="0"/>
              <a:t>Новозеландський фізик. </a:t>
            </a:r>
          </a:p>
          <a:p>
            <a:r>
              <a:rPr lang="uk-UA" sz="1400" dirty="0" smtClean="0"/>
              <a:t>Ернест Резерфорд - унікальний учений в тому плані, що свої головні відкриття він зробив вже після отримання Нобелівської премії. У 1911 році йому вдався експеримент,який не тільки дозволив вченим заглянути вглиб атома і отримати уявлення про його будову, але й став зразком витонченості й глибини задуму.</a:t>
            </a:r>
          </a:p>
          <a:p>
            <a:r>
              <a:rPr lang="uk-UA" sz="1400" dirty="0" smtClean="0"/>
              <a:t>Використовуючи природне джерело радіоактивного випромінювання, Резерфорд побудував гармату, яка давала спрямований і сфокусований потік частинок. Гармата являла собою свинцевий ящик з вузьким прорізом, всередину якого було поміщено радіоактивний матеріал. Завдяки цьому частинки (в даному випадку альфа-частинки, що складаються з двох протонів і двох нейтронів), що випускаються радіоактивною речовиною у всіх напрямках, крім одного, поглиналися свинцевим екраном, і лише через проріз вилітав направлений пучок альфа-частинок.</a:t>
            </a:r>
          </a:p>
          <a:p>
            <a:r>
              <a:rPr lang="uk-UA" sz="1400" dirty="0" smtClean="0"/>
              <a:t>Далі на шляху пучка стояло ще кілька свинцевих екранів з вузькими прорізами, відсікати частинки, що відхиляються від строго заданого напрямки. У результаті до мішені підлітав ідеально сфокусований пучок альфа-частинок, а сама мішень представляла собою найтонший лист золотої фольги. У неї-то і вдаряв альфа-промінь. Після зіткнення</a:t>
            </a:r>
            <a:r>
              <a:rPr lang="en-US" sz="1400" dirty="0" smtClean="0"/>
              <a:t> </a:t>
            </a:r>
            <a:r>
              <a:rPr lang="uk-UA" sz="1400" dirty="0" smtClean="0"/>
              <a:t>з атомами фольги альфа-частинки продовжували свій шлях і потрапляли на люмінесцентний екран, встановлений позаду мішені, на якому при попаданні </a:t>
            </a:r>
            <a:r>
              <a:rPr lang="uk-UA" sz="1400" dirty="0" err="1" smtClean="0"/>
              <a:t>нанього</a:t>
            </a:r>
            <a:r>
              <a:rPr lang="uk-UA" sz="1400" dirty="0" smtClean="0"/>
              <a:t> альфа-частинок реєструвалися спалахи. За ним експериментатор міг судити, в якій кількості і наскільки альфа-частинки відхиляються від напрямку прямолінійного руху в результаті зіткнень з атомами фольги.</a:t>
            </a:r>
          </a:p>
        </p:txBody>
      </p:sp>
      <p:pic>
        <p:nvPicPr>
          <p:cNvPr id="6" name="Picture 2" descr="http://class-fizika.narod.ru/phys/9.jpg"/>
          <p:cNvPicPr>
            <a:picLocks noChangeAspect="1" noChangeArrowheads="1"/>
          </p:cNvPicPr>
          <p:nvPr/>
        </p:nvPicPr>
        <p:blipFill>
          <a:blip r:embed="rId2" cstate="print"/>
          <a:srcRect/>
          <a:stretch>
            <a:fillRect/>
          </a:stretch>
        </p:blipFill>
        <p:spPr bwMode="auto">
          <a:xfrm>
            <a:off x="179512" y="1844824"/>
            <a:ext cx="2775272" cy="4011974"/>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descr="https://encrypted-tbn1.gstatic.com/images?q=tbn:ANd9GcSFNIHNoPMSUIu08eMhOALcESpKL6v_gRkajYgL4Lz1EaExJt0v4EM-Wlki"/>
          <p:cNvPicPr>
            <a:picLocks noChangeAspect="1" noChangeArrowheads="1"/>
          </p:cNvPicPr>
          <p:nvPr/>
        </p:nvPicPr>
        <p:blipFill>
          <a:blip r:embed="rId2" cstate="print"/>
          <a:srcRect/>
          <a:stretch>
            <a:fillRect/>
          </a:stretch>
        </p:blipFill>
        <p:spPr bwMode="auto">
          <a:xfrm>
            <a:off x="2411760" y="3356992"/>
            <a:ext cx="4392488" cy="3290128"/>
          </a:xfrm>
          <a:prstGeom prst="rect">
            <a:avLst/>
          </a:prstGeom>
          <a:noFill/>
        </p:spPr>
      </p:pic>
      <p:sp>
        <p:nvSpPr>
          <p:cNvPr id="4" name="Прямоугольник 3"/>
          <p:cNvSpPr/>
          <p:nvPr/>
        </p:nvSpPr>
        <p:spPr>
          <a:xfrm>
            <a:off x="395536" y="332656"/>
            <a:ext cx="8568952" cy="3108543"/>
          </a:xfrm>
          <a:prstGeom prst="rect">
            <a:avLst/>
          </a:prstGeom>
        </p:spPr>
        <p:txBody>
          <a:bodyPr wrap="square">
            <a:spAutoFit/>
          </a:bodyPr>
          <a:lstStyle/>
          <a:p>
            <a:r>
              <a:rPr lang="uk-UA" sz="1400" dirty="0" smtClean="0"/>
              <a:t>Резерфорд,однак, зауважив, що ніхто з його попередників навіть не пробував перевірити експериментально, не відхиляються чи деякі альфа-частинки під дуже великими кутами. Модель сітки з родзинками просто не допускала існування в атомі настільки щільних і важких елементів структури, що вони могли </a:t>
            </a:r>
            <a:r>
              <a:rPr lang="uk-UA" sz="1400" dirty="0" err="1" smtClean="0"/>
              <a:t>бвідхиляти</a:t>
            </a:r>
            <a:r>
              <a:rPr lang="uk-UA" sz="1400" dirty="0" smtClean="0"/>
              <a:t> швидкі альфа-частинки на значні кути, тому ніхто й не переймалися тим, щоб перевірити таку можливість. Резерфорд попросив одного зі своїх студентів переобладнати установку таким чином, щоб можна було спостерігати розсіювання альфа-частинок під великими кутами відхилення, - просто для очищення совісті, щоб остаточно виключити таку можливість. В якості детектора використовувався екран з покриттям із сульфід у натрію - матеріалу, що дає флуоресцентну спалах при попаданні в нього альфа-частинки. Яке ж було здивування не тільки студента,безпосередньо проводив експеримент, але і самого Резерфорда, коли з'ясувалося, що деякі частинки відхиляються на кути аж до 180 В°!</a:t>
            </a:r>
          </a:p>
          <a:p>
            <a:r>
              <a:rPr lang="uk-UA" sz="1400" dirty="0" smtClean="0"/>
              <a:t>Картина атома, намальована Резерфордом за результатами досвіду, нам сьогодні добре знайома. Атом складається з надщільного, компактного ядра, що несе на собі позитивний заряд, і </a:t>
            </a:r>
            <a:r>
              <a:rPr lang="uk-UA" sz="1400" dirty="0" err="1" smtClean="0"/>
              <a:t>від'ємно</a:t>
            </a:r>
            <a:r>
              <a:rPr lang="uk-UA" sz="1400" dirty="0" smtClean="0"/>
              <a:t> заряджених легких електронів навколо нього.</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Метод </a:t>
            </a:r>
            <a:r>
              <a:rPr lang="ru-RU" dirty="0" err="1" smtClean="0"/>
              <a:t>Міллікена</a:t>
            </a:r>
            <a:r>
              <a:rPr lang="ru-RU" dirty="0" smtClean="0"/>
              <a:t/>
            </a:r>
            <a:br>
              <a:rPr lang="ru-RU" dirty="0" smtClean="0"/>
            </a:br>
            <a:endParaRPr lang="ru-RU" dirty="0"/>
          </a:p>
        </p:txBody>
      </p:sp>
      <p:pic>
        <p:nvPicPr>
          <p:cNvPr id="2050" name="Picture 2" descr="http://www.yiyi.ru/images/2012-03-08/milliken-robert-1868-1953_1.jpg"/>
          <p:cNvPicPr>
            <a:picLocks noChangeAspect="1" noChangeArrowheads="1"/>
          </p:cNvPicPr>
          <p:nvPr/>
        </p:nvPicPr>
        <p:blipFill>
          <a:blip r:embed="rId2" cstate="print"/>
          <a:srcRect/>
          <a:stretch>
            <a:fillRect/>
          </a:stretch>
        </p:blipFill>
        <p:spPr bwMode="auto">
          <a:xfrm>
            <a:off x="179512" y="1052736"/>
            <a:ext cx="2762250" cy="3810000"/>
          </a:xfrm>
          <a:prstGeom prst="rect">
            <a:avLst/>
          </a:prstGeom>
          <a:noFill/>
        </p:spPr>
      </p:pic>
      <p:sp>
        <p:nvSpPr>
          <p:cNvPr id="2051" name="Rectangle 3"/>
          <p:cNvSpPr>
            <a:spLocks noChangeArrowheads="1"/>
          </p:cNvSpPr>
          <p:nvPr/>
        </p:nvSpPr>
        <p:spPr bwMode="auto">
          <a:xfrm>
            <a:off x="3131840" y="1340768"/>
            <a:ext cx="5760640" cy="510519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11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Щоб збільшити точність вимірів, потрібно було передусім знайти метод обліку випаровування хмари, що неминуче відбувався за процесі виміру.</a:t>
            </a:r>
            <a:endParaRPr kumimoji="0" lang="ru-RU"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sz="11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Розмірковуючи над цією проблемою,</a:t>
            </a:r>
            <a:r>
              <a:rPr kumimoji="0" lang="uk-UA" sz="11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Милликен</a:t>
            </a:r>
            <a:r>
              <a:rPr kumimoji="0" lang="uk-UA" sz="11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і отримав класичному методу крапель, </a:t>
            </a:r>
            <a:r>
              <a:rPr kumimoji="0" lang="uk-UA" sz="11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відкрившему</a:t>
            </a:r>
            <a:r>
              <a:rPr kumimoji="0" lang="uk-UA" sz="11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низку несподіваних можливостей. Історію винаходи надамо розповісти самому автору:</a:t>
            </a:r>
            <a:br>
              <a:rPr kumimoji="0" lang="uk-UA" sz="11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br>
            <a:r>
              <a:rPr kumimoji="0" lang="uk-UA" sz="11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«Усвідомлюючи, швидкість випаровування крапель залишалася невідомої, спробував придумати спосіб, який цілком виключив цю невизначену величину. Мій план перебував у наступному. У попередніх дослідах електричне полі міг тільки трохи збільшити або зменшити швидкість падіння верхівки хмари під впливом сили тяжкості. І ось самим я хотів це полі посилити настільки, щоб верхня поверхню хмари залишалася на постійної висоті. І тут стала можливість із точністю визначити швидкість випаровування хмари й залучити її у розрахунок при обчисленнях».</a:t>
            </a:r>
            <a:endParaRPr kumimoji="0" lang="ru-RU"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sz="11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Задля реалізації цієї ідеї </a:t>
            </a:r>
            <a:r>
              <a:rPr kumimoji="0" lang="uk-UA" sz="11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Милликен</a:t>
            </a:r>
            <a:r>
              <a:rPr kumimoji="0" lang="uk-UA" sz="11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сконструював невелику за габаритами акумуляторну батарею, яка давала напруга до 10</a:t>
            </a:r>
            <a:r>
              <a:rPr kumimoji="0" lang="uk-UA" sz="1100" b="0" i="0" u="none" strike="noStrike" cap="none" normalizeH="0" baseline="30000" dirty="0" smtClean="0">
                <a:ln>
                  <a:noFill/>
                </a:ln>
                <a:solidFill>
                  <a:srgbClr val="000000"/>
                </a:solidFill>
                <a:effectLst/>
                <a:latin typeface="Tahoma" pitchFamily="34" charset="0"/>
                <a:ea typeface="Times New Roman" pitchFamily="18" charset="0"/>
                <a:cs typeface="Tahoma" pitchFamily="34" charset="0"/>
              </a:rPr>
              <a:t>4</a:t>
            </a:r>
            <a:r>
              <a:rPr kumimoji="0" lang="uk-UA" sz="11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У (на той час це були видатним досягненням експериментатора). Вона була створювати полі, досить сильний, щоб хмару утримувалася, як «труну Магомета», в підвішеному стані. «Коли в мене всі був готовий,— </a:t>
            </a:r>
            <a:r>
              <a:rPr kumimoji="0" lang="uk-UA" sz="11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розповідаєМилликен</a:t>
            </a:r>
            <a:r>
              <a:rPr kumimoji="0" lang="uk-UA" sz="11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і коли утворилося хмару, я повернув вимикач, і хмару виявилося у електричному полі. І мить воно на очах розтануло, інакше кажучи, цілої хмари не залишилося маленького шматочка, який можна б спостерігати з допомогою контрольного оптичного приладу, як це робив Вільсон і збирався робити я. Як мені спочатку здалося, безслідне зникнення хмари в електричному полі між верхньої та нижньої платівками означало, що закінчився безрезультатно...» Проте, як це нерідко бував історії науки, невдача породила нову ідею. Вона ж призвела до знаменитому методу крапель. «Повторні досліди,— </a:t>
            </a:r>
            <a:r>
              <a:rPr kumimoji="0" lang="uk-UA" sz="11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пишеМилликен</a:t>
            </a:r>
            <a:r>
              <a:rPr kumimoji="0" lang="uk-UA" sz="11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показали, що незабаром після розсіювання хмари в потужному електричному поле, на його місце </a:t>
            </a:r>
            <a:r>
              <a:rPr kumimoji="0" lang="uk-UA" sz="1100" b="0" i="0" u="sng" strike="noStrike" cap="none" normalizeH="0" baseline="0" dirty="0" smtClean="0">
                <a:ln>
                  <a:noFill/>
                </a:ln>
                <a:solidFill>
                  <a:srgbClr val="000000"/>
                </a:solidFill>
                <a:effectLst/>
                <a:latin typeface="Tahoma" pitchFamily="34" charset="0"/>
                <a:ea typeface="Times New Roman" pitchFamily="18" charset="0"/>
                <a:cs typeface="Tahoma" pitchFamily="34" charset="0"/>
              </a:rPr>
              <a:t>можна було розрізнити кілька окремих водяних крапель</a:t>
            </a:r>
            <a:r>
              <a:rPr kumimoji="0" lang="uk-UA" sz="11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(підкреслення </a:t>
            </a:r>
            <a:r>
              <a:rPr kumimoji="0" lang="uk-UA" sz="11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моє.—</a:t>
            </a:r>
            <a:r>
              <a:rPr kumimoji="0" lang="uk-UA" sz="11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uk-UA" sz="1100" b="0" i="1"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У. Д.).</a:t>
            </a:r>
            <a:r>
              <a:rPr kumimoji="0" lang="uk-UA" sz="11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«Невдалий» досвід призвів до відкриттю можливості утримувати рівновазі і спостерігати окремі крапельки протягом досить багато часу.</a:t>
            </a:r>
            <a:endParaRPr kumimoji="0" lang="uk-UA" sz="11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3563888" y="332656"/>
            <a:ext cx="5328592" cy="6525344"/>
          </a:xfrm>
        </p:spPr>
        <p:txBody>
          <a:bodyPr>
            <a:normAutofit fontScale="77500" lnSpcReduction="20000"/>
          </a:bodyPr>
          <a:lstStyle/>
          <a:p>
            <a:pPr lvl="0" eaLnBrk="0" fontAlgn="base" hangingPunct="0">
              <a:spcBef>
                <a:spcPct val="0"/>
              </a:spcBef>
              <a:spcAft>
                <a:spcPct val="0"/>
              </a:spcAft>
              <a:buClrTx/>
              <a:buSzTx/>
            </a:pPr>
            <a:endParaRPr lang="ru-RU" dirty="0" smtClean="0">
              <a:solidFill>
                <a:schemeClr val="tx1"/>
              </a:solidFill>
              <a:latin typeface="Arial" pitchFamily="34" charset="0"/>
              <a:cs typeface="Arial" pitchFamily="34" charset="0"/>
            </a:endParaRPr>
          </a:p>
          <a:p>
            <a:pPr lvl="0" eaLnBrk="0" fontAlgn="base" hangingPunct="0">
              <a:spcBef>
                <a:spcPct val="0"/>
              </a:spcBef>
              <a:spcAft>
                <a:spcPct val="0"/>
              </a:spcAft>
              <a:buClrTx/>
              <a:buSzTx/>
            </a:pPr>
            <a:r>
              <a:rPr lang="uk-UA" dirty="0" smtClean="0">
                <a:solidFill>
                  <a:srgbClr val="000000"/>
                </a:solidFill>
                <a:latin typeface="Tahoma" pitchFamily="34" charset="0"/>
                <a:ea typeface="Times New Roman" pitchFamily="18" charset="0"/>
                <a:cs typeface="Tahoma" pitchFamily="34" charset="0"/>
              </a:rPr>
              <a:t>Але під час спостереження маса краплі води суттєво змінилася внаслідок випаровування, </a:t>
            </a:r>
            <a:r>
              <a:rPr lang="uk-UA" dirty="0" err="1" smtClean="0">
                <a:solidFill>
                  <a:srgbClr val="000000"/>
                </a:solidFill>
                <a:latin typeface="Tahoma" pitchFamily="34" charset="0"/>
                <a:ea typeface="Times New Roman" pitchFamily="18" charset="0"/>
                <a:cs typeface="Tahoma" pitchFamily="34" charset="0"/>
              </a:rPr>
              <a:t>іМилликен</a:t>
            </a:r>
            <a:r>
              <a:rPr lang="uk-UA" dirty="0" smtClean="0">
                <a:solidFill>
                  <a:srgbClr val="000000"/>
                </a:solidFill>
                <a:latin typeface="Tahoma" pitchFamily="34" charset="0"/>
                <a:ea typeface="Times New Roman" pitchFamily="18" charset="0"/>
                <a:cs typeface="Tahoma" pitchFamily="34" charset="0"/>
              </a:rPr>
              <a:t> після багатоденних пошуків перейшов до збагачення з краплями олії.</a:t>
            </a:r>
            <a:endParaRPr lang="ru-RU" dirty="0" smtClean="0">
              <a:solidFill>
                <a:schemeClr val="tx1"/>
              </a:solidFill>
              <a:latin typeface="Arial" pitchFamily="34" charset="0"/>
              <a:cs typeface="Arial" pitchFamily="34" charset="0"/>
            </a:endParaRPr>
          </a:p>
          <a:p>
            <a:pPr lvl="0" eaLnBrk="0" fontAlgn="base" hangingPunct="0">
              <a:spcBef>
                <a:spcPct val="0"/>
              </a:spcBef>
              <a:spcAft>
                <a:spcPct val="0"/>
              </a:spcAft>
              <a:buClrTx/>
              <a:buSzTx/>
            </a:pPr>
            <a:r>
              <a:rPr lang="uk-UA" dirty="0" smtClean="0">
                <a:solidFill>
                  <a:srgbClr val="000000"/>
                </a:solidFill>
                <a:latin typeface="Tahoma" pitchFamily="34" charset="0"/>
                <a:ea typeface="Times New Roman" pitchFamily="18" charset="0"/>
                <a:cs typeface="Tahoma" pitchFamily="34" charset="0"/>
              </a:rPr>
              <a:t>Процедура експерименту виявилася </a:t>
            </a:r>
            <a:r>
              <a:rPr lang="uk-UA" dirty="0" err="1" smtClean="0">
                <a:solidFill>
                  <a:srgbClr val="000000"/>
                </a:solidFill>
                <a:latin typeface="Tahoma" pitchFamily="34" charset="0"/>
                <a:ea typeface="Times New Roman" pitchFamily="18" charset="0"/>
                <a:cs typeface="Tahoma" pitchFamily="34" charset="0"/>
              </a:rPr>
              <a:t>простий.Адиабатическим</a:t>
            </a:r>
            <a:r>
              <a:rPr lang="uk-UA" dirty="0" smtClean="0">
                <a:solidFill>
                  <a:srgbClr val="000000"/>
                </a:solidFill>
                <a:latin typeface="Tahoma" pitchFamily="34" charset="0"/>
                <a:ea typeface="Times New Roman" pitchFamily="18" charset="0"/>
                <a:cs typeface="Tahoma" pitchFamily="34" charset="0"/>
              </a:rPr>
              <a:t> розширенням між пластинами конденсатора утворюється хмару. Вона складається з крапельок, які мають різні по модулю і знаку заряди. При включенні електричного поля краплі, мають заряди, однойменні з зарядом верхньої пластини конденсатора, швидко падають, а краплі з протилежним зарядом притягуються верхньої пластиною. Але певна кількість крапель має тої заряд, що гравітація врівноважується електричної силою.</a:t>
            </a:r>
            <a:endParaRPr lang="ru-RU" dirty="0" smtClean="0">
              <a:solidFill>
                <a:schemeClr val="tx1"/>
              </a:solidFill>
              <a:latin typeface="Arial" pitchFamily="34" charset="0"/>
              <a:cs typeface="Arial" pitchFamily="34" charset="0"/>
            </a:endParaRPr>
          </a:p>
          <a:p>
            <a:pPr lvl="0" eaLnBrk="0" fontAlgn="base" hangingPunct="0">
              <a:spcBef>
                <a:spcPct val="0"/>
              </a:spcBef>
              <a:spcAft>
                <a:spcPct val="0"/>
              </a:spcAft>
              <a:buClrTx/>
              <a:buSzTx/>
            </a:pPr>
            <a:r>
              <a:rPr lang="uk-UA" dirty="0" smtClean="0">
                <a:solidFill>
                  <a:srgbClr val="000000"/>
                </a:solidFill>
                <a:latin typeface="Tahoma" pitchFamily="34" charset="0"/>
                <a:ea typeface="Times New Roman" pitchFamily="18" charset="0"/>
                <a:cs typeface="Tahoma" pitchFamily="34" charset="0"/>
              </a:rPr>
              <a:t>Через 7 чи 8 хв. хмару розсіюється, й у зору залишається мало крапель, заряд яких відповідає зазначеному рівноваги сил.</a:t>
            </a:r>
            <a:endParaRPr lang="ru-RU" dirty="0" smtClean="0">
              <a:solidFill>
                <a:schemeClr val="tx1"/>
              </a:solidFill>
              <a:latin typeface="Arial" pitchFamily="34" charset="0"/>
              <a:cs typeface="Arial" pitchFamily="34" charset="0"/>
            </a:endParaRPr>
          </a:p>
          <a:p>
            <a:pPr lvl="0" eaLnBrk="0" fontAlgn="base" hangingPunct="0">
              <a:spcBef>
                <a:spcPct val="0"/>
              </a:spcBef>
              <a:spcAft>
                <a:spcPct val="0"/>
              </a:spcAft>
              <a:buClrTx/>
              <a:buSzTx/>
            </a:pPr>
            <a:r>
              <a:rPr lang="uk-UA" dirty="0" smtClean="0">
                <a:solidFill>
                  <a:srgbClr val="000000"/>
                </a:solidFill>
                <a:latin typeface="Tahoma" pitchFamily="34" charset="0"/>
                <a:ea typeface="Times New Roman" pitchFamily="18" charset="0"/>
                <a:cs typeface="Tahoma" pitchFamily="34" charset="0"/>
              </a:rPr>
              <a:t>&gt;</a:t>
            </a:r>
            <a:r>
              <a:rPr lang="uk-UA" dirty="0" err="1" smtClean="0">
                <a:solidFill>
                  <a:srgbClr val="000000"/>
                </a:solidFill>
                <a:latin typeface="Tahoma" pitchFamily="34" charset="0"/>
                <a:ea typeface="Times New Roman" pitchFamily="18" charset="0"/>
                <a:cs typeface="Tahoma" pitchFamily="34" charset="0"/>
              </a:rPr>
              <a:t>Милликен</a:t>
            </a:r>
            <a:r>
              <a:rPr lang="uk-UA" dirty="0" smtClean="0">
                <a:solidFill>
                  <a:srgbClr val="000000"/>
                </a:solidFill>
                <a:latin typeface="Tahoma" pitchFamily="34" charset="0"/>
                <a:ea typeface="Times New Roman" pitchFamily="18" charset="0"/>
                <a:cs typeface="Tahoma" pitchFamily="34" charset="0"/>
              </a:rPr>
              <a:t> спостерігав ці краплі </a:t>
            </a:r>
            <a:r>
              <a:rPr lang="uk-UA" dirty="0" err="1" smtClean="0">
                <a:solidFill>
                  <a:srgbClr val="000000"/>
                </a:solidFill>
                <a:latin typeface="Tahoma" pitchFamily="34" charset="0"/>
                <a:ea typeface="Times New Roman" pitchFamily="18" charset="0"/>
                <a:cs typeface="Tahoma" pitchFamily="34" charset="0"/>
              </a:rPr>
              <a:t>якотчетливих</a:t>
            </a:r>
            <a:r>
              <a:rPr lang="uk-UA" dirty="0" smtClean="0">
                <a:solidFill>
                  <a:srgbClr val="000000"/>
                </a:solidFill>
                <a:latin typeface="Tahoma" pitchFamily="34" charset="0"/>
                <a:ea typeface="Times New Roman" pitchFamily="18" charset="0"/>
                <a:cs typeface="Tahoma" pitchFamily="34" charset="0"/>
              </a:rPr>
              <a:t> яскравих точок. «Історія цих крапель протікає зазвичай так,— пише </a:t>
            </a:r>
            <a:r>
              <a:rPr lang="uk-UA" dirty="0" err="1" smtClean="0">
                <a:solidFill>
                  <a:srgbClr val="000000"/>
                </a:solidFill>
                <a:latin typeface="Tahoma" pitchFamily="34" charset="0"/>
                <a:ea typeface="Times New Roman" pitchFamily="18" charset="0"/>
                <a:cs typeface="Tahoma" pitchFamily="34" charset="0"/>
              </a:rPr>
              <a:t>він.—</a:t>
            </a:r>
            <a:r>
              <a:rPr lang="uk-UA" dirty="0" smtClean="0">
                <a:solidFill>
                  <a:srgbClr val="000000"/>
                </a:solidFill>
                <a:latin typeface="Tahoma" pitchFamily="34" charset="0"/>
                <a:ea typeface="Times New Roman" pitchFamily="18" charset="0"/>
                <a:cs typeface="Tahoma" pitchFamily="34" charset="0"/>
              </a:rPr>
              <a:t> Що стосується невеликого переважання сили тяжкості над силою поля вони починають повільно падати, але, оскільки вони поступово випаровуються, їх спадне рух невдовзі припиняється, і на досить довго стають нерухомими. Потім полі починає виявляти перевагу, й краплини починають повільно підніматися. Насамкінець їхнього життя у просторі між пластинами це висхідний рух стає дуже сильно прискореним, і вони притягуються із швидкістю до верхньої пластині».</a:t>
            </a:r>
            <a:endParaRPr lang="uk-UA" dirty="0" smtClean="0">
              <a:solidFill>
                <a:schemeClr val="tx1"/>
              </a:solidFill>
              <a:latin typeface="Arial" pitchFamily="34" charset="0"/>
              <a:cs typeface="Arial" pitchFamily="34" charset="0"/>
            </a:endParaRPr>
          </a:p>
          <a:p>
            <a:endParaRPr lang="ru-RU" dirty="0"/>
          </a:p>
        </p:txBody>
      </p:sp>
      <p:pic>
        <p:nvPicPr>
          <p:cNvPr id="27650" name="Picture 2" descr="http://ua.convdocs.org/pars_docs/refs/47/46310/46310_html_m96a203d.png"/>
          <p:cNvPicPr>
            <a:picLocks noChangeAspect="1" noChangeArrowheads="1"/>
          </p:cNvPicPr>
          <p:nvPr/>
        </p:nvPicPr>
        <p:blipFill>
          <a:blip r:embed="rId2" cstate="print"/>
          <a:srcRect/>
          <a:stretch>
            <a:fillRect/>
          </a:stretch>
        </p:blipFill>
        <p:spPr bwMode="auto">
          <a:xfrm>
            <a:off x="179512" y="908720"/>
            <a:ext cx="3301001" cy="5256584"/>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980728"/>
          </a:xfrm>
        </p:spPr>
        <p:txBody>
          <a:bodyPr>
            <a:normAutofit/>
          </a:bodyPr>
          <a:lstStyle/>
          <a:p>
            <a:pPr lvl="0"/>
            <a:r>
              <a:rPr lang="uk-UA" sz="3600" dirty="0" smtClean="0">
                <a:solidFill>
                  <a:srgbClr val="000000"/>
                </a:solidFill>
                <a:effectLst/>
                <a:latin typeface="Tahoma" pitchFamily="34" charset="0"/>
                <a:ea typeface="Times New Roman" pitchFamily="18" charset="0"/>
                <a:cs typeface="Tahoma" pitchFamily="34" charset="0"/>
              </a:rPr>
              <a:t>Опис установки:</a:t>
            </a:r>
            <a:endParaRPr lang="ru-RU" sz="3600" dirty="0"/>
          </a:p>
        </p:txBody>
      </p:sp>
      <p:sp>
        <p:nvSpPr>
          <p:cNvPr id="26625" name="Rectangle 1"/>
          <p:cNvSpPr>
            <a:spLocks noChangeArrowheads="1"/>
          </p:cNvSpPr>
          <p:nvPr/>
        </p:nvSpPr>
        <p:spPr bwMode="auto">
          <a:xfrm>
            <a:off x="251520" y="476672"/>
            <a:ext cx="8424936" cy="62016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sz="11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Схема установки </a:t>
            </a:r>
            <a:r>
              <a:rPr kumimoji="0" lang="uk-UA" sz="11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Милликена</a:t>
            </a:r>
            <a:r>
              <a:rPr kumimoji="0" lang="uk-UA" sz="11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з допомогою якої у 1909 р. отримано вирішальні результати.</a:t>
            </a:r>
            <a:endParaRPr kumimoji="0" lang="ru-RU"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sz="11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У камері </a:t>
            </a:r>
            <a:r>
              <a:rPr kumimoji="0" lang="uk-UA" sz="1100" b="0" i="1"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З </a:t>
            </a:r>
            <a:r>
              <a:rPr kumimoji="0" lang="uk-UA" sz="11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було вміщено плаский конденсатор зі згаданих круглих латунних пластин </a:t>
            </a:r>
            <a:r>
              <a:rPr kumimoji="0" lang="uk-UA" sz="1100" b="0" i="1"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М </a:t>
            </a:r>
            <a:r>
              <a:rPr kumimoji="0" lang="uk-UA" sz="11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і </a:t>
            </a:r>
            <a:r>
              <a:rPr kumimoji="0" lang="uk-UA" sz="1100" b="0" i="1"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N </a:t>
            </a:r>
            <a:r>
              <a:rPr kumimoji="0" lang="uk-UA" sz="11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діаметром 22 див (відстань з-поміж них було 1,6 див). У центрі верхньої пластини було зроблено маленьке отвір </a:t>
            </a:r>
            <a:r>
              <a:rPr kumimoji="0" lang="uk-UA" sz="1100" b="0" i="1"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р,</a:t>
            </a:r>
            <a:r>
              <a:rPr kumimoji="0" lang="uk-UA" sz="11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крізь яке проходили краплі олії. Останні утворювалися при вдуванні струменя олії з допомогою розпилювача. Повітря у своїй попередньо очищався від пилу шляхом пропускання через трубу зі скляним ватою. Краплі олії мали діаметр порядку 10</a:t>
            </a:r>
            <a:r>
              <a:rPr kumimoji="0" lang="uk-UA" sz="1100" b="0" i="0" u="none" strike="noStrike" cap="none" normalizeH="0" baseline="30000" dirty="0" smtClean="0">
                <a:ln>
                  <a:noFill/>
                </a:ln>
                <a:solidFill>
                  <a:srgbClr val="000000"/>
                </a:solidFill>
                <a:effectLst/>
                <a:latin typeface="Tahoma" pitchFamily="34" charset="0"/>
                <a:ea typeface="Times New Roman" pitchFamily="18" charset="0"/>
                <a:cs typeface="Tahoma" pitchFamily="34" charset="0"/>
              </a:rPr>
              <a:t>-4 див.</a:t>
            </a:r>
            <a:r>
              <a:rPr kumimoji="0" lang="uk-UA" sz="11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endParaRPr kumimoji="0" lang="ru-RU"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sz="11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Від акумуляторної батареї </a:t>
            </a:r>
            <a:r>
              <a:rPr kumimoji="0" lang="uk-UA" sz="1100" b="0" i="1"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У </a:t>
            </a:r>
            <a:r>
              <a:rPr kumimoji="0" lang="uk-UA" sz="11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на пластини конденсатора подавалося напруга 10</a:t>
            </a:r>
            <a:r>
              <a:rPr kumimoji="0" lang="uk-UA" sz="1100" b="0" i="0" u="none" strike="noStrike" cap="none" normalizeH="0" baseline="30000" dirty="0" smtClean="0">
                <a:ln>
                  <a:noFill/>
                </a:ln>
                <a:solidFill>
                  <a:srgbClr val="000000"/>
                </a:solidFill>
                <a:effectLst/>
                <a:latin typeface="Tahoma" pitchFamily="34" charset="0"/>
                <a:ea typeface="Times New Roman" pitchFamily="18" charset="0"/>
                <a:cs typeface="Tahoma" pitchFamily="34" charset="0"/>
              </a:rPr>
              <a:t>4</a:t>
            </a:r>
            <a:r>
              <a:rPr kumimoji="0" lang="uk-UA" sz="11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У. З допомогою перемикача можна було </a:t>
            </a:r>
            <a:r>
              <a:rPr kumimoji="0" lang="uk-UA" sz="11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закорочувти</a:t>
            </a:r>
            <a:r>
              <a:rPr kumimoji="0" lang="uk-UA" sz="11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пластини і вже цим зруйнують електричне полі.</a:t>
            </a:r>
            <a:endParaRPr kumimoji="0" lang="ru-RU"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sz="11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Краплі олії, потрапляли між пластинами </a:t>
            </a:r>
            <a:r>
              <a:rPr kumimoji="0" lang="uk-UA" sz="1100" b="0" i="1"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М </a:t>
            </a:r>
            <a:r>
              <a:rPr kumimoji="0" lang="uk-UA" sz="11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і </a:t>
            </a:r>
            <a:r>
              <a:rPr kumimoji="0" lang="uk-UA" sz="1100" b="0" i="1"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N, </a:t>
            </a:r>
            <a:r>
              <a:rPr kumimoji="0" lang="uk-UA" sz="11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висвітлювалися сильним джерелом. Перпендикулярно напрямку променів через зорову трубу спостерігалося поведінка крапель.</a:t>
            </a:r>
            <a:endParaRPr kumimoji="0" lang="ru-RU"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sz="11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Іони, необхідних конденсації крапель, створювалися випромінюванням шматочка радію масою 200 мг, розташованого з відривом від 3 до 10 див збоку пластин.</a:t>
            </a:r>
            <a:endParaRPr kumimoji="0" lang="ru-RU"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sz="11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З допомогою спеціального устрою опусканням поршня вироблялося розширення газу. Через 1 - 2 з після розширення радій віддалився чи заслонявся свинцевим екраном. Потім вмикалося електричне полі, і починалося спостереження крапель в оглядове трубу. Труба мала шкалу, якими можна було відраховувати шлях, пройдений краплею за певний проміжок часу. Час фіксувалося по точним годинах за </a:t>
            </a:r>
            <a:r>
              <a:rPr kumimoji="0" lang="uk-UA" sz="11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рретиром</a:t>
            </a:r>
            <a:r>
              <a:rPr kumimoji="0" lang="uk-UA" sz="11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a:t>
            </a:r>
            <a:endParaRPr kumimoji="0" lang="ru-RU"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sz="11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У процесі спостережень </a:t>
            </a:r>
            <a:r>
              <a:rPr kumimoji="0" lang="uk-UA" sz="11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Милликен</a:t>
            </a:r>
            <a:r>
              <a:rPr kumimoji="0" lang="uk-UA" sz="11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виявив явище, яке послужило ключем до всієї серії наступних точних вимірів окремих елементарних зарядів.</a:t>
            </a:r>
            <a:endParaRPr kumimoji="0" lang="ru-RU"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sz="11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«Працюючи над виваженими краплями,— пише </a:t>
            </a:r>
            <a:r>
              <a:rPr kumimoji="0" lang="uk-UA" sz="11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Милликен</a:t>
            </a:r>
            <a:r>
              <a:rPr kumimoji="0" lang="uk-UA" sz="11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я кілька разів забував закривати їхнього капіталу від променів радію. Тоді мені траплялося помічати, що раз у раз одне з крапель раптово змінювала свій заряд і починала рухатися вздовж поля або проти, очевидно, захопивши у разі позитивний, тоді як у другий випадок негативний іон. Це відкривало можливість вимірювати достеменно як заряди окремих крапель, як і робив до того часу, а й заряд окремого атмосферного іона.</a:t>
            </a:r>
            <a:endParaRPr kumimoji="0" lang="ru-RU"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sz="11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У насправді, вимірюючи швидкість одному й тому ж краплі двічі, одного разу до, а вдруге після захоплення іона, я, очевидно, міг цілком виключити властивості краплі й поліпшуючи властивості середовища проживання і оперувати з величиною, пропорційної лише заряду захопленого іона».</a:t>
            </a:r>
            <a:endParaRPr kumimoji="0" lang="ru-RU"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sz="11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3.2.4.Вичисление елементарного заряду:</a:t>
            </a:r>
            <a:endParaRPr kumimoji="0" lang="ru-RU"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sz="11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Елементарний заряд обчислювався </a:t>
            </a:r>
            <a:r>
              <a:rPr kumimoji="0" lang="uk-UA" sz="11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Милликеном</a:t>
            </a:r>
            <a:r>
              <a:rPr kumimoji="0" lang="uk-UA" sz="11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виходячи з наступних міркувань. Швидкість руху краплі пропорційна діючої її у силі, і залежить від заряду краплі.</a:t>
            </a:r>
            <a:br>
              <a:rPr kumimoji="0" lang="uk-UA" sz="11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br>
            <a:r>
              <a:rPr kumimoji="0" lang="uk-UA" sz="11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Якщо крапля падала між пластинами конденсатора під впливом лише сили тяжкості зі швидкістю</a:t>
            </a:r>
            <a:r>
              <a:rPr kumimoji="0" lang="uk-UA" sz="1100" b="0" i="1"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uk-UA" sz="11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то</a:t>
            </a:r>
            <a:endParaRPr kumimoji="0" lang="ru-RU"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sz="11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uk-UA" sz="1100" b="0" i="0" u="none" strike="noStrike" cap="none" normalizeH="0" baseline="-30000" dirty="0" smtClean="0">
                <a:ln>
                  <a:noFill/>
                </a:ln>
                <a:solidFill>
                  <a:srgbClr val="000000"/>
                </a:solidFill>
                <a:effectLst/>
                <a:latin typeface="Tahoma" pitchFamily="34" charset="0"/>
                <a:ea typeface="Times New Roman" pitchFamily="18" charset="0"/>
                <a:cs typeface="Tahoma" pitchFamily="34" charset="0"/>
              </a:rPr>
              <a:t>1</a:t>
            </a:r>
            <a:r>
              <a:rPr kumimoji="0" lang="uk-UA" sz="11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=&gt;</a:t>
            </a:r>
            <a:r>
              <a:rPr kumimoji="0" lang="uk-UA" sz="11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kmg</a:t>
            </a:r>
            <a:r>
              <a:rPr kumimoji="0" lang="uk-UA" sz="11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(1)</a:t>
            </a:r>
            <a:endParaRPr kumimoji="0" lang="ru-RU"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sz="11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При включенні поля, спрямований проти сили тяжкості, діючої силою буде різницю </a:t>
            </a:r>
            <a:r>
              <a:rPr kumimoji="0" lang="uk-UA" sz="1100" b="0" i="1"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&gt;</a:t>
            </a:r>
            <a:r>
              <a:rPr kumimoji="0" lang="uk-UA" sz="1100" b="0" i="1"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qE</a:t>
            </a:r>
            <a:r>
              <a:rPr kumimoji="0" lang="uk-UA" sz="1100" b="0" i="1"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-mg</a:t>
            </a:r>
            <a:r>
              <a:rPr kumimoji="0" lang="uk-UA" sz="11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де </a:t>
            </a:r>
            <a:r>
              <a:rPr kumimoji="0" lang="uk-UA" sz="1100" b="0" i="1"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&gt;q </a:t>
            </a:r>
            <a:r>
              <a:rPr kumimoji="0" lang="uk-UA" sz="1100" b="0" i="1"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a:t>
            </a:r>
            <a:r>
              <a:rPr kumimoji="0" lang="uk-UA" sz="11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заряд</a:t>
            </a:r>
            <a:r>
              <a:rPr kumimoji="0" lang="uk-UA" sz="11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краплі, </a:t>
            </a:r>
            <a:r>
              <a:rPr kumimoji="0" lang="uk-UA" sz="1100" b="0" i="1"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Є — </a:t>
            </a:r>
            <a:r>
              <a:rPr kumimoji="0" lang="uk-UA" sz="11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модуль напруженості поля.</a:t>
            </a:r>
            <a:endParaRPr kumimoji="0" lang="ru-RU"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sz="11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Швидкість краплі дорівнюватиме:</a:t>
            </a:r>
            <a:endParaRPr kumimoji="0" lang="ru-RU"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sz="11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&gt;</a:t>
            </a:r>
            <a:r>
              <a:rPr kumimoji="0" lang="uk-UA" sz="1100" b="0" i="0" u="none" strike="noStrike" cap="none" normalizeH="0" baseline="-30000" dirty="0" smtClean="0">
                <a:ln>
                  <a:noFill/>
                </a:ln>
                <a:solidFill>
                  <a:srgbClr val="000000"/>
                </a:solidFill>
                <a:effectLst/>
                <a:latin typeface="Tahoma" pitchFamily="34" charset="0"/>
                <a:ea typeface="Times New Roman" pitchFamily="18" charset="0"/>
                <a:cs typeface="Tahoma" pitchFamily="34" charset="0"/>
              </a:rPr>
              <a:t>2</a:t>
            </a:r>
            <a:r>
              <a:rPr kumimoji="0" lang="uk-UA" sz="11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=&gt;k(qE-</a:t>
            </a:r>
            <a:r>
              <a:rPr kumimoji="0" lang="uk-UA" sz="11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mg</a:t>
            </a:r>
            <a:r>
              <a:rPr kumimoji="0" lang="uk-UA" sz="11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(2)</a:t>
            </a:r>
            <a:endParaRPr kumimoji="0" lang="ru-RU"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sz="11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Якщо рівність (1) на (2) , одержимо</a:t>
            </a:r>
            <a:endParaRPr kumimoji="0" lang="uk-UA" sz="11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71600" y="404665"/>
            <a:ext cx="7632848" cy="792088"/>
          </a:xfrm>
        </p:spPr>
        <p:txBody>
          <a:bodyPr>
            <a:normAutofit fontScale="90000"/>
          </a:bodyPr>
          <a:lstStyle/>
          <a:p>
            <a:pPr lvl="0"/>
            <a:r>
              <a:rPr lang="ru-RU" cap="none" dirty="0" err="1" smtClean="0">
                <a:solidFill>
                  <a:srgbClr val="000000"/>
                </a:solidFill>
                <a:effectLst/>
                <a:latin typeface="Tahoma" pitchFamily="34" charset="0"/>
                <a:ea typeface="Times New Roman" pitchFamily="18" charset="0"/>
                <a:cs typeface="Tahoma" pitchFamily="34" charset="0"/>
              </a:rPr>
              <a:t>Висновки</a:t>
            </a:r>
            <a:r>
              <a:rPr lang="ru-RU" cap="none" dirty="0" smtClean="0">
                <a:solidFill>
                  <a:srgbClr val="000000"/>
                </a:solidFill>
                <a:effectLst/>
                <a:latin typeface="Tahoma" pitchFamily="34" charset="0"/>
                <a:ea typeface="Times New Roman" pitchFamily="18" charset="0"/>
                <a:cs typeface="Tahoma" pitchFamily="34" charset="0"/>
              </a:rPr>
              <a:t> </a:t>
            </a:r>
            <a:r>
              <a:rPr lang="ru-RU" cap="none" dirty="0" err="1" smtClean="0">
                <a:solidFill>
                  <a:srgbClr val="000000"/>
                </a:solidFill>
                <a:effectLst/>
                <a:latin typeface="Tahoma" pitchFamily="34" charset="0"/>
                <a:ea typeface="Times New Roman" pitchFamily="18" charset="0"/>
                <a:cs typeface="Tahoma" pitchFamily="34" charset="0"/>
              </a:rPr>
              <a:t>з</a:t>
            </a:r>
            <a:r>
              <a:rPr lang="ru-RU" cap="none" dirty="0" smtClean="0">
                <a:solidFill>
                  <a:srgbClr val="000000"/>
                </a:solidFill>
                <a:effectLst/>
                <a:latin typeface="Tahoma" pitchFamily="34" charset="0"/>
                <a:ea typeface="Times New Roman" pitchFamily="18" charset="0"/>
                <a:cs typeface="Tahoma" pitchFamily="34" charset="0"/>
              </a:rPr>
              <a:t> </a:t>
            </a:r>
            <a:r>
              <a:rPr lang="ru-RU" cap="none" dirty="0" smtClean="0">
                <a:solidFill>
                  <a:srgbClr val="000000"/>
                </a:solidFill>
                <a:effectLst/>
                <a:latin typeface="Tahoma" pitchFamily="34" charset="0"/>
                <a:ea typeface="Times New Roman" pitchFamily="18" charset="0"/>
                <a:cs typeface="Tahoma" pitchFamily="34" charset="0"/>
              </a:rPr>
              <a:t>методу</a:t>
            </a:r>
            <a:r>
              <a:rPr lang="en-US" cap="none" dirty="0" smtClean="0">
                <a:solidFill>
                  <a:srgbClr val="000000"/>
                </a:solidFill>
                <a:effectLst/>
                <a:latin typeface="Tahoma" pitchFamily="34" charset="0"/>
                <a:ea typeface="Times New Roman" pitchFamily="18" charset="0"/>
                <a:cs typeface="Tahoma" pitchFamily="34" charset="0"/>
              </a:rPr>
              <a:t> </a:t>
            </a:r>
            <a:r>
              <a:rPr lang="ru-RU" cap="none" dirty="0" err="1" smtClean="0">
                <a:solidFill>
                  <a:srgbClr val="000000"/>
                </a:solidFill>
                <a:effectLst/>
                <a:latin typeface="Tahoma" pitchFamily="34" charset="0"/>
                <a:ea typeface="Times New Roman" pitchFamily="18" charset="0"/>
                <a:cs typeface="Tahoma" pitchFamily="34" charset="0"/>
              </a:rPr>
              <a:t>Милликена</a:t>
            </a:r>
            <a:r>
              <a:rPr lang="ru-RU" cap="none" dirty="0" smtClean="0">
                <a:solidFill>
                  <a:srgbClr val="000000"/>
                </a:solidFill>
                <a:effectLst/>
                <a:latin typeface="Tahoma" pitchFamily="34" charset="0"/>
                <a:ea typeface="Times New Roman" pitchFamily="18" charset="0"/>
                <a:cs typeface="Tahoma" pitchFamily="34" charset="0"/>
              </a:rPr>
              <a:t> </a:t>
            </a:r>
            <a:r>
              <a:rPr lang="ru-RU" sz="800" cap="none" dirty="0" smtClean="0">
                <a:solidFill>
                  <a:schemeClr val="tx1"/>
                </a:solidFill>
                <a:effectLst/>
                <a:latin typeface="Arial" pitchFamily="34" charset="0"/>
                <a:cs typeface="Arial" pitchFamily="34" charset="0"/>
              </a:rPr>
              <a:t/>
            </a:r>
            <a:br>
              <a:rPr lang="ru-RU" sz="800" cap="none" dirty="0" smtClean="0">
                <a:solidFill>
                  <a:schemeClr val="tx1"/>
                </a:solidFill>
                <a:effectLst/>
                <a:latin typeface="Arial" pitchFamily="34" charset="0"/>
                <a:cs typeface="Arial" pitchFamily="34" charset="0"/>
              </a:rPr>
            </a:br>
            <a:endParaRPr lang="ru-RU" dirty="0"/>
          </a:p>
        </p:txBody>
      </p:sp>
      <p:sp>
        <p:nvSpPr>
          <p:cNvPr id="3" name="Текст 2"/>
          <p:cNvSpPr>
            <a:spLocks noGrp="1"/>
          </p:cNvSpPr>
          <p:nvPr>
            <p:ph type="body" idx="1"/>
          </p:nvPr>
        </p:nvSpPr>
        <p:spPr>
          <a:xfrm>
            <a:off x="251520" y="836713"/>
            <a:ext cx="9001000" cy="1224136"/>
          </a:xfrm>
        </p:spPr>
        <p:txBody>
          <a:bodyPr>
            <a:normAutofit fontScale="32500" lnSpcReduction="20000"/>
          </a:bodyPr>
          <a:lstStyle/>
          <a:p>
            <a:r>
              <a:rPr lang="ru-RU" sz="3000" dirty="0" err="1" smtClean="0"/>
              <a:t>Звідси</a:t>
            </a:r>
            <a:r>
              <a:rPr lang="ru-RU" sz="3000" dirty="0" smtClean="0"/>
              <a:t> </a:t>
            </a:r>
          </a:p>
          <a:p>
            <a:r>
              <a:rPr lang="ru-RU" sz="3000" dirty="0" smtClean="0"/>
              <a:t>                                                                    (3)</a:t>
            </a:r>
          </a:p>
          <a:p>
            <a:r>
              <a:rPr lang="ru-RU" sz="3000" dirty="0" smtClean="0"/>
              <a:t>Нехай </a:t>
            </a:r>
            <a:r>
              <a:rPr lang="ru-RU" sz="3000" dirty="0" err="1" smtClean="0"/>
              <a:t>крапля</a:t>
            </a:r>
            <a:r>
              <a:rPr lang="ru-RU" sz="3000" dirty="0" smtClean="0"/>
              <a:t> </a:t>
            </a:r>
            <a:r>
              <a:rPr lang="ru-RU" sz="3000" dirty="0" err="1" smtClean="0"/>
              <a:t>захопила</a:t>
            </a:r>
            <a:r>
              <a:rPr lang="ru-RU" sz="3000" dirty="0" smtClean="0"/>
              <a:t> </a:t>
            </a:r>
            <a:r>
              <a:rPr lang="ru-RU" sz="3000" dirty="0" err="1" smtClean="0"/>
              <a:t>іон</a:t>
            </a:r>
            <a:r>
              <a:rPr lang="ru-RU" sz="3000" dirty="0" smtClean="0"/>
              <a:t> </a:t>
            </a:r>
            <a:r>
              <a:rPr lang="ru-RU" sz="3000" dirty="0" err="1" smtClean="0"/>
              <a:t>і</a:t>
            </a:r>
            <a:r>
              <a:rPr lang="ru-RU" sz="3000" dirty="0" smtClean="0"/>
              <a:t> заряд </a:t>
            </a:r>
            <a:r>
              <a:rPr lang="ru-RU" sz="3000" dirty="0" err="1" smtClean="0"/>
              <a:t>її</a:t>
            </a:r>
            <a:r>
              <a:rPr lang="ru-RU" sz="3000" dirty="0" smtClean="0"/>
              <a:t> стала </a:t>
            </a:r>
            <a:r>
              <a:rPr lang="ru-RU" sz="3000" dirty="0" err="1" smtClean="0"/>
              <a:t>рівною</a:t>
            </a:r>
            <a:r>
              <a:rPr lang="ru-RU" sz="3000" dirty="0" smtClean="0"/>
              <a:t> </a:t>
            </a:r>
            <a:r>
              <a:rPr lang="ru-RU" sz="3000" i="1" dirty="0" smtClean="0"/>
              <a:t>&gt;</a:t>
            </a:r>
            <a:r>
              <a:rPr lang="fr-FR" sz="3000" i="1" dirty="0" smtClean="0"/>
              <a:t>q</a:t>
            </a:r>
            <a:r>
              <a:rPr lang="ru-RU" sz="3000" i="1" dirty="0" smtClean="0"/>
              <a:t>',</a:t>
            </a:r>
            <a:r>
              <a:rPr lang="fr-FR" sz="3000" i="1" dirty="0" smtClean="0"/>
              <a:t> </a:t>
            </a:r>
            <a:r>
              <a:rPr lang="ru-RU" sz="3000" dirty="0" smtClean="0"/>
              <a:t>а </a:t>
            </a:r>
            <a:r>
              <a:rPr lang="ru-RU" sz="3000" dirty="0" err="1" smtClean="0"/>
              <a:t>швидкість</a:t>
            </a:r>
            <a:r>
              <a:rPr lang="ru-RU" sz="3000" dirty="0" smtClean="0"/>
              <a:t> руху</a:t>
            </a:r>
            <a:r>
              <a:rPr lang="ru-RU" sz="3000" i="1" baseline="-25000" dirty="0" smtClean="0"/>
              <a:t>2</a:t>
            </a:r>
            <a:r>
              <a:rPr lang="ru-RU" sz="3000" i="1" dirty="0" smtClean="0"/>
              <a:t>. </a:t>
            </a:r>
            <a:r>
              <a:rPr lang="ru-RU" sz="3000" dirty="0" smtClean="0"/>
              <a:t>Заряд </a:t>
            </a:r>
            <a:r>
              <a:rPr lang="ru-RU" sz="3000" dirty="0" err="1" smtClean="0"/>
              <a:t>цього</a:t>
            </a:r>
            <a:r>
              <a:rPr lang="ru-RU" sz="3000" dirty="0" smtClean="0"/>
              <a:t> </a:t>
            </a:r>
            <a:r>
              <a:rPr lang="ru-RU" sz="3000" dirty="0" err="1" smtClean="0"/>
              <a:t>захопленого</a:t>
            </a:r>
            <a:r>
              <a:rPr lang="ru-RU" sz="3000" dirty="0" smtClean="0"/>
              <a:t> </a:t>
            </a:r>
            <a:r>
              <a:rPr lang="ru-RU" sz="3000" dirty="0" err="1" smtClean="0"/>
              <a:t>іона</a:t>
            </a:r>
            <a:r>
              <a:rPr lang="ru-RU" sz="3000" dirty="0" smtClean="0"/>
              <a:t> </a:t>
            </a:r>
            <a:r>
              <a:rPr lang="ru-RU" sz="3000" dirty="0" err="1" smtClean="0"/>
              <a:t>позначимо</a:t>
            </a:r>
            <a:r>
              <a:rPr lang="ru-RU" sz="3000" dirty="0" smtClean="0"/>
              <a:t> через </a:t>
            </a:r>
            <a:r>
              <a:rPr lang="fr-FR" sz="3000" i="1" dirty="0" smtClean="0"/>
              <a:t>e</a:t>
            </a:r>
            <a:r>
              <a:rPr lang="ru-RU" sz="3000" i="1" dirty="0" smtClean="0"/>
              <a:t>.</a:t>
            </a:r>
            <a:r>
              <a:rPr lang="ru-RU" sz="3000" dirty="0" smtClean="0"/>
              <a:t> </a:t>
            </a:r>
          </a:p>
          <a:p>
            <a:r>
              <a:rPr lang="fr-FR" sz="3000" i="1" dirty="0" smtClean="0"/>
              <a:t> </a:t>
            </a:r>
            <a:r>
              <a:rPr lang="ru-RU" sz="3000" dirty="0" err="1" smtClean="0"/>
              <a:t>Тоді</a:t>
            </a:r>
            <a:r>
              <a:rPr lang="ru-RU" sz="3000" dirty="0" smtClean="0"/>
              <a:t>                                           </a:t>
            </a:r>
            <a:r>
              <a:rPr lang="fr-FR" sz="3000" i="1" dirty="0" smtClean="0"/>
              <a:t>e</a:t>
            </a:r>
            <a:r>
              <a:rPr lang="ru-RU" sz="3000" i="1" dirty="0" smtClean="0"/>
              <a:t>=</a:t>
            </a:r>
            <a:r>
              <a:rPr lang="fr-FR" sz="3000" i="1" dirty="0" smtClean="0"/>
              <a:t>q</a:t>
            </a:r>
            <a:r>
              <a:rPr lang="ru-RU" sz="3000" i="1" dirty="0" smtClean="0"/>
              <a:t>'—</a:t>
            </a:r>
            <a:r>
              <a:rPr lang="fr-FR" sz="3000" i="1" dirty="0" smtClean="0"/>
              <a:t>q</a:t>
            </a:r>
            <a:r>
              <a:rPr lang="ru-RU" sz="3000" i="1" dirty="0" smtClean="0"/>
              <a:t>.</a:t>
            </a:r>
            <a:r>
              <a:rPr lang="ru-RU" sz="3000" dirty="0" smtClean="0"/>
              <a:t> </a:t>
            </a:r>
          </a:p>
          <a:p>
            <a:r>
              <a:rPr lang="ru-RU" sz="3000" dirty="0" err="1" smtClean="0"/>
              <a:t>Використовуючи</a:t>
            </a:r>
            <a:r>
              <a:rPr lang="ru-RU" sz="3000" dirty="0" smtClean="0"/>
              <a:t> (3), одержимо</a:t>
            </a:r>
          </a:p>
          <a:p>
            <a:r>
              <a:rPr lang="ru-RU" sz="3000" dirty="0" smtClean="0"/>
              <a:t>                                                          (4)</a:t>
            </a:r>
          </a:p>
          <a:p>
            <a:r>
              <a:rPr lang="ru-RU" sz="3000" dirty="0" smtClean="0"/>
              <a:t>Величина — </a:t>
            </a:r>
            <a:r>
              <a:rPr lang="ru-RU" sz="3000" dirty="0" err="1" smtClean="0"/>
              <a:t>постійна</a:t>
            </a:r>
            <a:r>
              <a:rPr lang="ru-RU" sz="3000" dirty="0" smtClean="0"/>
              <a:t> для </a:t>
            </a:r>
            <a:r>
              <a:rPr lang="ru-RU" sz="3000" dirty="0" err="1" smtClean="0"/>
              <a:t>даної</a:t>
            </a:r>
            <a:r>
              <a:rPr lang="ru-RU" sz="3000" dirty="0" smtClean="0"/>
              <a:t> </a:t>
            </a:r>
            <a:r>
              <a:rPr lang="ru-RU" sz="3000" dirty="0" err="1" smtClean="0"/>
              <a:t>краплі</a:t>
            </a:r>
            <a:r>
              <a:rPr lang="ru-RU" sz="3000" dirty="0" smtClean="0"/>
              <a:t>.</a:t>
            </a:r>
          </a:p>
          <a:p>
            <a:endParaRPr lang="ru-RU" dirty="0"/>
          </a:p>
        </p:txBody>
      </p:sp>
      <p:sp>
        <p:nvSpPr>
          <p:cNvPr id="28673" name="Rectangle 1"/>
          <p:cNvSpPr>
            <a:spLocks noChangeArrowheads="1"/>
          </p:cNvSpPr>
          <p:nvPr/>
        </p:nvSpPr>
        <p:spPr bwMode="auto">
          <a:xfrm>
            <a:off x="179512" y="1795076"/>
            <a:ext cx="8784976" cy="50629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Отже</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всякий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захоплений</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краплею</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заряд буде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пропорційний</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різниці</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швидкостей</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1"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&gt;</a:t>
            </a:r>
            <a:r>
              <a:rPr kumimoji="0" lang="ru-RU" sz="1200" b="0" i="1" u="none" strike="noStrike" cap="none" normalizeH="0" baseline="30000" dirty="0" smtClean="0">
                <a:ln>
                  <a:noFill/>
                </a:ln>
                <a:solidFill>
                  <a:srgbClr val="000000"/>
                </a:solidFill>
                <a:effectLst/>
                <a:latin typeface="Tahoma" pitchFamily="34" charset="0"/>
                <a:ea typeface="Times New Roman" pitchFamily="18" charset="0"/>
                <a:cs typeface="Tahoma" pitchFamily="34" charset="0"/>
              </a:rPr>
              <a:t>'</a:t>
            </a:r>
            <a:r>
              <a:rPr kumimoji="0" lang="ru-RU" sz="1200" b="0" i="1" u="none" strike="noStrike" cap="none" normalizeH="0" baseline="-30000" dirty="0" smtClean="0">
                <a:ln>
                  <a:noFill/>
                </a:ln>
                <a:solidFill>
                  <a:srgbClr val="000000"/>
                </a:solidFill>
                <a:effectLst/>
                <a:latin typeface="Tahoma" pitchFamily="34" charset="0"/>
                <a:ea typeface="Times New Roman" pitchFamily="18" charset="0"/>
                <a:cs typeface="Tahoma" pitchFamily="34" charset="0"/>
              </a:rPr>
              <a:t>2</a:t>
            </a:r>
            <a:r>
              <a:rPr kumimoji="0" lang="ru-RU" sz="1200" b="0" i="1"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1" u="none" strike="noStrike" cap="none" normalizeH="0" baseline="-30000" dirty="0" smtClean="0">
                <a:ln>
                  <a:noFill/>
                </a:ln>
                <a:solidFill>
                  <a:srgbClr val="000000"/>
                </a:solidFill>
                <a:effectLst/>
                <a:latin typeface="Tahoma" pitchFamily="34" charset="0"/>
                <a:ea typeface="Times New Roman" pitchFamily="18" charset="0"/>
                <a:cs typeface="Tahoma" pitchFamily="34" charset="0"/>
              </a:rPr>
              <a:t>2</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інакше</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кажучи</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пропорційний</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зміни</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швидкості</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краплі</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внаслідок</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захоплення</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іона</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Отже</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вимір</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елементарного</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заряду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було</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зведено</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до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виміру</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шляху,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пройденого</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краплею</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і</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часу,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протягом</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якого</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був</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цей</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шлях пройдено.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Численні</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спостереження</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показали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справедливість</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формули</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(4).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Виявилося</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що</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обсяг</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1"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е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може</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змінюватися</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лише</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стрибками</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Завжди</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спостерігаються</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заряди </a:t>
            </a:r>
            <a:r>
              <a:rPr kumimoji="0" lang="ru-RU" sz="1200" b="0" i="1"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е,2е,3</a:t>
            </a:r>
            <a:r>
              <a:rPr kumimoji="0" lang="fr-FR" sz="1200" b="0" i="1"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e</a:t>
            </a:r>
            <a:r>
              <a:rPr kumimoji="0" lang="ru-RU" sz="1200" b="0" i="1"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,4е</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тощо</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«В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багатьох</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випадках</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пишеМилликен</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крапля</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спостерігалася</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протягом</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п'яти</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чи</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шостої</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години</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за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це</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час вона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захоплювала</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не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вісім</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чи</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десять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іонів</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а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сотні</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їх</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У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цілому</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спостерігав</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у</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такий</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спосіб</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захоплення</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багатьох</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іонів</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і</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всіх</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випадках</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захоплений</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заряд...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був</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або</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у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точності</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дорівнює</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найменшій</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із</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усіх</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захоплених</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зарядів</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або</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він</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дорівнював</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невеличкому</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цілому</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кратному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цієї</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величини</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У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цьому</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полягає</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пряме</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і</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незаперечне</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доказ</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те,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що</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електрон</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не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є</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статистичне</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середнє</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що</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все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електричні</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заряди на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іонах</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або</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у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точності</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рівні</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заряду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електрона</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або</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представляють</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невеликі</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цілі</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кратні</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цього</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заряду</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Отже,атомистичность</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дискретність</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чи</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як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кажуть,квантованность</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електричного</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заряду стала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експериментальним</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фактом.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Тепер</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важливо</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було</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показати</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що</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електрон</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як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кажуть</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всюдисущий</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Будь-який</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електричний</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заряд у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тілі</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будь-який</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природи</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є</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сумою одним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і</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тієї</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ж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елементарних</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зарядів</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МетодМилликена</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дозволив однозначно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відповісти</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на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питання</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У перших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дослідах</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заряди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створювалися</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іонізацією</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нейтральних</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молекул газу потоком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радіоактивного</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випромінювання.Измерялся</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заряд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іонів</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захоплених</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краплями</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Приразбризгивании</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рідини</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пульверизатором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крапліелектризуются</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завдяки</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тертю</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Це</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було</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добре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відоме</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ще</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у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дев'ятнадцятому</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в.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Чи</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є</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ці</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заряди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такожквантованними</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як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і</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заряди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іонів?Милликен</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зважує</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краплі</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післяразбризгивания</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і</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робить</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виміру</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зарядів</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описаним</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вище</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способом.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Досвід</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виявляє</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таку</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ж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дискретність</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електричного</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заряду.</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Далі</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було</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показано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тотожність</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електричних</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зарядів</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на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тілах</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різної</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фізичної</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природи</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&gt;</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Вбризгивая</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краплі</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олії</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(&gt;</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диелектрика</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гліцерину</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напівпровідника</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ртуті</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провідника</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Милликен</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доводить,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що</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заряди на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тілах</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будь-якого</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фізичного</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природи</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складаються</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переважають</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у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всіх</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без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винятку</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випадках</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із</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окремих</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елементарних</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порцій</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суворо</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постійної</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величини</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У 1913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р.Милликен</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підсумовує</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результати</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численних</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експериментів</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і</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дає</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для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елементарного</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заряду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таке</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значення</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1"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е </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4,774</a:t>
            </a:r>
            <a:r>
              <a:rPr kumimoji="0" lang="ru-RU" sz="1200" b="0" i="0" u="none" strike="noStrike" cap="none" normalizeH="0" baseline="30000" dirty="0" smtClean="0">
                <a:ln>
                  <a:noFill/>
                </a:ln>
                <a:solidFill>
                  <a:srgbClr val="000000"/>
                </a:solidFill>
                <a:effectLst/>
                <a:latin typeface="Tahoma" pitchFamily="34" charset="0"/>
                <a:ea typeface="Times New Roman" pitchFamily="18" charset="0"/>
                <a:cs typeface="Tahoma" pitchFamily="34" charset="0"/>
              </a:rPr>
              <a:t>.</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10</a:t>
            </a:r>
            <a:r>
              <a:rPr kumimoji="0" lang="ru-RU" sz="1200" b="0" i="0" u="none" strike="noStrike" cap="none" normalizeH="0" baseline="30000" dirty="0" smtClean="0">
                <a:ln>
                  <a:noFill/>
                </a:ln>
                <a:solidFill>
                  <a:srgbClr val="000000"/>
                </a:solidFill>
                <a:effectLst/>
                <a:latin typeface="Tahoma" pitchFamily="34" charset="0"/>
                <a:ea typeface="Times New Roman" pitchFamily="18" charset="0"/>
                <a:cs typeface="Tahoma" pitchFamily="34" charset="0"/>
              </a:rPr>
              <a:t>-10</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од.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зарядуСГСЕ</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То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була</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встановлено</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одну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з</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найважливіших</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констант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сучасної</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ru-RU"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фізики</a:t>
            </a:r>
            <a:r>
              <a:rPr kumimoji="0" lang="ru-RU"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0"/>
            <a:ext cx="8229600" cy="1143000"/>
          </a:xfrm>
        </p:spPr>
        <p:txBody>
          <a:bodyPr/>
          <a:lstStyle/>
          <a:p>
            <a:r>
              <a:rPr lang="ru-RU" dirty="0" smtClean="0"/>
              <a:t>Метод </a:t>
            </a:r>
            <a:r>
              <a:rPr lang="ru-RU" dirty="0" err="1" smtClean="0"/>
              <a:t>візуалізації</a:t>
            </a:r>
            <a:r>
              <a:rPr lang="ru-RU" dirty="0" smtClean="0"/>
              <a:t> Комптона:</a:t>
            </a:r>
            <a:endParaRPr lang="ru-RU" dirty="0"/>
          </a:p>
        </p:txBody>
      </p:sp>
      <p:sp>
        <p:nvSpPr>
          <p:cNvPr id="3" name="Содержимое 2"/>
          <p:cNvSpPr>
            <a:spLocks noGrp="1"/>
          </p:cNvSpPr>
          <p:nvPr>
            <p:ph idx="1"/>
          </p:nvPr>
        </p:nvSpPr>
        <p:spPr>
          <a:xfrm>
            <a:off x="2267744" y="1052736"/>
            <a:ext cx="6768752" cy="5328592"/>
          </a:xfrm>
        </p:spPr>
        <p:txBody>
          <a:bodyPr>
            <a:noAutofit/>
          </a:bodyPr>
          <a:lstStyle/>
          <a:p>
            <a:r>
              <a:rPr lang="uk-UA" sz="1200" dirty="0" smtClean="0"/>
              <a:t>Велику роль у зміцненні</a:t>
            </a:r>
            <a:r>
              <a:rPr lang="en-US" sz="1200" dirty="0" smtClean="0"/>
              <a:t> </a:t>
            </a:r>
            <a:r>
              <a:rPr lang="uk-UA" sz="1200" dirty="0" smtClean="0"/>
              <a:t>думки про реальність електрона зіграло відкриття Ч.Т.Р. Вільсоном ефекту</a:t>
            </a:r>
            <a:r>
              <a:rPr lang="en-US" sz="1200" dirty="0" smtClean="0"/>
              <a:t> </a:t>
            </a:r>
            <a:r>
              <a:rPr lang="uk-UA" sz="1200" dirty="0" smtClean="0"/>
              <a:t>конденсації водяної пари на іонах, що призвело до можливості фотографування</a:t>
            </a:r>
            <a:r>
              <a:rPr lang="en-US" sz="1200" dirty="0" smtClean="0"/>
              <a:t> </a:t>
            </a:r>
            <a:r>
              <a:rPr lang="uk-UA" sz="1200" dirty="0" smtClean="0"/>
              <a:t>треків частинок.</a:t>
            </a:r>
          </a:p>
          <a:p>
            <a:r>
              <a:rPr lang="uk-UA" sz="1200" dirty="0" smtClean="0"/>
              <a:t>Розповідають, що А.</a:t>
            </a:r>
            <a:r>
              <a:rPr lang="uk-UA" sz="1200" dirty="0" err="1" smtClean="0"/>
              <a:t>Комптон</a:t>
            </a:r>
            <a:r>
              <a:rPr lang="uk-UA" sz="1200" dirty="0" smtClean="0"/>
              <a:t> на лекції ніяк не міг переконати скептично налаштованого слухача в</a:t>
            </a:r>
            <a:r>
              <a:rPr lang="en-US" sz="1200" dirty="0" smtClean="0"/>
              <a:t> </a:t>
            </a:r>
            <a:r>
              <a:rPr lang="uk-UA" sz="1200" dirty="0" smtClean="0"/>
              <a:t>реальності існування мікрочастинок. Той твердив, що повірить, тільки побачивши</a:t>
            </a:r>
            <a:r>
              <a:rPr lang="en-US" sz="1200" dirty="0" smtClean="0"/>
              <a:t> </a:t>
            </a:r>
            <a:r>
              <a:rPr lang="uk-UA" sz="1200" dirty="0" smtClean="0"/>
              <a:t>їх навіч. </a:t>
            </a:r>
            <a:br>
              <a:rPr lang="uk-UA" sz="1200" dirty="0" smtClean="0"/>
            </a:br>
            <a:r>
              <a:rPr lang="uk-UA" sz="1200" dirty="0" smtClean="0"/>
              <a:t>Тоді </a:t>
            </a:r>
            <a:r>
              <a:rPr lang="uk-UA" sz="1200" dirty="0" err="1" smtClean="0"/>
              <a:t>Комптон</a:t>
            </a:r>
            <a:r>
              <a:rPr lang="uk-UA" sz="1200" dirty="0" smtClean="0"/>
              <a:t> показав фотографію з треком </a:t>
            </a:r>
            <a:r>
              <a:rPr lang="uk-UA" sz="1200" dirty="0" err="1" smtClean="0"/>
              <a:t>О±-частинки</a:t>
            </a:r>
            <a:r>
              <a:rPr lang="uk-UA" sz="1200" dirty="0" smtClean="0"/>
              <a:t>, поряд з яким був</a:t>
            </a:r>
            <a:r>
              <a:rPr lang="en-US" sz="1200" dirty="0" smtClean="0"/>
              <a:t> </a:t>
            </a:r>
            <a:r>
              <a:rPr lang="uk-UA" sz="1200" dirty="0" smtClean="0"/>
              <a:t>відбиток пальця. «Чи знаєте ви, що це таке?» - Запитав </a:t>
            </a:r>
            <a:r>
              <a:rPr lang="uk-UA" sz="1200" dirty="0" err="1" smtClean="0"/>
              <a:t>Комптон</a:t>
            </a:r>
            <a:r>
              <a:rPr lang="uk-UA" sz="1200" dirty="0" smtClean="0"/>
              <a:t>. «Палець», -</a:t>
            </a:r>
            <a:r>
              <a:rPr lang="en-US" sz="1200" dirty="0" smtClean="0"/>
              <a:t> </a:t>
            </a:r>
            <a:r>
              <a:rPr lang="uk-UA" sz="1200" dirty="0" smtClean="0"/>
              <a:t>відповів слухач. В«У такому разі, - заявив урочисто </a:t>
            </a:r>
            <a:r>
              <a:rPr lang="uk-UA" sz="1200" dirty="0" err="1" smtClean="0"/>
              <a:t>Комптон</a:t>
            </a:r>
            <a:r>
              <a:rPr lang="uk-UA" sz="1200" dirty="0" smtClean="0"/>
              <a:t>, - ця</a:t>
            </a:r>
            <a:r>
              <a:rPr lang="en-US" sz="1200" dirty="0" smtClean="0"/>
              <a:t> </a:t>
            </a:r>
            <a:r>
              <a:rPr lang="uk-UA" sz="1200" dirty="0" smtClean="0"/>
              <a:t>світна смуга і є частинка ». </a:t>
            </a:r>
            <a:br>
              <a:rPr lang="uk-UA" sz="1200" dirty="0" smtClean="0"/>
            </a:br>
            <a:r>
              <a:rPr lang="uk-UA" sz="1200" dirty="0" smtClean="0"/>
              <a:t>Фотографії треків електронів не тільки свідчили про реальність</a:t>
            </a:r>
            <a:r>
              <a:rPr lang="en-US" sz="1200" dirty="0" smtClean="0"/>
              <a:t> </a:t>
            </a:r>
            <a:r>
              <a:rPr lang="uk-UA" sz="1200" dirty="0" smtClean="0"/>
              <a:t>електронів. Вони підтверджували припущення про малість розмірів електронів і</a:t>
            </a:r>
            <a:r>
              <a:rPr lang="en-US" sz="1200" dirty="0" smtClean="0"/>
              <a:t> </a:t>
            </a:r>
            <a:r>
              <a:rPr lang="uk-UA" sz="1200" dirty="0" smtClean="0"/>
              <a:t>дозволяли порівняти з досвідом результати теоретичних розрахунків, в яких</a:t>
            </a:r>
            <a:r>
              <a:rPr lang="en-US" sz="1200" dirty="0" smtClean="0"/>
              <a:t> </a:t>
            </a:r>
            <a:r>
              <a:rPr lang="uk-UA" sz="1200" dirty="0" smtClean="0"/>
              <a:t>фігурував радіус електрона. Досліди, початок яким було покладено </a:t>
            </a:r>
            <a:r>
              <a:rPr lang="uk-UA" sz="1200" dirty="0" err="1" smtClean="0"/>
              <a:t>Ленард</a:t>
            </a:r>
            <a:r>
              <a:rPr lang="uk-UA" sz="1200" dirty="0" smtClean="0"/>
              <a:t> </a:t>
            </a:r>
            <a:r>
              <a:rPr lang="en-US" sz="1200" dirty="0" smtClean="0"/>
              <a:t> </a:t>
            </a:r>
            <a:r>
              <a:rPr lang="uk-UA" sz="1200" dirty="0" err="1" smtClean="0"/>
              <a:t>придослідженні</a:t>
            </a:r>
            <a:r>
              <a:rPr lang="uk-UA" sz="1200" dirty="0" smtClean="0"/>
              <a:t> проникаючої здатності катодних променів, показали, що дуже</a:t>
            </a:r>
            <a:r>
              <a:rPr lang="en-US" sz="1200" dirty="0" smtClean="0"/>
              <a:t> </a:t>
            </a:r>
            <a:r>
              <a:rPr lang="uk-UA" sz="1200" dirty="0" smtClean="0"/>
              <a:t>швидкі електрони, що викидаються радіоактивними речовинами, дають треки в газі в</a:t>
            </a:r>
            <a:r>
              <a:rPr lang="en-US" sz="1200" dirty="0" smtClean="0"/>
              <a:t> </a:t>
            </a:r>
            <a:r>
              <a:rPr lang="uk-UA" sz="1200" dirty="0" smtClean="0"/>
              <a:t>вигляді прямих ліній. Довжина треку пропорційна енергії електрона. Фотографії</a:t>
            </a:r>
            <a:r>
              <a:rPr lang="en-US" sz="1200" dirty="0" smtClean="0"/>
              <a:t> </a:t>
            </a:r>
            <a:r>
              <a:rPr lang="uk-UA" sz="1200" dirty="0" smtClean="0"/>
              <a:t>треків </a:t>
            </a:r>
            <a:r>
              <a:rPr lang="uk-UA" sz="1200" dirty="0" err="1" smtClean="0"/>
              <a:t>О±-частинок</a:t>
            </a:r>
            <a:r>
              <a:rPr lang="uk-UA" sz="1200" dirty="0" smtClean="0"/>
              <a:t> великої енергії показують, що треки складаються з великого числа точок. Кожна точка - водяна крапелька, яка виникає на іоні, який</a:t>
            </a:r>
            <a:r>
              <a:rPr lang="en-US" sz="1200" dirty="0" smtClean="0"/>
              <a:t> </a:t>
            </a:r>
            <a:r>
              <a:rPr lang="uk-UA" sz="1200" dirty="0" smtClean="0"/>
              <a:t>утворюється в результаті зіткнення електрона з атомом. Знаючи розміри атома </a:t>
            </a:r>
            <a:r>
              <a:rPr lang="uk-UA" sz="1200" dirty="0" err="1" smtClean="0"/>
              <a:t>іїх</a:t>
            </a:r>
            <a:r>
              <a:rPr lang="uk-UA" sz="1200" dirty="0" smtClean="0"/>
              <a:t> концентрацію, ми можемо обчислити число атомів, крізь які повинна пройти </a:t>
            </a:r>
            <a:r>
              <a:rPr lang="uk-UA" sz="1200" dirty="0" err="1" smtClean="0"/>
              <a:t>О±-частинка</a:t>
            </a:r>
            <a:r>
              <a:rPr lang="uk-UA" sz="1200" dirty="0" smtClean="0"/>
              <a:t> на даному відстані. Простої розрахунок показує, що </a:t>
            </a:r>
            <a:r>
              <a:rPr lang="uk-UA" sz="1200" dirty="0" err="1" smtClean="0"/>
              <a:t>О±-частинка</a:t>
            </a:r>
            <a:r>
              <a:rPr lang="uk-UA" sz="1200" dirty="0" smtClean="0"/>
              <a:t> повинна пройти приблизно 300 атомів, перш ніж вона зустріне наш ляху один з електронів, що складають оболонку атома, і справить іонізацію.</a:t>
            </a:r>
          </a:p>
          <a:p>
            <a:r>
              <a:rPr lang="uk-UA" sz="1200" dirty="0" smtClean="0"/>
              <a:t>Цей факт переконливо свідчить про те, що обсяг електронів становить мізерну частку об'єму атома. Трек електрона, що має малу енергію, викривлений, отже,повільний електрон відхиляється внутріатомні полем. Він виробляє на своєму шляху більше актів іонізації.</a:t>
            </a:r>
          </a:p>
          <a:p>
            <a:r>
              <a:rPr lang="uk-UA" sz="1200" dirty="0" smtClean="0"/>
              <a:t>З теорії розсіювання можна отримати дані для оцінки кутів відхилення в залежності, від енергії електронів. Ці дані добре підтверджуються при аналізі реальних треків,Збіг теорії з експериментом зміцнило уявлення про електрон, якнайдрібнішої частинки речовини.</a:t>
            </a:r>
            <a:r>
              <a:rPr lang="ru-RU" sz="1200" dirty="0" smtClean="0"/>
              <a:t/>
            </a:r>
            <a:br>
              <a:rPr lang="ru-RU" sz="1200" dirty="0" smtClean="0"/>
            </a:br>
            <a:endParaRPr lang="ru-RU" sz="1200" dirty="0"/>
          </a:p>
        </p:txBody>
      </p:sp>
      <p:pic>
        <p:nvPicPr>
          <p:cNvPr id="1026" name="Picture 2" descr="http://www.pravoslavie.ua/img/naf/articles/ckeditor/editarea-899-3-1350545684.jpg"/>
          <p:cNvPicPr>
            <a:picLocks noChangeAspect="1" noChangeArrowheads="1"/>
          </p:cNvPicPr>
          <p:nvPr/>
        </p:nvPicPr>
        <p:blipFill>
          <a:blip r:embed="rId2" cstate="print"/>
          <a:srcRect/>
          <a:stretch>
            <a:fillRect/>
          </a:stretch>
        </p:blipFill>
        <p:spPr bwMode="auto">
          <a:xfrm>
            <a:off x="179512" y="1916832"/>
            <a:ext cx="2334026" cy="3302648"/>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59832" y="260648"/>
            <a:ext cx="3600400" cy="1362075"/>
          </a:xfrm>
        </p:spPr>
        <p:txBody>
          <a:bodyPr/>
          <a:lstStyle/>
          <a:p>
            <a:r>
              <a:rPr lang="ru-RU" dirty="0" err="1" smtClean="0"/>
              <a:t>Висновок</a:t>
            </a:r>
            <a:r>
              <a:rPr lang="ru-RU" dirty="0" smtClean="0"/>
              <a:t>:</a:t>
            </a:r>
            <a:br>
              <a:rPr lang="ru-RU" dirty="0" smtClean="0"/>
            </a:br>
            <a:endParaRPr lang="ru-RU" dirty="0"/>
          </a:p>
        </p:txBody>
      </p:sp>
      <p:sp>
        <p:nvSpPr>
          <p:cNvPr id="3" name="Текст 2"/>
          <p:cNvSpPr>
            <a:spLocks noGrp="1"/>
          </p:cNvSpPr>
          <p:nvPr>
            <p:ph type="body" idx="1"/>
          </p:nvPr>
        </p:nvSpPr>
        <p:spPr>
          <a:xfrm>
            <a:off x="323528" y="1052736"/>
            <a:ext cx="8280920" cy="5328591"/>
          </a:xfrm>
        </p:spPr>
        <p:txBody>
          <a:bodyPr>
            <a:normAutofit fontScale="70000" lnSpcReduction="20000"/>
          </a:bodyPr>
          <a:lstStyle/>
          <a:p>
            <a:r>
              <a:rPr lang="ru-RU" sz="2200" dirty="0" err="1" smtClean="0"/>
              <a:t>Вимірювання</a:t>
            </a:r>
            <a:r>
              <a:rPr lang="ru-RU" sz="2200" dirty="0" smtClean="0"/>
              <a:t> </a:t>
            </a:r>
            <a:r>
              <a:rPr lang="ru-RU" sz="2200" dirty="0" err="1" smtClean="0"/>
              <a:t>елементарногоелектричного</a:t>
            </a:r>
            <a:r>
              <a:rPr lang="ru-RU" sz="2200" dirty="0" smtClean="0"/>
              <a:t> заряду </a:t>
            </a:r>
            <a:r>
              <a:rPr lang="ru-RU" sz="2200" dirty="0" err="1" smtClean="0"/>
              <a:t>відкрило</a:t>
            </a:r>
            <a:r>
              <a:rPr lang="ru-RU" sz="2200" dirty="0" smtClean="0"/>
              <a:t> </a:t>
            </a:r>
            <a:r>
              <a:rPr lang="ru-RU" sz="2200" dirty="0" err="1" smtClean="0"/>
              <a:t>можливість</a:t>
            </a:r>
            <a:r>
              <a:rPr lang="ru-RU" sz="2200" dirty="0" smtClean="0"/>
              <a:t> точного </a:t>
            </a:r>
            <a:r>
              <a:rPr lang="ru-RU" sz="2200" dirty="0" err="1" smtClean="0"/>
              <a:t>визначення</a:t>
            </a:r>
            <a:r>
              <a:rPr lang="ru-RU" sz="2200" dirty="0" smtClean="0"/>
              <a:t> ряду </a:t>
            </a:r>
            <a:r>
              <a:rPr lang="ru-RU" sz="2200" dirty="0" err="1" smtClean="0"/>
              <a:t>найважливішихфізичних</a:t>
            </a:r>
            <a:r>
              <a:rPr lang="ru-RU" sz="2200" dirty="0" smtClean="0"/>
              <a:t> констант. </a:t>
            </a:r>
            <a:br>
              <a:rPr lang="ru-RU" sz="2200" dirty="0" smtClean="0"/>
            </a:br>
            <a:r>
              <a:rPr lang="ru-RU" sz="2200" dirty="0" err="1" smtClean="0"/>
              <a:t>Знання</a:t>
            </a:r>
            <a:r>
              <a:rPr lang="ru-RU" sz="2200" dirty="0" smtClean="0"/>
              <a:t> </a:t>
            </a:r>
            <a:r>
              <a:rPr lang="ru-RU" sz="2200" dirty="0" err="1" smtClean="0"/>
              <a:t>величини</a:t>
            </a:r>
            <a:r>
              <a:rPr lang="ru-RU" sz="2200" dirty="0" smtClean="0"/>
              <a:t> е автоматично </a:t>
            </a:r>
            <a:r>
              <a:rPr lang="ru-RU" sz="2200" dirty="0" err="1" smtClean="0"/>
              <a:t>дає</a:t>
            </a:r>
            <a:r>
              <a:rPr lang="ru-RU" sz="2200" dirty="0" smtClean="0"/>
              <a:t> </a:t>
            </a:r>
            <a:r>
              <a:rPr lang="ru-RU" sz="2200" dirty="0" err="1" smtClean="0"/>
              <a:t>можливість</a:t>
            </a:r>
            <a:r>
              <a:rPr lang="ru-RU" sz="2200" dirty="0" smtClean="0"/>
              <a:t> </a:t>
            </a:r>
            <a:r>
              <a:rPr lang="ru-RU" sz="2200" dirty="0" err="1" smtClean="0"/>
              <a:t>визначити</a:t>
            </a:r>
            <a:r>
              <a:rPr lang="ru-RU" sz="2200" dirty="0" smtClean="0"/>
              <a:t> </a:t>
            </a:r>
            <a:r>
              <a:rPr lang="ru-RU" sz="2200" dirty="0" err="1" smtClean="0"/>
              <a:t>значенняфундаментальної</a:t>
            </a:r>
            <a:r>
              <a:rPr lang="ru-RU" sz="2200" dirty="0" smtClean="0"/>
              <a:t> </a:t>
            </a:r>
            <a:r>
              <a:rPr lang="ru-RU" sz="2200" dirty="0" err="1" smtClean="0"/>
              <a:t>константи</a:t>
            </a:r>
            <a:r>
              <a:rPr lang="ru-RU" sz="2200" dirty="0" smtClean="0"/>
              <a:t> - </a:t>
            </a:r>
            <a:r>
              <a:rPr lang="ru-RU" sz="2200" dirty="0" err="1" smtClean="0"/>
              <a:t>постійної</a:t>
            </a:r>
            <a:r>
              <a:rPr lang="ru-RU" sz="2200" dirty="0" smtClean="0"/>
              <a:t> Авогадро. До </a:t>
            </a:r>
            <a:r>
              <a:rPr lang="ru-RU" sz="2200" dirty="0" err="1" smtClean="0"/>
              <a:t>дослідів</a:t>
            </a:r>
            <a:r>
              <a:rPr lang="ru-RU" sz="2200" dirty="0" smtClean="0"/>
              <a:t> </a:t>
            </a:r>
            <a:r>
              <a:rPr lang="ru-RU" sz="2200" dirty="0" err="1" smtClean="0"/>
              <a:t>Міллікенаіснували</a:t>
            </a:r>
            <a:r>
              <a:rPr lang="ru-RU" sz="2200" dirty="0" smtClean="0"/>
              <a:t> </a:t>
            </a:r>
            <a:r>
              <a:rPr lang="ru-RU" sz="2200" dirty="0" err="1" smtClean="0"/>
              <a:t>лише</a:t>
            </a:r>
            <a:r>
              <a:rPr lang="ru-RU" sz="2200" dirty="0" smtClean="0"/>
              <a:t> </a:t>
            </a:r>
            <a:r>
              <a:rPr lang="ru-RU" sz="2200" dirty="0" err="1" smtClean="0"/>
              <a:t>грубі</a:t>
            </a:r>
            <a:r>
              <a:rPr lang="ru-RU" sz="2200" dirty="0" smtClean="0"/>
              <a:t> </a:t>
            </a:r>
            <a:r>
              <a:rPr lang="ru-RU" sz="2200" dirty="0" err="1" smtClean="0"/>
              <a:t>оцінки</a:t>
            </a:r>
            <a:r>
              <a:rPr lang="ru-RU" sz="2200" dirty="0" smtClean="0"/>
              <a:t> </a:t>
            </a:r>
            <a:r>
              <a:rPr lang="ru-RU" sz="2200" dirty="0" err="1" smtClean="0"/>
              <a:t>постійної</a:t>
            </a:r>
            <a:r>
              <a:rPr lang="ru-RU" sz="2200" dirty="0" smtClean="0"/>
              <a:t> Авогадро, </a:t>
            </a:r>
            <a:r>
              <a:rPr lang="ru-RU" sz="2200" dirty="0" err="1" smtClean="0"/>
              <a:t>які</a:t>
            </a:r>
            <a:r>
              <a:rPr lang="ru-RU" sz="2200" dirty="0" smtClean="0"/>
              <a:t> </a:t>
            </a:r>
            <a:r>
              <a:rPr lang="ru-RU" sz="2200" dirty="0" err="1" smtClean="0"/>
              <a:t>давалисякінетичної</a:t>
            </a:r>
            <a:r>
              <a:rPr lang="ru-RU" sz="2200" dirty="0" smtClean="0"/>
              <a:t> </a:t>
            </a:r>
            <a:r>
              <a:rPr lang="ru-RU" sz="2200" dirty="0" err="1" smtClean="0"/>
              <a:t>теорії</a:t>
            </a:r>
            <a:r>
              <a:rPr lang="ru-RU" sz="2200" dirty="0" smtClean="0"/>
              <a:t> </a:t>
            </a:r>
            <a:r>
              <a:rPr lang="ru-RU" sz="2200" dirty="0" err="1" smtClean="0"/>
              <a:t>газів</a:t>
            </a:r>
            <a:r>
              <a:rPr lang="ru-RU" sz="2200" dirty="0" smtClean="0"/>
              <a:t>. </a:t>
            </a:r>
            <a:r>
              <a:rPr lang="ru-RU" sz="2200" dirty="0" err="1" smtClean="0"/>
              <a:t>Ці</a:t>
            </a:r>
            <a:r>
              <a:rPr lang="ru-RU" sz="2200" dirty="0" smtClean="0"/>
              <a:t> </a:t>
            </a:r>
            <a:r>
              <a:rPr lang="ru-RU" sz="2200" dirty="0" err="1" smtClean="0"/>
              <a:t>оцінки</a:t>
            </a:r>
            <a:r>
              <a:rPr lang="ru-RU" sz="2200" dirty="0" smtClean="0"/>
              <a:t> </a:t>
            </a:r>
            <a:r>
              <a:rPr lang="ru-RU" sz="2200" dirty="0" err="1" smtClean="0"/>
              <a:t>спиралися</a:t>
            </a:r>
            <a:r>
              <a:rPr lang="ru-RU" sz="2200" dirty="0" smtClean="0"/>
              <a:t> на </a:t>
            </a:r>
            <a:r>
              <a:rPr lang="ru-RU" sz="2200" dirty="0" err="1" smtClean="0"/>
              <a:t>обчислення</a:t>
            </a:r>
            <a:r>
              <a:rPr lang="ru-RU" sz="2200" dirty="0" smtClean="0"/>
              <a:t> </a:t>
            </a:r>
            <a:r>
              <a:rPr lang="ru-RU" sz="2200" dirty="0" err="1" smtClean="0"/>
              <a:t>середнього</a:t>
            </a:r>
            <a:r>
              <a:rPr lang="ru-RU" sz="2200" dirty="0" smtClean="0"/>
              <a:t> </a:t>
            </a:r>
            <a:r>
              <a:rPr lang="ru-RU" sz="2200" dirty="0" err="1" smtClean="0"/>
              <a:t>радіусумолекули</a:t>
            </a:r>
            <a:r>
              <a:rPr lang="ru-RU" sz="2200" dirty="0" smtClean="0"/>
              <a:t> </a:t>
            </a:r>
            <a:r>
              <a:rPr lang="ru-RU" sz="2200" dirty="0" err="1" smtClean="0"/>
              <a:t>повітря</a:t>
            </a:r>
            <a:r>
              <a:rPr lang="ru-RU" sz="2200" dirty="0" smtClean="0"/>
              <a:t> </a:t>
            </a:r>
            <a:r>
              <a:rPr lang="ru-RU" sz="2200" dirty="0" err="1" smtClean="0"/>
              <a:t>і</a:t>
            </a:r>
            <a:r>
              <a:rPr lang="ru-RU" sz="2200" dirty="0" smtClean="0"/>
              <a:t> </a:t>
            </a:r>
            <a:r>
              <a:rPr lang="ru-RU" sz="2200" dirty="0" err="1" smtClean="0"/>
              <a:t>коливалися</a:t>
            </a:r>
            <a:r>
              <a:rPr lang="ru-RU" sz="2200" dirty="0" smtClean="0"/>
              <a:t> в </a:t>
            </a:r>
            <a:r>
              <a:rPr lang="ru-RU" sz="2200" dirty="0" err="1" smtClean="0"/>
              <a:t>досить</a:t>
            </a:r>
            <a:r>
              <a:rPr lang="ru-RU" sz="2200" dirty="0" smtClean="0"/>
              <a:t> широких межах </a:t>
            </a:r>
            <a:r>
              <a:rPr lang="ru-RU" sz="2200" dirty="0" err="1" smtClean="0"/>
              <a:t>від</a:t>
            </a:r>
            <a:r>
              <a:rPr lang="ru-RU" sz="2200" dirty="0" smtClean="0"/>
              <a:t> 2 . 10 23 до 20 . 10 23 1/моль.</a:t>
            </a:r>
          </a:p>
          <a:p>
            <a:r>
              <a:rPr lang="ru-RU" sz="2200" dirty="0" err="1" smtClean="0"/>
              <a:t>Припустимо</a:t>
            </a:r>
            <a:r>
              <a:rPr lang="ru-RU" sz="2200" dirty="0" smtClean="0"/>
              <a:t>, </a:t>
            </a:r>
            <a:r>
              <a:rPr lang="ru-RU" sz="2200" dirty="0" err="1" smtClean="0"/>
              <a:t>що</a:t>
            </a:r>
            <a:r>
              <a:rPr lang="ru-RU" sz="2200" dirty="0" smtClean="0"/>
              <a:t> </a:t>
            </a:r>
            <a:r>
              <a:rPr lang="ru-RU" sz="2200" dirty="0" err="1" smtClean="0"/>
              <a:t>намвідомий</a:t>
            </a:r>
            <a:r>
              <a:rPr lang="ru-RU" sz="2200" dirty="0" smtClean="0"/>
              <a:t> заряд Q, </a:t>
            </a:r>
            <a:r>
              <a:rPr lang="ru-RU" sz="2200" dirty="0" err="1" smtClean="0"/>
              <a:t>що</a:t>
            </a:r>
            <a:r>
              <a:rPr lang="ru-RU" sz="2200" dirty="0" smtClean="0"/>
              <a:t> </a:t>
            </a:r>
            <a:r>
              <a:rPr lang="ru-RU" sz="2200" dirty="0" err="1" smtClean="0"/>
              <a:t>пройшов</a:t>
            </a:r>
            <a:r>
              <a:rPr lang="ru-RU" sz="2200" dirty="0" smtClean="0"/>
              <a:t> через </a:t>
            </a:r>
            <a:r>
              <a:rPr lang="ru-RU" sz="2200" dirty="0" err="1" smtClean="0"/>
              <a:t>розчин</a:t>
            </a:r>
            <a:r>
              <a:rPr lang="ru-RU" sz="2200" dirty="0" smtClean="0"/>
              <a:t> </a:t>
            </a:r>
            <a:r>
              <a:rPr lang="ru-RU" sz="2200" dirty="0" err="1" smtClean="0"/>
              <a:t>електроліту</a:t>
            </a:r>
            <a:r>
              <a:rPr lang="ru-RU" sz="2200" dirty="0" smtClean="0"/>
              <a:t>, </a:t>
            </a:r>
            <a:r>
              <a:rPr lang="ru-RU" sz="2200" dirty="0" err="1" smtClean="0"/>
              <a:t>і</a:t>
            </a:r>
            <a:r>
              <a:rPr lang="ru-RU" sz="2200" dirty="0" smtClean="0"/>
              <a:t> </a:t>
            </a:r>
            <a:r>
              <a:rPr lang="ru-RU" sz="2200" dirty="0" err="1" smtClean="0"/>
              <a:t>кількістьречовини</a:t>
            </a:r>
            <a:r>
              <a:rPr lang="ru-RU" sz="2200" dirty="0" smtClean="0"/>
              <a:t> М, яке </a:t>
            </a:r>
            <a:r>
              <a:rPr lang="ru-RU" sz="2200" dirty="0" err="1" smtClean="0"/>
              <a:t>відклалося</a:t>
            </a:r>
            <a:r>
              <a:rPr lang="ru-RU" sz="2200" dirty="0" smtClean="0"/>
              <a:t> на </a:t>
            </a:r>
            <a:r>
              <a:rPr lang="ru-RU" sz="2200" dirty="0" err="1" smtClean="0"/>
              <a:t>електроді</a:t>
            </a:r>
            <a:r>
              <a:rPr lang="ru-RU" sz="2200" dirty="0" smtClean="0"/>
              <a:t>. </a:t>
            </a:r>
            <a:r>
              <a:rPr lang="ru-RU" sz="2200" dirty="0" err="1" smtClean="0"/>
              <a:t>Тоді</a:t>
            </a:r>
            <a:r>
              <a:rPr lang="ru-RU" sz="2200" dirty="0" smtClean="0"/>
              <a:t>, </a:t>
            </a:r>
            <a:r>
              <a:rPr lang="ru-RU" sz="2200" dirty="0" err="1" smtClean="0"/>
              <a:t>якщо</a:t>
            </a:r>
            <a:r>
              <a:rPr lang="ru-RU" sz="2200" dirty="0" smtClean="0"/>
              <a:t> заряд </a:t>
            </a:r>
            <a:r>
              <a:rPr lang="ru-RU" sz="2200" dirty="0" err="1" smtClean="0"/>
              <a:t>іона</a:t>
            </a:r>
            <a:r>
              <a:rPr lang="ru-RU" sz="2200" dirty="0" smtClean="0"/>
              <a:t> </a:t>
            </a:r>
            <a:r>
              <a:rPr lang="ru-RU" sz="2200" dirty="0" err="1" smtClean="0"/>
              <a:t>дорівнює</a:t>
            </a:r>
            <a:r>
              <a:rPr lang="ru-RU" sz="2200" dirty="0" smtClean="0"/>
              <a:t> </a:t>
            </a:r>
            <a:r>
              <a:rPr lang="ru-RU" sz="2200" dirty="0" err="1" smtClean="0"/>
              <a:t>Ze</a:t>
            </a:r>
            <a:r>
              <a:rPr lang="ru-RU" sz="2200" dirty="0" smtClean="0"/>
              <a:t> 0 </a:t>
            </a:r>
            <a:r>
              <a:rPr lang="ru-RU" sz="2200" dirty="0" err="1" smtClean="0"/>
              <a:t>і</a:t>
            </a:r>
            <a:r>
              <a:rPr lang="ru-RU" sz="2200" dirty="0" smtClean="0"/>
              <a:t> </a:t>
            </a:r>
            <a:r>
              <a:rPr lang="ru-RU" sz="2200" dirty="0" err="1" smtClean="0"/>
              <a:t>маса</a:t>
            </a:r>
            <a:r>
              <a:rPr lang="ru-RU" sz="2200" dirty="0" smtClean="0"/>
              <a:t> </a:t>
            </a:r>
            <a:r>
              <a:rPr lang="ru-RU" sz="2200" dirty="0" err="1" smtClean="0"/>
              <a:t>його</a:t>
            </a:r>
            <a:r>
              <a:rPr lang="ru-RU" sz="2200" dirty="0" smtClean="0"/>
              <a:t> </a:t>
            </a:r>
            <a:r>
              <a:rPr lang="ru-RU" sz="2200" dirty="0" err="1" smtClean="0"/>
              <a:t>m</a:t>
            </a:r>
            <a:r>
              <a:rPr lang="ru-RU" sz="2200" dirty="0" smtClean="0"/>
              <a:t> 0 , </a:t>
            </a:r>
            <a:r>
              <a:rPr lang="ru-RU" sz="2200" dirty="0" err="1" smtClean="0"/>
              <a:t>виконується</a:t>
            </a:r>
            <a:r>
              <a:rPr lang="ru-RU" sz="2200" dirty="0" smtClean="0"/>
              <a:t> </a:t>
            </a:r>
            <a:r>
              <a:rPr lang="ru-RU" sz="2200" dirty="0" err="1" smtClean="0"/>
              <a:t>рівність</a:t>
            </a:r>
            <a:endParaRPr lang="ru-RU" sz="2200" dirty="0" smtClean="0"/>
          </a:p>
          <a:p>
            <a:r>
              <a:rPr lang="ru-RU" sz="2200" dirty="0" err="1" smtClean="0"/>
              <a:t>Якщо</a:t>
            </a:r>
            <a:r>
              <a:rPr lang="ru-RU" sz="2200" dirty="0" smtClean="0"/>
              <a:t> </a:t>
            </a:r>
            <a:r>
              <a:rPr lang="ru-RU" sz="2200" dirty="0" err="1" smtClean="0"/>
              <a:t>маса</a:t>
            </a:r>
            <a:r>
              <a:rPr lang="ru-RU" sz="2200" dirty="0" smtClean="0"/>
              <a:t> отложившегося </a:t>
            </a:r>
            <a:r>
              <a:rPr lang="ru-RU" sz="2200" dirty="0" err="1" smtClean="0"/>
              <a:t>речовинидорівнює</a:t>
            </a:r>
            <a:r>
              <a:rPr lang="ru-RU" sz="2200" dirty="0" smtClean="0"/>
              <a:t> одному молю,</a:t>
            </a:r>
          </a:p>
          <a:p>
            <a:r>
              <a:rPr lang="ru-RU" sz="2200" dirty="0" smtClean="0"/>
              <a:t>то Q = F- </a:t>
            </a:r>
            <a:r>
              <a:rPr lang="ru-RU" sz="2200" dirty="0" err="1" smtClean="0"/>
              <a:t>постійнійФарадея</a:t>
            </a:r>
            <a:r>
              <a:rPr lang="ru-RU" sz="2200" dirty="0" smtClean="0"/>
              <a:t>, </a:t>
            </a:r>
            <a:r>
              <a:rPr lang="ru-RU" sz="2200" dirty="0" err="1" smtClean="0"/>
              <a:t>причому</a:t>
            </a:r>
            <a:r>
              <a:rPr lang="ru-RU" sz="2200" dirty="0" smtClean="0"/>
              <a:t> F = N 0 </a:t>
            </a:r>
            <a:r>
              <a:rPr lang="ru-RU" sz="2200" dirty="0" err="1" smtClean="0"/>
              <a:t>e</a:t>
            </a:r>
            <a:r>
              <a:rPr lang="ru-RU" sz="2200" dirty="0" smtClean="0"/>
              <a:t> , </a:t>
            </a:r>
            <a:r>
              <a:rPr lang="ru-RU" sz="2200" dirty="0" err="1" smtClean="0"/>
              <a:t>звідки</a:t>
            </a:r>
            <a:r>
              <a:rPr lang="ru-RU" sz="2200" dirty="0" smtClean="0"/>
              <a:t>:</a:t>
            </a:r>
          </a:p>
          <a:p>
            <a:r>
              <a:rPr lang="ru-RU" sz="2200" dirty="0" smtClean="0"/>
              <a:t>Очевидно, </a:t>
            </a:r>
            <a:r>
              <a:rPr lang="ru-RU" sz="2200" dirty="0" err="1" smtClean="0"/>
              <a:t>щоточність</a:t>
            </a:r>
            <a:r>
              <a:rPr lang="ru-RU" sz="2200" dirty="0" smtClean="0"/>
              <a:t> </a:t>
            </a:r>
            <a:r>
              <a:rPr lang="ru-RU" sz="2200" dirty="0" err="1" smtClean="0"/>
              <a:t>визначення</a:t>
            </a:r>
            <a:r>
              <a:rPr lang="ru-RU" sz="2200" dirty="0" smtClean="0"/>
              <a:t> </a:t>
            </a:r>
            <a:r>
              <a:rPr lang="ru-RU" sz="2200" dirty="0" err="1" smtClean="0"/>
              <a:t>постійної</a:t>
            </a:r>
            <a:r>
              <a:rPr lang="ru-RU" sz="2200" dirty="0" smtClean="0"/>
              <a:t> Авогадро </a:t>
            </a:r>
            <a:r>
              <a:rPr lang="ru-RU" sz="2200" dirty="0" err="1" smtClean="0"/>
              <a:t>задається</a:t>
            </a:r>
            <a:r>
              <a:rPr lang="ru-RU" sz="2200" dirty="0" smtClean="0"/>
              <a:t> </a:t>
            </a:r>
            <a:r>
              <a:rPr lang="ru-RU" sz="2200" dirty="0" err="1" smtClean="0"/>
              <a:t>точністю</a:t>
            </a:r>
            <a:r>
              <a:rPr lang="ru-RU" sz="2200" dirty="0" smtClean="0"/>
              <a:t>, </a:t>
            </a:r>
            <a:r>
              <a:rPr lang="ru-RU" sz="2200" dirty="0" err="1" smtClean="0"/>
              <a:t>з</a:t>
            </a:r>
            <a:r>
              <a:rPr lang="ru-RU" sz="2200" dirty="0" smtClean="0"/>
              <a:t> </a:t>
            </a:r>
            <a:r>
              <a:rPr lang="ru-RU" sz="2200" dirty="0" err="1" smtClean="0"/>
              <a:t>якоювимірюється</a:t>
            </a:r>
            <a:r>
              <a:rPr lang="ru-RU" sz="2200" dirty="0" smtClean="0"/>
              <a:t> заряд </a:t>
            </a:r>
            <a:r>
              <a:rPr lang="ru-RU" sz="2200" dirty="0" err="1" smtClean="0"/>
              <a:t>електрона</a:t>
            </a:r>
            <a:r>
              <a:rPr lang="ru-RU" sz="2200" dirty="0" smtClean="0"/>
              <a:t>. Практика </a:t>
            </a:r>
            <a:r>
              <a:rPr lang="ru-RU" sz="2200" dirty="0" err="1" smtClean="0"/>
              <a:t>зажадала</a:t>
            </a:r>
            <a:r>
              <a:rPr lang="ru-RU" sz="2200" dirty="0" smtClean="0"/>
              <a:t> </a:t>
            </a:r>
            <a:r>
              <a:rPr lang="ru-RU" sz="2200" dirty="0" err="1" smtClean="0"/>
              <a:t>збільшення</a:t>
            </a:r>
            <a:r>
              <a:rPr lang="ru-RU" sz="2200" dirty="0" smtClean="0"/>
              <a:t> </a:t>
            </a:r>
            <a:r>
              <a:rPr lang="ru-RU" sz="2200" dirty="0" err="1" smtClean="0"/>
              <a:t>точностівизначення</a:t>
            </a:r>
            <a:r>
              <a:rPr lang="ru-RU" sz="2200" dirty="0" smtClean="0"/>
              <a:t> </a:t>
            </a:r>
            <a:r>
              <a:rPr lang="ru-RU" sz="2200" dirty="0" err="1" smtClean="0"/>
              <a:t>фундаментальних</a:t>
            </a:r>
            <a:r>
              <a:rPr lang="ru-RU" sz="2200" dirty="0" smtClean="0"/>
              <a:t> констант, </a:t>
            </a:r>
            <a:r>
              <a:rPr lang="ru-RU" sz="2200" dirty="0" err="1" smtClean="0"/>
              <a:t>і</a:t>
            </a:r>
            <a:r>
              <a:rPr lang="ru-RU" sz="2200" dirty="0" smtClean="0"/>
              <a:t> </a:t>
            </a:r>
            <a:r>
              <a:rPr lang="ru-RU" sz="2200" dirty="0" err="1" smtClean="0"/>
              <a:t>це</a:t>
            </a:r>
            <a:r>
              <a:rPr lang="ru-RU" sz="2200" dirty="0" smtClean="0"/>
              <a:t> стало одним </a:t>
            </a:r>
            <a:r>
              <a:rPr lang="ru-RU" sz="2200" dirty="0" err="1" smtClean="0"/>
              <a:t>із</a:t>
            </a:r>
            <a:r>
              <a:rPr lang="ru-RU" sz="2200" dirty="0" smtClean="0"/>
              <a:t> </a:t>
            </a:r>
            <a:r>
              <a:rPr lang="ru-RU" sz="2200" dirty="0" err="1" smtClean="0"/>
              <a:t>стимулів</a:t>
            </a:r>
            <a:r>
              <a:rPr lang="ru-RU" sz="2200" dirty="0" smtClean="0"/>
              <a:t> </a:t>
            </a:r>
            <a:r>
              <a:rPr lang="ru-RU" sz="2200" dirty="0" err="1" smtClean="0"/>
              <a:t>допродовженню</a:t>
            </a:r>
            <a:r>
              <a:rPr lang="ru-RU" sz="2200" dirty="0" smtClean="0"/>
              <a:t> </a:t>
            </a:r>
            <a:r>
              <a:rPr lang="ru-RU" sz="2200" dirty="0" err="1" smtClean="0"/>
              <a:t>вдосконалення</a:t>
            </a:r>
            <a:r>
              <a:rPr lang="ru-RU" sz="2200" dirty="0" smtClean="0"/>
              <a:t> методики </a:t>
            </a:r>
            <a:r>
              <a:rPr lang="ru-RU" sz="2200" dirty="0" err="1" smtClean="0"/>
              <a:t>вимірювань</a:t>
            </a:r>
            <a:r>
              <a:rPr lang="ru-RU" sz="2200" dirty="0" smtClean="0"/>
              <a:t> кванта </a:t>
            </a:r>
            <a:r>
              <a:rPr lang="ru-RU" sz="2200" dirty="0" err="1" smtClean="0"/>
              <a:t>електричного</a:t>
            </a:r>
            <a:r>
              <a:rPr lang="ru-RU" sz="2200" dirty="0" smtClean="0"/>
              <a:t> </a:t>
            </a:r>
            <a:r>
              <a:rPr lang="ru-RU" sz="2200" dirty="0" err="1" smtClean="0"/>
              <a:t>заряду.Робота</a:t>
            </a:r>
            <a:r>
              <a:rPr lang="ru-RU" sz="2200" dirty="0" smtClean="0"/>
              <a:t> </a:t>
            </a:r>
            <a:r>
              <a:rPr lang="ru-RU" sz="2200" dirty="0" err="1" smtClean="0"/>
              <a:t>ця</a:t>
            </a:r>
            <a:r>
              <a:rPr lang="ru-RU" sz="2200" dirty="0" smtClean="0"/>
              <a:t>, </a:t>
            </a:r>
            <a:r>
              <a:rPr lang="ru-RU" sz="2200" dirty="0" err="1" smtClean="0"/>
              <a:t>що</a:t>
            </a:r>
            <a:r>
              <a:rPr lang="ru-RU" sz="2200" dirty="0" smtClean="0"/>
              <a:t> носить </a:t>
            </a:r>
            <a:r>
              <a:rPr lang="ru-RU" sz="2200" dirty="0" err="1" smtClean="0"/>
              <a:t>вже</a:t>
            </a:r>
            <a:r>
              <a:rPr lang="ru-RU" sz="2200" dirty="0" smtClean="0"/>
              <a:t> чисто </a:t>
            </a:r>
            <a:r>
              <a:rPr lang="ru-RU" sz="2200" dirty="0" err="1" smtClean="0"/>
              <a:t>метрологічний</a:t>
            </a:r>
            <a:r>
              <a:rPr lang="ru-RU" sz="2200" dirty="0" smtClean="0"/>
              <a:t> характер, </a:t>
            </a:r>
            <a:r>
              <a:rPr lang="ru-RU" sz="2200" dirty="0" err="1" smtClean="0"/>
              <a:t>продовжується</a:t>
            </a:r>
            <a:r>
              <a:rPr lang="ru-RU" sz="2200" dirty="0" smtClean="0"/>
              <a:t> до </a:t>
            </a:r>
            <a:r>
              <a:rPr lang="ru-RU" sz="2200" dirty="0" err="1" smtClean="0"/>
              <a:t>цихпір</a:t>
            </a:r>
            <a:r>
              <a:rPr lang="ru-RU" sz="2200" dirty="0" smtClean="0"/>
              <a:t>.</a:t>
            </a:r>
          </a:p>
          <a:p>
            <a:r>
              <a:rPr lang="ru-RU" sz="2200" dirty="0" err="1" smtClean="0"/>
              <a:t>Найбільшточними</a:t>
            </a:r>
            <a:r>
              <a:rPr lang="ru-RU" sz="2200" dirty="0" smtClean="0"/>
              <a:t> в </a:t>
            </a:r>
            <a:r>
              <a:rPr lang="ru-RU" sz="2200" dirty="0" err="1" smtClean="0"/>
              <a:t>даний</a:t>
            </a:r>
            <a:r>
              <a:rPr lang="ru-RU" sz="2200" dirty="0" smtClean="0"/>
              <a:t> час </a:t>
            </a:r>
            <a:r>
              <a:rPr lang="ru-RU" sz="2200" dirty="0" err="1" smtClean="0"/>
              <a:t>є</a:t>
            </a:r>
            <a:r>
              <a:rPr lang="ru-RU" sz="2200" dirty="0" smtClean="0"/>
              <a:t> </a:t>
            </a:r>
            <a:r>
              <a:rPr lang="ru-RU" sz="2200" dirty="0" err="1" smtClean="0"/>
              <a:t>значення</a:t>
            </a:r>
            <a:r>
              <a:rPr lang="ru-RU" sz="2200" dirty="0" smtClean="0"/>
              <a:t>:</a:t>
            </a:r>
          </a:p>
          <a:p>
            <a:r>
              <a:rPr lang="ru-RU" sz="2200" dirty="0" smtClean="0"/>
              <a:t>е = (4,8029 В± 0,0005) 10 -10 . од. заряду СГСЕ;</a:t>
            </a:r>
          </a:p>
          <a:p>
            <a:r>
              <a:rPr lang="ru-RU" sz="2200" dirty="0" smtClean="0"/>
              <a:t>N 0 =(6,0230 В± 0,0005) 10 23 1/моль.</a:t>
            </a:r>
          </a:p>
          <a:p>
            <a:r>
              <a:rPr lang="ru-RU" sz="2200" dirty="0" err="1" smtClean="0"/>
              <a:t>Знаючи</a:t>
            </a:r>
            <a:r>
              <a:rPr lang="ru-RU" sz="2200" dirty="0" smtClean="0"/>
              <a:t> N </a:t>
            </a:r>
            <a:r>
              <a:rPr lang="ru-RU" sz="2200" dirty="0" err="1" smtClean="0"/>
              <a:t>o</a:t>
            </a:r>
            <a:r>
              <a:rPr lang="ru-RU" sz="2200" dirty="0" smtClean="0"/>
              <a:t> ,</a:t>
            </a:r>
            <a:r>
              <a:rPr lang="ru-RU" sz="2200" dirty="0" err="1" smtClean="0"/>
              <a:t>можна</a:t>
            </a:r>
            <a:r>
              <a:rPr lang="ru-RU" sz="2200" dirty="0" smtClean="0"/>
              <a:t> </a:t>
            </a:r>
            <a:r>
              <a:rPr lang="ru-RU" sz="2200" dirty="0" err="1" smtClean="0"/>
              <a:t>визначити</a:t>
            </a:r>
            <a:r>
              <a:rPr lang="ru-RU" sz="2200" dirty="0" smtClean="0"/>
              <a:t> число молекул газу в 1 см 3 , </a:t>
            </a:r>
            <a:r>
              <a:rPr lang="ru-RU" sz="2200" dirty="0" err="1" smtClean="0"/>
              <a:t>оскільки</a:t>
            </a:r>
            <a:r>
              <a:rPr lang="ru-RU" sz="2200" dirty="0" smtClean="0"/>
              <a:t> </a:t>
            </a:r>
            <a:r>
              <a:rPr lang="ru-RU" sz="2200" dirty="0" err="1" smtClean="0"/>
              <a:t>обсяг,обіймав</a:t>
            </a:r>
            <a:r>
              <a:rPr lang="ru-RU" sz="2200" dirty="0" smtClean="0"/>
              <a:t> 1 молем газу, </a:t>
            </a:r>
            <a:r>
              <a:rPr lang="ru-RU" sz="2200" dirty="0" err="1" smtClean="0"/>
              <a:t>являє</a:t>
            </a:r>
            <a:r>
              <a:rPr lang="ru-RU" sz="2200" dirty="0" smtClean="0"/>
              <a:t> собою </a:t>
            </a:r>
            <a:r>
              <a:rPr lang="ru-RU" sz="2200" dirty="0" err="1" smtClean="0"/>
              <a:t>вже</a:t>
            </a:r>
            <a:r>
              <a:rPr lang="ru-RU" sz="2200" dirty="0" smtClean="0"/>
              <a:t> </a:t>
            </a:r>
            <a:r>
              <a:rPr lang="ru-RU" sz="2200" dirty="0" err="1" smtClean="0"/>
              <a:t>відому</a:t>
            </a:r>
            <a:r>
              <a:rPr lang="ru-RU" sz="2200" dirty="0" smtClean="0"/>
              <a:t> </a:t>
            </a:r>
            <a:r>
              <a:rPr lang="ru-RU" sz="2200" dirty="0" err="1" smtClean="0"/>
              <a:t>постійну</a:t>
            </a:r>
            <a:r>
              <a:rPr lang="ru-RU" sz="2200" dirty="0" smtClean="0"/>
              <a:t> величину.</a:t>
            </a:r>
          </a:p>
          <a:p>
            <a:r>
              <a:rPr lang="ru-RU" sz="2200" dirty="0" err="1" smtClean="0"/>
              <a:t>Знання</a:t>
            </a:r>
            <a:r>
              <a:rPr lang="ru-RU" sz="2200" dirty="0" smtClean="0"/>
              <a:t> </a:t>
            </a:r>
            <a:r>
              <a:rPr lang="ru-RU" sz="2200" dirty="0" err="1" smtClean="0"/>
              <a:t>числамолекул</a:t>
            </a:r>
            <a:r>
              <a:rPr lang="ru-RU" sz="2200" dirty="0" smtClean="0"/>
              <a:t> газу в 1 см 3 дало в свою </a:t>
            </a:r>
            <a:r>
              <a:rPr lang="ru-RU" sz="2200" dirty="0" err="1" smtClean="0"/>
              <a:t>чергу</a:t>
            </a:r>
            <a:r>
              <a:rPr lang="ru-RU" sz="2200" dirty="0" smtClean="0"/>
              <a:t> </a:t>
            </a:r>
            <a:r>
              <a:rPr lang="ru-RU" sz="2200" dirty="0" err="1" smtClean="0"/>
              <a:t>можливість</a:t>
            </a:r>
            <a:r>
              <a:rPr lang="ru-RU" sz="2200" dirty="0" smtClean="0"/>
              <a:t> </a:t>
            </a:r>
            <a:r>
              <a:rPr lang="ru-RU" sz="2200" dirty="0" err="1" smtClean="0"/>
              <a:t>визначитисередню</a:t>
            </a:r>
            <a:r>
              <a:rPr lang="ru-RU" sz="2200" dirty="0" smtClean="0"/>
              <a:t> </a:t>
            </a:r>
            <a:r>
              <a:rPr lang="ru-RU" sz="2200" dirty="0" err="1" smtClean="0"/>
              <a:t>кінетичну</a:t>
            </a:r>
            <a:r>
              <a:rPr lang="ru-RU" sz="2200" dirty="0" smtClean="0"/>
              <a:t> </a:t>
            </a:r>
            <a:r>
              <a:rPr lang="ru-RU" sz="2200" dirty="0" err="1" smtClean="0"/>
              <a:t>енергію</a:t>
            </a:r>
            <a:r>
              <a:rPr lang="ru-RU" sz="2200" dirty="0" smtClean="0"/>
              <a:t> теплового </a:t>
            </a:r>
            <a:r>
              <a:rPr lang="ru-RU" sz="2200" dirty="0" err="1" smtClean="0"/>
              <a:t>руху</a:t>
            </a:r>
            <a:r>
              <a:rPr lang="ru-RU" sz="2200" dirty="0" smtClean="0"/>
              <a:t> </a:t>
            </a:r>
            <a:r>
              <a:rPr lang="ru-RU" sz="2200" dirty="0" err="1" smtClean="0"/>
              <a:t>молекули</a:t>
            </a:r>
            <a:r>
              <a:rPr lang="ru-RU" sz="2200" dirty="0" smtClean="0"/>
              <a:t>. </a:t>
            </a:r>
            <a:r>
              <a:rPr lang="ru-RU" sz="2200" dirty="0" err="1" smtClean="0"/>
              <a:t>Нарешті</a:t>
            </a:r>
            <a:r>
              <a:rPr lang="ru-RU" sz="2200" dirty="0" smtClean="0"/>
              <a:t>, по </a:t>
            </a:r>
            <a:r>
              <a:rPr lang="ru-RU" sz="2200" dirty="0" err="1" smtClean="0"/>
              <a:t>зарядуелектрона</a:t>
            </a:r>
            <a:r>
              <a:rPr lang="ru-RU" sz="2200" dirty="0" smtClean="0"/>
              <a:t> </a:t>
            </a:r>
            <a:r>
              <a:rPr lang="ru-RU" sz="2200" dirty="0" err="1" smtClean="0"/>
              <a:t>можна</a:t>
            </a:r>
            <a:r>
              <a:rPr lang="ru-RU" sz="2200" dirty="0" smtClean="0"/>
              <a:t> </a:t>
            </a:r>
            <a:r>
              <a:rPr lang="ru-RU" sz="2200" dirty="0" err="1" smtClean="0"/>
              <a:t>визначити</a:t>
            </a:r>
            <a:r>
              <a:rPr lang="ru-RU" sz="2200" dirty="0" smtClean="0"/>
              <a:t> </a:t>
            </a:r>
            <a:r>
              <a:rPr lang="ru-RU" sz="2200" dirty="0" err="1" smtClean="0"/>
              <a:t>постійну</a:t>
            </a:r>
            <a:r>
              <a:rPr lang="ru-RU" sz="2200" dirty="0" smtClean="0"/>
              <a:t> Планка </a:t>
            </a:r>
            <a:r>
              <a:rPr lang="ru-RU" sz="2200" dirty="0" err="1" smtClean="0"/>
              <a:t>і</a:t>
            </a:r>
            <a:r>
              <a:rPr lang="ru-RU" sz="2200" dirty="0" smtClean="0"/>
              <a:t> </a:t>
            </a:r>
            <a:r>
              <a:rPr lang="ru-RU" sz="2200" dirty="0" err="1" smtClean="0"/>
              <a:t>постійну</a:t>
            </a:r>
            <a:r>
              <a:rPr lang="ru-RU" sz="2200" dirty="0" smtClean="0"/>
              <a:t> Стефана-Больцмана </a:t>
            </a:r>
            <a:r>
              <a:rPr lang="ru-RU" sz="2200" dirty="0" err="1" smtClean="0"/>
              <a:t>взаконі</a:t>
            </a:r>
            <a:r>
              <a:rPr lang="ru-RU" sz="2200" dirty="0" smtClean="0"/>
              <a:t> теплового </a:t>
            </a:r>
            <a:r>
              <a:rPr lang="ru-RU" sz="2200" dirty="0" err="1" smtClean="0"/>
              <a:t>випромінювання</a:t>
            </a:r>
            <a:r>
              <a:rPr lang="ru-RU" sz="2200" dirty="0" smtClean="0"/>
              <a:t>.</a:t>
            </a:r>
          </a:p>
          <a:p>
            <a:endParaRPr lang="ru-RU"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1556792"/>
            <a:ext cx="7848872" cy="3744416"/>
          </a:xfrm>
        </p:spPr>
        <p:txBody>
          <a:bodyPr>
            <a:normAutofit/>
          </a:bodyPr>
          <a:lstStyle/>
          <a:p>
            <a:r>
              <a:rPr lang="uk-UA" sz="7200" dirty="0" smtClean="0"/>
              <a:t>Дякую за увагу!</a:t>
            </a:r>
            <a:endParaRPr lang="ru-RU" sz="72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274638"/>
            <a:ext cx="8219256" cy="850106"/>
          </a:xfrm>
        </p:spPr>
        <p:txBody>
          <a:bodyPr/>
          <a:lstStyle/>
          <a:p>
            <a:r>
              <a:rPr lang="ru-RU" dirty="0" smtClean="0"/>
              <a:t>План</a:t>
            </a:r>
            <a:endParaRPr lang="ru-RU" dirty="0"/>
          </a:p>
        </p:txBody>
      </p:sp>
      <p:sp>
        <p:nvSpPr>
          <p:cNvPr id="3" name="Содержимое 2"/>
          <p:cNvSpPr>
            <a:spLocks noGrp="1"/>
          </p:cNvSpPr>
          <p:nvPr>
            <p:ph idx="1"/>
          </p:nvPr>
        </p:nvSpPr>
        <p:spPr>
          <a:xfrm>
            <a:off x="431032" y="1124744"/>
            <a:ext cx="8533456" cy="5544616"/>
          </a:xfrm>
        </p:spPr>
        <p:txBody>
          <a:bodyPr>
            <a:normAutofit fontScale="85000" lnSpcReduction="20000"/>
          </a:bodyPr>
          <a:lstStyle/>
          <a:p>
            <a:r>
              <a:rPr lang="ru-RU" dirty="0" err="1" smtClean="0"/>
              <a:t>Введення</a:t>
            </a:r>
            <a:r>
              <a:rPr lang="ru-RU" dirty="0" smtClean="0"/>
              <a:t>.</a:t>
            </a:r>
          </a:p>
          <a:p>
            <a:r>
              <a:rPr lang="ru-RU" dirty="0" smtClean="0"/>
              <a:t> </a:t>
            </a:r>
            <a:r>
              <a:rPr lang="ru-RU" dirty="0" err="1" smtClean="0"/>
              <a:t>Передісторія</a:t>
            </a:r>
            <a:r>
              <a:rPr lang="ru-RU" dirty="0" smtClean="0"/>
              <a:t> </a:t>
            </a:r>
            <a:r>
              <a:rPr lang="ru-RU" dirty="0" err="1" smtClean="0"/>
              <a:t>відкриття</a:t>
            </a:r>
            <a:r>
              <a:rPr lang="ru-RU" dirty="0" smtClean="0"/>
              <a:t> </a:t>
            </a:r>
            <a:r>
              <a:rPr lang="ru-RU" dirty="0" err="1" smtClean="0"/>
              <a:t>електрона</a:t>
            </a:r>
            <a:endParaRPr lang="ru-RU" dirty="0" smtClean="0"/>
          </a:p>
          <a:p>
            <a:r>
              <a:rPr lang="ru-RU" dirty="0" smtClean="0"/>
              <a:t> </a:t>
            </a:r>
            <a:r>
              <a:rPr lang="ru-RU" dirty="0" err="1" smtClean="0"/>
              <a:t>Історія</a:t>
            </a:r>
            <a:r>
              <a:rPr lang="ru-RU" dirty="0" smtClean="0"/>
              <a:t> </a:t>
            </a:r>
            <a:r>
              <a:rPr lang="ru-RU" dirty="0" err="1" smtClean="0"/>
              <a:t>відкриття</a:t>
            </a:r>
            <a:r>
              <a:rPr lang="ru-RU" dirty="0" smtClean="0"/>
              <a:t> </a:t>
            </a:r>
            <a:r>
              <a:rPr lang="ru-RU" dirty="0" err="1" smtClean="0"/>
              <a:t>електрона</a:t>
            </a:r>
            <a:endParaRPr lang="ru-RU" dirty="0" smtClean="0"/>
          </a:p>
          <a:p>
            <a:r>
              <a:rPr lang="ru-RU" dirty="0" smtClean="0"/>
              <a:t> </a:t>
            </a:r>
            <a:r>
              <a:rPr lang="ru-RU" dirty="0" err="1" smtClean="0"/>
              <a:t>Досліди</a:t>
            </a:r>
            <a:r>
              <a:rPr lang="ru-RU" dirty="0" smtClean="0"/>
              <a:t> та </a:t>
            </a:r>
            <a:r>
              <a:rPr lang="ru-RU" dirty="0" err="1" smtClean="0"/>
              <a:t>методи</a:t>
            </a:r>
            <a:r>
              <a:rPr lang="ru-RU" dirty="0" smtClean="0"/>
              <a:t> </a:t>
            </a:r>
            <a:r>
              <a:rPr lang="ru-RU" dirty="0" err="1" smtClean="0"/>
              <a:t>відкриття</a:t>
            </a:r>
            <a:r>
              <a:rPr lang="ru-RU" dirty="0" smtClean="0"/>
              <a:t> </a:t>
            </a:r>
            <a:r>
              <a:rPr lang="ru-RU" dirty="0" err="1" smtClean="0"/>
              <a:t>електрона</a:t>
            </a:r>
            <a:r>
              <a:rPr lang="ru-RU" dirty="0" smtClean="0"/>
              <a:t>:</a:t>
            </a:r>
          </a:p>
          <a:p>
            <a:r>
              <a:rPr lang="ru-RU" dirty="0" err="1" smtClean="0"/>
              <a:t>Досл</a:t>
            </a:r>
            <a:r>
              <a:rPr lang="uk-UA" dirty="0" err="1" smtClean="0"/>
              <a:t>ід</a:t>
            </a:r>
            <a:r>
              <a:rPr lang="ru-RU" dirty="0" smtClean="0"/>
              <a:t> Томсона</a:t>
            </a:r>
          </a:p>
          <a:p>
            <a:r>
              <a:rPr lang="ru-RU" dirty="0" err="1" smtClean="0"/>
              <a:t>Дослід</a:t>
            </a:r>
            <a:r>
              <a:rPr lang="ru-RU" dirty="0" smtClean="0"/>
              <a:t> Резерфорда</a:t>
            </a:r>
          </a:p>
          <a:p>
            <a:r>
              <a:rPr lang="ru-RU" dirty="0" smtClean="0"/>
              <a:t>Метод </a:t>
            </a:r>
            <a:r>
              <a:rPr lang="ru-RU" dirty="0" err="1" smtClean="0"/>
              <a:t>Міллікена</a:t>
            </a:r>
            <a:r>
              <a:rPr lang="ru-RU" dirty="0" smtClean="0"/>
              <a:t>:</a:t>
            </a:r>
          </a:p>
          <a:p>
            <a:r>
              <a:rPr lang="ru-RU" dirty="0" smtClean="0"/>
              <a:t>- Коротка </a:t>
            </a:r>
            <a:r>
              <a:rPr lang="ru-RU" dirty="0" err="1" smtClean="0"/>
              <a:t>біографія</a:t>
            </a:r>
            <a:endParaRPr lang="ru-RU" dirty="0" smtClean="0"/>
          </a:p>
          <a:p>
            <a:r>
              <a:rPr lang="ru-RU" dirty="0" smtClean="0"/>
              <a:t>- </a:t>
            </a:r>
            <a:r>
              <a:rPr lang="ru-RU" dirty="0" err="1" smtClean="0"/>
              <a:t>Опис</a:t>
            </a:r>
            <a:r>
              <a:rPr lang="ru-RU" dirty="0" smtClean="0"/>
              <a:t> установки</a:t>
            </a:r>
          </a:p>
          <a:p>
            <a:r>
              <a:rPr lang="ru-RU" dirty="0" smtClean="0"/>
              <a:t>- </a:t>
            </a:r>
            <a:r>
              <a:rPr lang="ru-RU" dirty="0" err="1" smtClean="0"/>
              <a:t>Обчислення</a:t>
            </a:r>
            <a:r>
              <a:rPr lang="ru-RU" dirty="0" smtClean="0"/>
              <a:t> </a:t>
            </a:r>
            <a:r>
              <a:rPr lang="ru-RU" dirty="0" err="1" smtClean="0"/>
              <a:t>елементарногозаряду</a:t>
            </a:r>
            <a:endParaRPr lang="ru-RU" dirty="0" smtClean="0"/>
          </a:p>
          <a:p>
            <a:r>
              <a:rPr lang="ru-RU" dirty="0" smtClean="0"/>
              <a:t> </a:t>
            </a:r>
            <a:r>
              <a:rPr lang="ru-RU" dirty="0" err="1" smtClean="0"/>
              <a:t>Висновки</a:t>
            </a:r>
            <a:r>
              <a:rPr lang="ru-RU" dirty="0" smtClean="0"/>
              <a:t> </a:t>
            </a:r>
            <a:r>
              <a:rPr lang="ru-RU" dirty="0" err="1" smtClean="0"/>
              <a:t>з</a:t>
            </a:r>
            <a:r>
              <a:rPr lang="ru-RU" dirty="0" smtClean="0"/>
              <a:t> методу</a:t>
            </a:r>
          </a:p>
          <a:p>
            <a:r>
              <a:rPr lang="ru-RU" dirty="0" smtClean="0"/>
              <a:t> Метод </a:t>
            </a:r>
            <a:r>
              <a:rPr lang="ru-RU" dirty="0" err="1" smtClean="0"/>
              <a:t>візуалізації</a:t>
            </a:r>
            <a:r>
              <a:rPr lang="ru-RU" dirty="0" smtClean="0"/>
              <a:t> Комптона</a:t>
            </a:r>
          </a:p>
          <a:p>
            <a:r>
              <a:rPr lang="ru-RU" dirty="0" err="1" smtClean="0"/>
              <a:t>Висновок</a:t>
            </a:r>
            <a:r>
              <a:rPr lang="ru-RU" dirty="0" smtClean="0"/>
              <a:t>.</a:t>
            </a:r>
          </a:p>
          <a:p>
            <a:endParaRPr lang="ru-R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43808" y="692696"/>
            <a:ext cx="5593872" cy="1584176"/>
          </a:xfrm>
        </p:spPr>
        <p:txBody>
          <a:bodyPr/>
          <a:lstStyle/>
          <a:p>
            <a:r>
              <a:rPr lang="uk-UA" dirty="0" smtClean="0"/>
              <a:t>Загальні Відомості про Електрон</a:t>
            </a:r>
            <a:endParaRPr lang="ru-RU" dirty="0"/>
          </a:p>
        </p:txBody>
      </p:sp>
      <p:sp>
        <p:nvSpPr>
          <p:cNvPr id="3" name="Текст 2"/>
          <p:cNvSpPr>
            <a:spLocks noGrp="1"/>
          </p:cNvSpPr>
          <p:nvPr>
            <p:ph type="body" idx="1"/>
          </p:nvPr>
        </p:nvSpPr>
        <p:spPr>
          <a:xfrm>
            <a:off x="2483768" y="2294112"/>
            <a:ext cx="6264696" cy="4231232"/>
          </a:xfrm>
        </p:spPr>
        <p:txBody>
          <a:bodyPr>
            <a:normAutofit fontScale="70000" lnSpcReduction="20000"/>
          </a:bodyPr>
          <a:lstStyle/>
          <a:p>
            <a:endParaRPr lang="ru-RU" sz="1600" dirty="0" smtClean="0"/>
          </a:p>
          <a:p>
            <a:r>
              <a:rPr lang="uk-UA" sz="2200" dirty="0" smtClean="0"/>
              <a:t>ЕЛЕКТРОН </a:t>
            </a:r>
            <a:r>
              <a:rPr lang="uk-UA" sz="2200" dirty="0" err="1" smtClean="0"/>
              <a:t>-перша</a:t>
            </a:r>
            <a:r>
              <a:rPr lang="uk-UA" sz="2200" dirty="0" smtClean="0"/>
              <a:t> за часом відкриття елементарна частинка; </a:t>
            </a:r>
          </a:p>
          <a:p>
            <a:r>
              <a:rPr lang="uk-UA" sz="2200" dirty="0" smtClean="0"/>
              <a:t>Матеріальний носій найменшої маси і найменшого електричного заряду в природі;</a:t>
            </a:r>
          </a:p>
          <a:p>
            <a:r>
              <a:rPr lang="uk-UA" sz="2200" dirty="0" smtClean="0"/>
              <a:t> складова частина атома.</a:t>
            </a:r>
          </a:p>
          <a:p>
            <a:r>
              <a:rPr lang="uk-UA" sz="2200" dirty="0" smtClean="0"/>
              <a:t>Заряд електрона - 1,6021892 . 10</a:t>
            </a:r>
            <a:r>
              <a:rPr lang="uk-UA" sz="2200" baseline="30000" dirty="0" smtClean="0"/>
              <a:t> -19 </a:t>
            </a:r>
            <a:r>
              <a:rPr lang="uk-UA" sz="2200" dirty="0" smtClean="0"/>
              <a:t>Кл</a:t>
            </a:r>
          </a:p>
          <a:p>
            <a:r>
              <a:rPr lang="uk-UA" sz="2200" dirty="0" smtClean="0"/>
              <a:t>Маса електрона 9,109534 . 10</a:t>
            </a:r>
            <a:r>
              <a:rPr lang="uk-UA" sz="2200" baseline="30000" dirty="0" smtClean="0"/>
              <a:t> -31 </a:t>
            </a:r>
            <a:r>
              <a:rPr lang="uk-UA" sz="2200" dirty="0" smtClean="0"/>
              <a:t>кг</a:t>
            </a:r>
          </a:p>
          <a:p>
            <a:r>
              <a:rPr lang="uk-UA" sz="2200" dirty="0" smtClean="0"/>
              <a:t>Питома заряду e/m e =1,7588047 . 10</a:t>
            </a:r>
            <a:r>
              <a:rPr lang="uk-UA" sz="2200" baseline="30000" dirty="0" smtClean="0"/>
              <a:t> 11 </a:t>
            </a:r>
            <a:r>
              <a:rPr lang="uk-UA" sz="2200" dirty="0" smtClean="0"/>
              <a:t>Кл . кг </a:t>
            </a:r>
            <a:r>
              <a:rPr lang="uk-UA" sz="2200" baseline="30000" dirty="0" smtClean="0"/>
              <a:t>-1</a:t>
            </a:r>
            <a:r>
              <a:rPr lang="uk-UA" sz="2200" dirty="0" smtClean="0"/>
              <a:t> </a:t>
            </a:r>
          </a:p>
          <a:p>
            <a:r>
              <a:rPr lang="uk-UA" sz="2200" dirty="0" err="1" smtClean="0"/>
              <a:t>Еелектрони</a:t>
            </a:r>
            <a:r>
              <a:rPr lang="uk-UA" sz="2200" dirty="0" smtClean="0"/>
              <a:t> підкоряються статистиці Фермі-Дірака, </a:t>
            </a:r>
            <a:r>
              <a:rPr lang="uk-UA" sz="2200" dirty="0" err="1" smtClean="0"/>
              <a:t>ферміони</a:t>
            </a:r>
            <a:r>
              <a:rPr lang="uk-UA" sz="2200" dirty="0" smtClean="0"/>
              <a:t>.</a:t>
            </a:r>
          </a:p>
          <a:p>
            <a:r>
              <a:rPr lang="uk-UA" sz="2200" dirty="0" smtClean="0"/>
              <a:t> На них діє принцип заборони Паулі.</a:t>
            </a:r>
          </a:p>
          <a:p>
            <a:r>
              <a:rPr lang="uk-UA" sz="2200" dirty="0" smtClean="0"/>
              <a:t>Магнітний момент електрона дорівнює - 1,00116 m б , де m б – магнетон Бору.</a:t>
            </a:r>
          </a:p>
          <a:p>
            <a:r>
              <a:rPr lang="uk-UA" sz="2200" dirty="0" err="1" smtClean="0"/>
              <a:t>Електронстабільна</a:t>
            </a:r>
            <a:r>
              <a:rPr lang="uk-UA" sz="2200" dirty="0" smtClean="0"/>
              <a:t> частинка. Згідно з експериментальними даними, час життя t e &gt; 2 . 10 22 років.</a:t>
            </a:r>
          </a:p>
          <a:p>
            <a:r>
              <a:rPr lang="uk-UA" sz="2200" dirty="0" smtClean="0"/>
              <a:t>Не бере участь у сильній взаємодії.</a:t>
            </a:r>
          </a:p>
          <a:p>
            <a:r>
              <a:rPr lang="uk-UA" sz="2200" dirty="0" smtClean="0"/>
              <a:t>Сучасна фізика розглядає електрон як істинно елементарну частинку, яка не володіє структурою і розмірами. </a:t>
            </a:r>
          </a:p>
          <a:p>
            <a:r>
              <a:rPr lang="ru-RU" sz="2200" dirty="0" smtClean="0"/>
              <a:t/>
            </a:r>
            <a:br>
              <a:rPr lang="ru-RU" sz="2200" dirty="0" smtClean="0"/>
            </a:br>
            <a:endParaRPr lang="ru-RU" sz="2200" dirty="0"/>
          </a:p>
        </p:txBody>
      </p:sp>
      <p:pic>
        <p:nvPicPr>
          <p:cNvPr id="1026" name="Picture 2" descr="http://www.vokrugsveta.ru/img/cmn/2011/03/09/007.jpg"/>
          <p:cNvPicPr>
            <a:picLocks noChangeAspect="1" noChangeArrowheads="1"/>
          </p:cNvPicPr>
          <p:nvPr/>
        </p:nvPicPr>
        <p:blipFill>
          <a:blip r:embed="rId2" cstate="print"/>
          <a:srcRect/>
          <a:stretch>
            <a:fillRect/>
          </a:stretch>
        </p:blipFill>
        <p:spPr bwMode="auto">
          <a:xfrm>
            <a:off x="251519" y="2204864"/>
            <a:ext cx="2051699" cy="2232248"/>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err="1" smtClean="0"/>
              <a:t>Предісторія</a:t>
            </a:r>
            <a:r>
              <a:rPr lang="ru-RU" b="1" dirty="0" smtClean="0"/>
              <a:t> </a:t>
            </a:r>
            <a:r>
              <a:rPr lang="ru-RU" b="1" dirty="0" err="1" smtClean="0"/>
              <a:t>відкриття</a:t>
            </a:r>
            <a:r>
              <a:rPr lang="ru-RU" dirty="0" smtClean="0"/>
              <a:t/>
            </a:r>
            <a:br>
              <a:rPr lang="ru-RU" dirty="0" smtClean="0"/>
            </a:br>
            <a:endParaRPr lang="ru-RU" dirty="0"/>
          </a:p>
        </p:txBody>
      </p:sp>
      <p:sp>
        <p:nvSpPr>
          <p:cNvPr id="3" name="Содержимое 2"/>
          <p:cNvSpPr>
            <a:spLocks noGrp="1"/>
          </p:cNvSpPr>
          <p:nvPr>
            <p:ph idx="1"/>
          </p:nvPr>
        </p:nvSpPr>
        <p:spPr>
          <a:xfrm>
            <a:off x="395536" y="980728"/>
            <a:ext cx="8229600" cy="5544616"/>
          </a:xfrm>
        </p:spPr>
        <p:txBody>
          <a:bodyPr>
            <a:noAutofit/>
          </a:bodyPr>
          <a:lstStyle/>
          <a:p>
            <a:r>
              <a:rPr lang="uk-UA" sz="1400" dirty="0" smtClean="0"/>
              <a:t>Відкриття електрона являється результатом численних експериментів. До початку XX століття відкриття  існування електрона було встановлено  цілий ряд незалежних експериментів. Але, незважаючи на колосальний експериментальний матеріал,накопичений цілими національними школами, електрон залишався гіпотетичною частинкою, бо досвід ще не відповів на ряд фундаментальних питань. В дійсності "відкриття" електрона розтяглося більш ніж на півстоліття і не завершилося в 1897 році, в ньому брало участь безліч вчених і винахідників.</a:t>
            </a:r>
          </a:p>
          <a:p>
            <a:r>
              <a:rPr lang="uk-UA" sz="1400" dirty="0" smtClean="0"/>
              <a:t>Перш за все не було жодного досліду, в якому були б задіяні окремі електрони. Елементарний заряд обчислювався на підставі вимірів мікроскопічного заряду в припущенні справедливості ряду гіпотез.</a:t>
            </a:r>
          </a:p>
          <a:p>
            <a:r>
              <a:rPr lang="uk-UA" sz="1400" dirty="0" smtClean="0"/>
              <a:t>Спочатку електрон з'явився як результат атомістичного тлумачення законів електролізу, потім він був виявлений в газовому розряді. Було не ясно, чи має фізика в дійсності справу з одним і тим же об'єктом. Жоден з дослідів по вимірюванню заряду електрона не давав суворо повторюваних значень. </a:t>
            </a:r>
            <a:br>
              <a:rPr lang="uk-UA" sz="1400" dirty="0" smtClean="0"/>
            </a:br>
            <a:r>
              <a:rPr lang="uk-UA" sz="1400" dirty="0" smtClean="0"/>
              <a:t>Були скептики, які взагалі ігнорували відкриття електрона. Академік А.Ф.Іоффе в спогадах про свого вчителя В.К. Рентгені писав: « До 1906 - 1907 рр. слово електрон не повинно було вимовлятися у фізичному інституті Мюнхенського університету. Рентген вважав його недоведеною гіпотезою, застосовуваної часто без достатніх підстав і без потреби ».</a:t>
            </a:r>
          </a:p>
          <a:p>
            <a:r>
              <a:rPr lang="uk-UA" sz="1400" dirty="0" smtClean="0"/>
              <a:t>Поняття « електрон » не мало однозначного тлумачення, бо експеримент не розкрив ще структури атома (планетарна модель Резерфорда з'явиться в 1911 р., а теорія Бора - в 1913р.).</a:t>
            </a:r>
          </a:p>
          <a:p>
            <a:r>
              <a:rPr lang="uk-UA" sz="1400" dirty="0" smtClean="0"/>
              <a:t>Електрон ще не вийшов з рамок « чистої » науки.</a:t>
            </a:r>
          </a:p>
          <a:p>
            <a:r>
              <a:rPr lang="uk-UA" sz="1400" dirty="0" smtClean="0"/>
              <a:t> Нагадаємо, що перша електронна лампа з'явилася тільки в 1907 р. Для переходу від віри до переконання необхідно було перш за все ізолювати електрон, винайти метод безпосереднього і точного вимірювання елементарного заряду.</a:t>
            </a:r>
          </a:p>
          <a:p>
            <a:endParaRPr lang="ru-RU" sz="1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95536" y="836712"/>
            <a:ext cx="8424936" cy="5472608"/>
          </a:xfrm>
        </p:spPr>
        <p:txBody>
          <a:bodyPr>
            <a:normAutofit fontScale="70000" lnSpcReduction="20000"/>
          </a:bodyPr>
          <a:lstStyle/>
          <a:p>
            <a:r>
              <a:rPr lang="uk-UA" dirty="0" smtClean="0"/>
              <a:t>Вирішення цього завдання не змусило себе чекати. У 1752 р була вперше висловлена думка про дискретності електричного заряду Б. </a:t>
            </a:r>
            <a:r>
              <a:rPr lang="uk-UA" dirty="0" err="1" smtClean="0"/>
              <a:t>Франкліном</a:t>
            </a:r>
            <a:r>
              <a:rPr lang="uk-UA" dirty="0" smtClean="0"/>
              <a:t>. Експериментально дискретність зарядів була обґрунтована законами електролізу, відкритими М.Фарадеєм в 1834 р. Числове значення елементарного заряду (найменшого електричного заряду, що зустрічається в природі) було теоретично обчислено на підставі законів електролізу з використанням числа </a:t>
            </a:r>
            <a:r>
              <a:rPr lang="uk-UA" dirty="0" err="1" smtClean="0"/>
              <a:t>Авогадро</a:t>
            </a:r>
            <a:r>
              <a:rPr lang="uk-UA" dirty="0" smtClean="0"/>
              <a:t>. Прямий експериментальний вимір елементарного заряду було виконано Р. </a:t>
            </a:r>
            <a:r>
              <a:rPr lang="uk-UA" dirty="0" err="1" smtClean="0"/>
              <a:t>Міллікеном</a:t>
            </a:r>
            <a:r>
              <a:rPr lang="uk-UA" dirty="0" smtClean="0"/>
              <a:t> </a:t>
            </a:r>
            <a:r>
              <a:rPr lang="uk-UA" dirty="0" err="1" smtClean="0"/>
              <a:t>вкласичних</a:t>
            </a:r>
            <a:r>
              <a:rPr lang="uk-UA" dirty="0" smtClean="0"/>
              <a:t> дослідах, виконаних в 1908 - 1916 рр. Ці досліди дали також неспростовний доказ атомізму електрики. Згідно з основними уявленням електронної теорії заряд якого тіла виникає в результаті зміни міститься в ньому кількості електронів (або позитивних іонів,величина заряду яких кратна заряду електрона). Тому заряд будь-якого тіла повинен змінюватися стрибкоподібно і такими порціями, які містять ціле число зарядів електрона. Встановивши на досвіді дискретний характер зміни електричного заряду, Р. </a:t>
            </a:r>
            <a:r>
              <a:rPr lang="uk-UA" dirty="0" err="1" smtClean="0"/>
              <a:t>Міллікен</a:t>
            </a:r>
            <a:r>
              <a:rPr lang="uk-UA" dirty="0" smtClean="0"/>
              <a:t> зміг отримати підтвердження існування електронів і визначити величину заряду одного електрона (елементарний заряд) використовуючи метод масляних крапель. В основу методу покладено вивчення руху заряджених крапельок масла в однорідному електричному полі відомої напруженості Е.</a:t>
            </a:r>
          </a:p>
          <a:p>
            <a:endParaRPr lang="ru-RU"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88640"/>
            <a:ext cx="8229600" cy="994122"/>
          </a:xfrm>
        </p:spPr>
        <p:txBody>
          <a:bodyPr/>
          <a:lstStyle/>
          <a:p>
            <a:r>
              <a:rPr lang="uk-UA" dirty="0" smtClean="0"/>
              <a:t>Відкриття електрона </a:t>
            </a:r>
            <a:r>
              <a:rPr lang="ru-RU" dirty="0" smtClean="0"/>
              <a:t>:</a:t>
            </a:r>
            <a:endParaRPr lang="ru-RU" dirty="0"/>
          </a:p>
        </p:txBody>
      </p:sp>
      <p:sp>
        <p:nvSpPr>
          <p:cNvPr id="3" name="Содержимое 2"/>
          <p:cNvSpPr>
            <a:spLocks noGrp="1"/>
          </p:cNvSpPr>
          <p:nvPr>
            <p:ph idx="1"/>
          </p:nvPr>
        </p:nvSpPr>
        <p:spPr>
          <a:xfrm>
            <a:off x="323528" y="1052736"/>
            <a:ext cx="8568952" cy="5616624"/>
          </a:xfrm>
        </p:spPr>
        <p:txBody>
          <a:bodyPr>
            <a:normAutofit fontScale="25000" lnSpcReduction="20000"/>
          </a:bodyPr>
          <a:lstStyle/>
          <a:p>
            <a:r>
              <a:rPr lang="uk-UA" sz="5600" dirty="0" smtClean="0"/>
              <a:t>Якщо відволіктися від того, що передувало відкриттю першої елементарної частки - електрона, і від того, що супроводжувало цієї визначної події, можна сказати коротко: в 1897 році відомий англійський фізик Томсон Джозеф Джон(1856-1940 рр.) Виміряв питому заряду q/m катодно-променевих частинок - "корпускул",як він їх назвав, по відхиленню катодних променів *) в електричному та магнітному полях .</a:t>
            </a:r>
          </a:p>
          <a:p>
            <a:r>
              <a:rPr lang="uk-UA" sz="5600" dirty="0" smtClean="0"/>
              <a:t>З зіставлення отриманого числа з відомим на той час питомим зарядом одновалентного іона водню, шляхом непрямих міркувань він прийшов до висновку,що маса цих часток, які отримали пізніше назву "електрони",значно менша (більш ніж у тисячу разів) маси самого легкого іона водню.</a:t>
            </a:r>
          </a:p>
          <a:p>
            <a:r>
              <a:rPr lang="uk-UA" sz="5600" dirty="0" smtClean="0"/>
              <a:t>У тому ж,1897 році він висунув гіпотезу, що електрони є складовою частиною атомів,а катодні промені - не атоми чи не електромагнітне випромінювання, як вважали деякі дослідники властивостей променів. Томсон писав: "Таким чином,катодні промені являють собою новий стан речовини, істотно відмінне від звичайного газоподібного стану ...; в цьому новому стані матерія являє собою речовину, з якої побудовані всі елементи ".</a:t>
            </a:r>
          </a:p>
          <a:p>
            <a:r>
              <a:rPr lang="uk-UA" sz="5600" dirty="0" smtClean="0"/>
              <a:t>З 1897 року корпускулярна модель катодних променів стала завойовувати загальне визнання, хоча про природу електрики були найрізноманітніші судження. Так, німецький фізик Е.</a:t>
            </a:r>
            <a:r>
              <a:rPr lang="uk-UA" sz="5600" dirty="0" err="1" smtClean="0"/>
              <a:t>Віхерт</a:t>
            </a:r>
            <a:r>
              <a:rPr lang="uk-UA" sz="5600" dirty="0" smtClean="0"/>
              <a:t> вважав, що "електрика є щось уявне, існуюче реально тільки в думках ", а відомий англійський фізик лорд Кельвін у тому ж, 1897 році писав про електрику як про якусь "без перервної рідини ".</a:t>
            </a:r>
          </a:p>
          <a:p>
            <a:r>
              <a:rPr lang="uk-UA" sz="5600" dirty="0" smtClean="0"/>
              <a:t>29 квітня1897 Томсон зробив своє знамените повідомлення на засіданні Лондонського королівського товариства. Ця подія стала підсумком багаторічної роботи Томсона і його співробітників.</a:t>
            </a:r>
          </a:p>
          <a:p>
            <a:r>
              <a:rPr lang="uk-UA" sz="5600" dirty="0" smtClean="0"/>
              <a:t>Ні Томсон, ні будь-хто інший ніколи не спостерігали електрон в буквальному сенсі, нікому не вдалося виділити окрему частинку з пучка катодних променів і виміряти її питома заряд. Автором відкриття є  Дж. Дж. Томсона тому, що його уявлення про електрон були близькі до сучасним. У 1903 році він запропонував одну з перших моделей атома -"Пудинг з родзинками", а в 1904 припустив, що електрони в атомі розділяються на групи, утворюючи різні конфігурації, що обумовлюють періодичність хімічних елементів.</a:t>
            </a:r>
          </a:p>
          <a:p>
            <a:r>
              <a:rPr lang="uk-UA" sz="5600" dirty="0" smtClean="0"/>
              <a:t>Місце відкриття точно відомо - </a:t>
            </a:r>
            <a:r>
              <a:rPr lang="uk-UA" sz="5600" dirty="0" err="1" smtClean="0"/>
              <a:t>Кавендішської</a:t>
            </a:r>
            <a:r>
              <a:rPr lang="uk-UA" sz="5600" dirty="0" smtClean="0"/>
              <a:t> лабораторії (</a:t>
            </a:r>
            <a:r>
              <a:rPr lang="uk-UA" sz="5600" dirty="0" err="1" smtClean="0"/>
              <a:t>Кембрідж</a:t>
            </a:r>
            <a:r>
              <a:rPr lang="uk-UA" sz="5600" dirty="0" smtClean="0"/>
              <a:t>, Великобританія). Створена в 1870 році Дж. К. Максвелла, в наступні сто років вона стала"Колискою" цілого ланцюга блискучих відкриттів у різних галузях фізики, особливо в атомній і ядерній</a:t>
            </a:r>
            <a:endParaRPr lang="uk-UA"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771800" y="692696"/>
            <a:ext cx="5760640" cy="1368151"/>
          </a:xfrm>
        </p:spPr>
        <p:txBody>
          <a:bodyPr/>
          <a:lstStyle/>
          <a:p>
            <a:r>
              <a:rPr lang="ru-RU" b="1" dirty="0" err="1" smtClean="0"/>
              <a:t>Методи</a:t>
            </a:r>
            <a:r>
              <a:rPr lang="ru-RU" b="1" dirty="0" smtClean="0"/>
              <a:t> </a:t>
            </a:r>
            <a:r>
              <a:rPr lang="ru-RU" b="1" dirty="0" err="1" smtClean="0"/>
              <a:t>відкриття</a:t>
            </a:r>
            <a:r>
              <a:rPr lang="ru-RU" b="1" dirty="0" smtClean="0"/>
              <a:t> </a:t>
            </a:r>
            <a:r>
              <a:rPr lang="ru-RU" b="1" dirty="0" err="1" smtClean="0"/>
              <a:t>електрона</a:t>
            </a:r>
            <a:r>
              <a:rPr lang="ru-RU" b="1" dirty="0" smtClean="0"/>
              <a:t>:</a:t>
            </a:r>
            <a:endParaRPr lang="ru-RU" dirty="0"/>
          </a:p>
        </p:txBody>
      </p:sp>
      <p:sp>
        <p:nvSpPr>
          <p:cNvPr id="3" name="Текст 2"/>
          <p:cNvSpPr>
            <a:spLocks noGrp="1"/>
          </p:cNvSpPr>
          <p:nvPr>
            <p:ph type="body" idx="1"/>
          </p:nvPr>
        </p:nvSpPr>
        <p:spPr>
          <a:xfrm>
            <a:off x="1259632" y="2636912"/>
            <a:ext cx="4529142" cy="1500187"/>
          </a:xfrm>
        </p:spPr>
        <p:txBody>
          <a:bodyPr>
            <a:normAutofit fontScale="92500" lnSpcReduction="20000"/>
          </a:bodyPr>
          <a:lstStyle/>
          <a:p>
            <a:pPr>
              <a:buBlip>
                <a:blip r:embed="rId2"/>
              </a:buBlip>
            </a:pPr>
            <a:r>
              <a:rPr lang="ru-RU" sz="3600" dirty="0" err="1" smtClean="0"/>
              <a:t>Дослід</a:t>
            </a:r>
            <a:r>
              <a:rPr lang="ru-RU" sz="3600" dirty="0" smtClean="0"/>
              <a:t> Томсона</a:t>
            </a:r>
          </a:p>
          <a:p>
            <a:pPr>
              <a:buBlip>
                <a:blip r:embed="rId2"/>
              </a:buBlip>
            </a:pPr>
            <a:r>
              <a:rPr lang="ru-RU" sz="3600" dirty="0" err="1" smtClean="0"/>
              <a:t>Дослід</a:t>
            </a:r>
            <a:r>
              <a:rPr lang="ru-RU" sz="3600" dirty="0" smtClean="0"/>
              <a:t> Резерфорда</a:t>
            </a:r>
          </a:p>
          <a:p>
            <a:pPr>
              <a:buBlip>
                <a:blip r:embed="rId2"/>
              </a:buBlip>
            </a:pPr>
            <a:r>
              <a:rPr lang="ru-RU" sz="3600" dirty="0" smtClean="0"/>
              <a:t>Метод </a:t>
            </a:r>
            <a:r>
              <a:rPr lang="ru-RU" sz="3600" dirty="0" err="1" smtClean="0"/>
              <a:t>Міллікена</a:t>
            </a:r>
            <a:endParaRPr lang="ru-RU" sz="3600" dirty="0" smtClean="0"/>
          </a:p>
          <a:p>
            <a:endParaRPr lang="ru-RU"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err="1" smtClean="0"/>
              <a:t>Дослід</a:t>
            </a:r>
            <a:r>
              <a:rPr lang="ru-RU" dirty="0" smtClean="0"/>
              <a:t> Томсона</a:t>
            </a:r>
            <a:br>
              <a:rPr lang="ru-RU" dirty="0" smtClean="0"/>
            </a:br>
            <a:endParaRPr lang="ru-RU" dirty="0"/>
          </a:p>
        </p:txBody>
      </p:sp>
      <p:sp>
        <p:nvSpPr>
          <p:cNvPr id="3" name="Содержимое 2"/>
          <p:cNvSpPr>
            <a:spLocks noGrp="1"/>
          </p:cNvSpPr>
          <p:nvPr>
            <p:ph idx="1"/>
          </p:nvPr>
        </p:nvSpPr>
        <p:spPr>
          <a:xfrm>
            <a:off x="3131840" y="908720"/>
            <a:ext cx="5832648" cy="5472608"/>
          </a:xfrm>
        </p:spPr>
        <p:txBody>
          <a:bodyPr>
            <a:noAutofit/>
          </a:bodyPr>
          <a:lstStyle/>
          <a:p>
            <a:r>
              <a:rPr lang="uk-UA" sz="1500" dirty="0" smtClean="0"/>
              <a:t>Англійський фізик, більш відомий просто як Дж. Дж. Томсон. Лауреат Нобелівської премії з фізики 1906 року з формулюванням «за дослідження проходження електрики через гази », яка, природно, включає і відкриття електрона. </a:t>
            </a:r>
          </a:p>
          <a:p>
            <a:r>
              <a:rPr lang="uk-UA" sz="1500" dirty="0" smtClean="0"/>
              <a:t>В1897 молодий англійський фізик Дж. Дж. Томсон прославився в століттях як першовідкривач електрона. У своєму досвіді Томсон використовував вдосконалену катодно-променеву трубку, конструкція якої була доповнена електричними котушками, </a:t>
            </a:r>
            <a:r>
              <a:rPr lang="uk-UA" sz="1500" dirty="0" err="1" smtClean="0"/>
              <a:t>створившими</a:t>
            </a:r>
            <a:r>
              <a:rPr lang="uk-UA" sz="1500" dirty="0" smtClean="0"/>
              <a:t> (згідно закону Ампера) усередині трубки магнітне поле, і набором паралельних електричних конденсаторних пластин,створювали усередині трубки електричне поле. Завдяки цьому з'явилася можливість досліджувати поведінку катодних променів під впливом і магнітного,і електричного поля.</a:t>
            </a:r>
          </a:p>
          <a:p>
            <a:r>
              <a:rPr lang="uk-UA" sz="1500" dirty="0" smtClean="0"/>
              <a:t>Використовуючи трубку нової конструкції, Томсон послідовно показав, що:катодні промені відхиляються в магнітному полі в відсутність електричного; катодні промені відхиляються в електричному полі в відсутність магнітного; та при одночасній дії електричного та магнітного полів збалансованої інтенсивності, орієнтованих в напрямках, що викликають окремо відхилення в протилежні сторони,катодні промені поширюються прямолінійно, тобто дія двох полів взаємно врівноважується.</a:t>
            </a:r>
          </a:p>
          <a:p>
            <a:endParaRPr lang="uk-UA" sz="1200" dirty="0"/>
          </a:p>
        </p:txBody>
      </p:sp>
      <p:pic>
        <p:nvPicPr>
          <p:cNvPr id="4100" name="Picture 4" descr="http://biopeoples.ru/uploads/posts/2011-09/1315416074_thomson.jpg"/>
          <p:cNvPicPr>
            <a:picLocks noChangeAspect="1" noChangeArrowheads="1"/>
          </p:cNvPicPr>
          <p:nvPr/>
        </p:nvPicPr>
        <p:blipFill>
          <a:blip r:embed="rId2" cstate="print"/>
          <a:srcRect/>
          <a:stretch>
            <a:fillRect/>
          </a:stretch>
        </p:blipFill>
        <p:spPr bwMode="auto">
          <a:xfrm>
            <a:off x="107504" y="1668316"/>
            <a:ext cx="3096344" cy="3466056"/>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179512" y="980728"/>
            <a:ext cx="5400600" cy="5616624"/>
          </a:xfrm>
        </p:spPr>
        <p:txBody>
          <a:bodyPr>
            <a:normAutofit fontScale="62500" lnSpcReduction="20000"/>
          </a:bodyPr>
          <a:lstStyle/>
          <a:p>
            <a:r>
              <a:rPr lang="uk-UA" sz="2400" dirty="0" smtClean="0"/>
              <a:t>Томсон з'ясував, що співвідношення між електричним і магнітним полями, при якому їх дія врівноважується, залежить від швидкості, з якою рухаються частинки. Провівши ряд вимірювань, Томсон зміг визначити швидкість руху катодних променів. Виявилося, що вони рухаються значно повільніше швидкості світла, з чого випливало, що катодні промені можуть бути тільки частинками, оскільки будь-яке електромагнітне випромінювання, включаючи сам світ, поширюється зі швидкістю світла (див. Спектр електромагнітного випромінювання). Ці невідомі частинки. Томсон назвав «корпускулами», але незабаром вони стали називатися «електронами».</a:t>
            </a:r>
          </a:p>
          <a:p>
            <a:r>
              <a:rPr lang="uk-UA" sz="2400" dirty="0" smtClean="0"/>
              <a:t>Відразу ж стало ясно, що електрони зобов'язані існувати в складі атомів - інакше,звідки б вони взялися</a:t>
            </a:r>
          </a:p>
          <a:p>
            <a:r>
              <a:rPr lang="uk-UA" sz="2400" dirty="0" smtClean="0"/>
              <a:t>Описані вище «катодні», а точніше, електронно-променеві трубки стали найпростішими попередницями сучасних телевізійних кінескопів і комп'ютерних моніторів, в яких суворо контрольовані кількості електронів вибиваються з поверхні розжареного катода, під впливом змінних магнітних полів відхиляються під строго заданими кутами і бомбардують фосфоресціюючи осередку екранів, утворюючи на них чітке зображення, що виникає в результаті фотоелектричного ефекту, відкриття якого також було б неможливим без нашого знання істинної природи катодних променів.</a:t>
            </a:r>
          </a:p>
          <a:p>
            <a:endParaRPr lang="ru-RU" dirty="0"/>
          </a:p>
        </p:txBody>
      </p:sp>
      <p:pic>
        <p:nvPicPr>
          <p:cNvPr id="4" name="Picture 2" descr="https://encrypted-tbn1.gstatic.com/images?q=tbn:ANd9GcQHWjc8bCt6RGPHPiMzot46eHSc7bt_XPzwNM7PZhDW2gwXKF2GTw"/>
          <p:cNvPicPr>
            <a:picLocks noChangeAspect="1" noChangeArrowheads="1"/>
          </p:cNvPicPr>
          <p:nvPr/>
        </p:nvPicPr>
        <p:blipFill>
          <a:blip r:embed="rId2" cstate="print"/>
          <a:srcRect/>
          <a:stretch>
            <a:fillRect/>
          </a:stretch>
        </p:blipFill>
        <p:spPr bwMode="auto">
          <a:xfrm>
            <a:off x="5652120" y="980728"/>
            <a:ext cx="2952328" cy="2952328"/>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ема2">
  <a:themeElements>
    <a:clrScheme name="Lucky Tie">
      <a:dk1>
        <a:sysClr val="windowText" lastClr="000000"/>
      </a:dk1>
      <a:lt1>
        <a:sysClr val="window" lastClr="FFFFFF"/>
      </a:lt1>
      <a:dk2>
        <a:srgbClr val="C80000"/>
      </a:dk2>
      <a:lt2>
        <a:srgbClr val="FFECEC"/>
      </a:lt2>
      <a:accent1>
        <a:srgbClr val="C93131"/>
      </a:accent1>
      <a:accent2>
        <a:srgbClr val="F58C5D"/>
      </a:accent2>
      <a:accent3>
        <a:srgbClr val="EABC33"/>
      </a:accent3>
      <a:accent4>
        <a:srgbClr val="698F9B"/>
      </a:accent4>
      <a:accent5>
        <a:srgbClr val="825397"/>
      </a:accent5>
      <a:accent6>
        <a:srgbClr val="814359"/>
      </a:accent6>
      <a:hlink>
        <a:srgbClr val="03AEC5"/>
      </a:hlink>
      <a:folHlink>
        <a:srgbClr val="8D9B07"/>
      </a:folHlink>
    </a:clrScheme>
    <a:fontScheme name="Lucky Tie">
      <a:majorFont>
        <a:latin typeface="Tahoma"/>
        <a:ea typeface=""/>
        <a:cs typeface=""/>
        <a:font script="Cyrl" typeface="Tahoma"/>
        <a:font script="Grek" typeface="Tahoma"/>
        <a:font script="Jpan" typeface="ＭＳ Ｐ明朝"/>
        <a:font script="Hang" typeface="굴림"/>
        <a:font script="Hans" typeface="黑体"/>
        <a:font script="Hant" typeface="新細明體"/>
        <a:font script="Arab" typeface="Tahoma"/>
        <a:font script="Hebr" typeface="Tahoma"/>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Franklin Gothic Book"/>
        <a:ea typeface=""/>
        <a:cs typeface=""/>
        <a:font script="Cyrl" typeface="Arial"/>
        <a:font script="Grek" typeface="Arial"/>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ucky Tie">
      <a:fillStyleLst>
        <a:solidFill>
          <a:schemeClr val="phClr">
            <a:tint val="100000"/>
            <a:shade val="100000"/>
            <a:hueMod val="100000"/>
            <a:satMod val="100000"/>
          </a:schemeClr>
        </a:solidFill>
        <a:gradFill rotWithShape="1">
          <a:gsLst>
            <a:gs pos="0">
              <a:schemeClr val="phClr">
                <a:tint val="100000"/>
                <a:shade val="50000"/>
                <a:hueMod val="100000"/>
                <a:satMod val="90000"/>
              </a:schemeClr>
            </a:gs>
            <a:gs pos="50000">
              <a:schemeClr val="phClr">
                <a:tint val="50000"/>
                <a:shade val="100000"/>
                <a:hueMod val="100000"/>
                <a:satMod val="100000"/>
              </a:schemeClr>
            </a:gs>
            <a:gs pos="100000">
              <a:schemeClr val="phClr">
                <a:tint val="100000"/>
                <a:shade val="50000"/>
                <a:hueMod val="100000"/>
                <a:satMod val="90000"/>
              </a:schemeClr>
            </a:gs>
          </a:gsLst>
          <a:lin ang="1800000" scaled="1"/>
        </a:gradFill>
        <a:solidFill>
          <a:schemeClr val="phClr">
            <a:tint val="100000"/>
            <a:shade val="100000"/>
            <a:hueMod val="100000"/>
            <a:satMod val="100000"/>
          </a:schemeClr>
        </a:solidFill>
      </a:fillStyleLst>
      <a:lnStyleLst>
        <a:ln w="20000" cap="flat" cmpd="sng" algn="ctr">
          <a:solidFill>
            <a:schemeClr val="phClr"/>
          </a:solidFill>
          <a:prstDash val="solid"/>
        </a:ln>
        <a:ln w="30000" cap="flat" cmpd="sng" algn="ctr">
          <a:solidFill>
            <a:schemeClr val="phClr"/>
          </a:solidFill>
          <a:prstDash val="solid"/>
        </a:ln>
        <a:ln w="40000" cap="flat" cmpd="dbl" algn="ctr">
          <a:solidFill>
            <a:schemeClr val="phClr"/>
          </a:solidFill>
          <a:prstDash val="solid"/>
        </a:ln>
      </a:lnStyleLst>
      <a:effectStyleLst>
        <a:effectStyle>
          <a:effectLst>
            <a:glow rad="12700">
              <a:schemeClr val="phClr">
                <a:tint val="100000"/>
                <a:shade val="100000"/>
                <a:alpha val="50196"/>
                <a:hueMod val="100000"/>
                <a:satMod val="100000"/>
              </a:schemeClr>
            </a:glow>
          </a:effectLst>
        </a:effectStyle>
        <a:effectStyle>
          <a:effectLst>
            <a:innerShdw blurRad="25400" dist="38100" dir="2700000">
              <a:schemeClr val="phClr">
                <a:tint val="90000"/>
                <a:shade val="100000"/>
                <a:hueMod val="100000"/>
                <a:satMod val="100000"/>
              </a:schemeClr>
            </a:innerShdw>
          </a:effectLst>
        </a:effectStyle>
        <a:effectStyle>
          <a:effectLst>
            <a:innerShdw blurRad="25400" dist="38100" dir="2700000">
              <a:schemeClr val="phClr">
                <a:tint val="100000"/>
                <a:shade val="50000"/>
                <a:hueMod val="100000"/>
                <a:satMod val="100000"/>
              </a:schemeClr>
            </a:innerShdw>
          </a:effectLst>
          <a:scene3d>
            <a:camera prst="orthographicFront"/>
            <a:lightRig rig="soft" dir="t"/>
          </a:scene3d>
          <a:sp3d extrusionH="76200" prstMaterial="matte">
            <a:bevelT h="50800"/>
            <a:bevelB w="0" h="0"/>
            <a:extrusionClr>
              <a:schemeClr val="accent3">
                <a:tint val="40000"/>
              </a:schemeClr>
            </a:extrusionClr>
          </a:sp3d>
        </a:effectStyle>
      </a:effectStyleLst>
      <a:bgFillStyleLst>
        <a:gradFill rotWithShape="1">
          <a:gsLst>
            <a:gs pos="0">
              <a:schemeClr val="phClr">
                <a:tint val="100000"/>
                <a:shade val="50000"/>
                <a:hueMod val="100000"/>
                <a:satMod val="100000"/>
              </a:schemeClr>
            </a:gs>
            <a:gs pos="40000">
              <a:schemeClr val="phClr">
                <a:tint val="85000"/>
                <a:shade val="100000"/>
                <a:hueMod val="100000"/>
                <a:satMod val="100000"/>
              </a:schemeClr>
            </a:gs>
            <a:gs pos="100000">
              <a:schemeClr val="phClr">
                <a:tint val="100000"/>
                <a:shade val="50000"/>
                <a:hueMod val="100000"/>
                <a:satMod val="100000"/>
              </a:schemeClr>
            </a:gs>
          </a:gsLst>
          <a:lin ang="2700000" scaled="1"/>
        </a:gradFill>
        <a:blipFill>
          <a:blip xmlns:r="http://schemas.openxmlformats.org/officeDocument/2006/relationships" r:embed="rId1">
            <a:duotone>
              <a:schemeClr val="phClr">
                <a:tint val="100000"/>
                <a:shade val="60000"/>
                <a:hueMod val="100000"/>
                <a:satMod val="100000"/>
              </a:schemeClr>
              <a:schemeClr val="phClr">
                <a:tint val="70000"/>
                <a:shade val="100000"/>
                <a:hueMod val="100000"/>
                <a:satMod val="100000"/>
              </a:schemeClr>
            </a:duotone>
          </a:blip>
          <a:stretch>
            <a:fillRect/>
          </a:stretch>
        </a:blipFill>
        <a:blipFill>
          <a:blip xmlns:r="http://schemas.openxmlformats.org/officeDocument/2006/relationships" r:embed="rId2">
            <a:duotone>
              <a:schemeClr val="phClr">
                <a:tint val="100000"/>
                <a:shade val="60000"/>
                <a:hueMod val="100000"/>
                <a:satMod val="100000"/>
              </a:schemeClr>
              <a:schemeClr val="phClr">
                <a:tint val="70000"/>
                <a:shade val="100000"/>
                <a:hueMod val="100000"/>
                <a:satMod val="10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Тема2</Template>
  <TotalTime>163</TotalTime>
  <Words>2083</Words>
  <Application>Microsoft Office PowerPoint</Application>
  <PresentationFormat>Экран (4:3)</PresentationFormat>
  <Paragraphs>126</Paragraphs>
  <Slides>18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18</vt:i4>
      </vt:variant>
    </vt:vector>
  </HeadingPairs>
  <TitlesOfParts>
    <vt:vector size="19" baseType="lpstr">
      <vt:lpstr>Тема2</vt:lpstr>
      <vt:lpstr>Вимірювання елементарного електричного заряду</vt:lpstr>
      <vt:lpstr>План</vt:lpstr>
      <vt:lpstr>Загальні Відомості про Електрон</vt:lpstr>
      <vt:lpstr>Предісторія відкриття </vt:lpstr>
      <vt:lpstr>Слайд 5</vt:lpstr>
      <vt:lpstr>Відкриття електрона :</vt:lpstr>
      <vt:lpstr>Методи відкриття електрона:</vt:lpstr>
      <vt:lpstr>Дослід Томсона </vt:lpstr>
      <vt:lpstr>Слайд 9</vt:lpstr>
      <vt:lpstr>Дослід Резерфорда </vt:lpstr>
      <vt:lpstr>Слайд 11</vt:lpstr>
      <vt:lpstr>Метод Міллікена </vt:lpstr>
      <vt:lpstr>Слайд 13</vt:lpstr>
      <vt:lpstr>Опис установки:</vt:lpstr>
      <vt:lpstr>Висновки з методу Милликена  </vt:lpstr>
      <vt:lpstr>Метод візуалізації Комптона:</vt:lpstr>
      <vt:lpstr>Висновок: </vt:lpstr>
      <vt:lpstr>Дякую за увагу!</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Вимірювання елементарного електричного заряду</dc:title>
  <dc:creator>Володя</dc:creator>
  <cp:lastModifiedBy>Володя</cp:lastModifiedBy>
  <cp:revision>18</cp:revision>
  <dcterms:created xsi:type="dcterms:W3CDTF">2013-09-24T20:20:07Z</dcterms:created>
  <dcterms:modified xsi:type="dcterms:W3CDTF">2013-09-25T19:07:46Z</dcterms:modified>
</cp:coreProperties>
</file>