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FFFF"/>
    <a:srgbClr val="CC66FF"/>
    <a:srgbClr val="9900FF"/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2%D0%B2%D0%B5%D1%80%D0%B4%D0%B5_%D1%82%D1%96%D0%BB%D0%BE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5%D0%B2%D0%B8%D0%BB%D1%8C%D0%BE%D0%B2%D0%B0_%D1%84%D1%83%D0%BD%D0%BA%D1%86%D1%96%D1%8F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04664"/>
            <a:ext cx="9144000" cy="258532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rgbClr val="7030A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Електричний </a:t>
            </a:r>
            <a:r>
              <a:rPr lang="ru-RU" sz="5400" b="1" cap="all" dirty="0" smtClean="0">
                <a:ln/>
                <a:solidFill>
                  <a:srgbClr val="7030A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струм у </a:t>
            </a:r>
            <a:r>
              <a:rPr lang="ru-RU" sz="5400" b="1" cap="all" dirty="0" smtClean="0">
                <a:ln/>
                <a:solidFill>
                  <a:srgbClr val="7030A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металах.</a:t>
            </a:r>
          </a:p>
          <a:p>
            <a:pPr algn="ctr"/>
            <a:r>
              <a:rPr lang="ru-RU" sz="5400" b="1" cap="all" dirty="0" smtClean="0">
                <a:ln/>
                <a:solidFill>
                  <a:srgbClr val="7030A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</a:t>
            </a:r>
            <a:r>
              <a:rPr lang="uk-UA" sz="5400" b="1" cap="all" dirty="0" smtClean="0">
                <a:ln/>
                <a:solidFill>
                  <a:srgbClr val="7030A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адпровідність</a:t>
            </a:r>
            <a:endParaRPr lang="ru-RU" sz="5400" b="1" cap="all" dirty="0">
              <a:ln/>
              <a:solidFill>
                <a:srgbClr val="7030A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1266" name="Picture 2" descr="http://2.bp.blogspot.com/__e4IkC9uGNM/SlUMbvcA61I/AAAAAAAACxE/XoaBEhhcDE4/s320/%D1%81%D1%82%D1%80%D1%83%D0%B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429000"/>
            <a:ext cx="3574915" cy="3429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8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76672"/>
            <a:ext cx="8964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Надпрові́дність</a:t>
            </a:r>
            <a:r>
              <a:rPr lang="ru-RU" sz="2000" dirty="0" smtClean="0"/>
              <a:t> — </a:t>
            </a:r>
            <a:r>
              <a:rPr lang="ru-RU" sz="2000" dirty="0" smtClean="0"/>
              <a:t>квантове</a:t>
            </a:r>
            <a:r>
              <a:rPr lang="ru-RU" sz="2000" dirty="0" smtClean="0"/>
              <a:t> явище </a:t>
            </a:r>
            <a:r>
              <a:rPr lang="ru-RU" sz="2000" dirty="0" smtClean="0"/>
              <a:t>протікання</a:t>
            </a:r>
            <a:r>
              <a:rPr lang="ru-RU" sz="2000" dirty="0" smtClean="0"/>
              <a:t> електричного струму у твердому</a:t>
            </a:r>
            <a:r>
              <a:rPr lang="ru-RU" sz="2000" dirty="0" smtClean="0">
                <a:hlinkClick r:id="rId3" tooltip="Тверде тіло"/>
              </a:rPr>
              <a:t> </a:t>
            </a:r>
            <a:r>
              <a:rPr lang="ru-RU" sz="2000" dirty="0" smtClean="0"/>
              <a:t>тілі</a:t>
            </a:r>
            <a:r>
              <a:rPr lang="ru-RU" sz="2000" dirty="0" smtClean="0"/>
              <a:t> без </a:t>
            </a:r>
            <a:r>
              <a:rPr lang="ru-RU" sz="2000" dirty="0" smtClean="0"/>
              <a:t>втрат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412776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Явище надпровідності було </a:t>
            </a:r>
            <a:r>
              <a:rPr lang="ru-RU" sz="2000" dirty="0" smtClean="0"/>
              <a:t>відкрито</a:t>
            </a:r>
            <a:r>
              <a:rPr lang="ru-RU" sz="2000" dirty="0" smtClean="0"/>
              <a:t> в 1911 році голландським науковцем Камерлінґ-Оннесом, лауреатом Нобелівської премії 1913 року. </a:t>
            </a:r>
            <a:endParaRPr lang="ru-RU" sz="2000" dirty="0"/>
          </a:p>
        </p:txBody>
      </p:sp>
      <p:pic>
        <p:nvPicPr>
          <p:cNvPr id="3074" name="Picture 2" descr="Kamerlingh portre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157116"/>
            <a:ext cx="3384376" cy="45064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2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640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dirty="0" smtClean="0"/>
              <a:t>Явище надпровідності існує для низки матеріалів, не обов'язково провідників високої якості при звичайних температурах. Перехід до надпровідного стану відбувається при певній температурі, яку називають </a:t>
            </a:r>
            <a:r>
              <a:rPr lang="ru-RU" sz="2000" b="1" dirty="0" smtClean="0"/>
              <a:t>критичною температурою надпровідного переходу</a:t>
            </a:r>
            <a:r>
              <a:rPr lang="ru-RU" sz="2000" dirty="0" smtClean="0"/>
              <a:t>. Надпровідність, проте, може бути зруйнована, якщо помістити зразок у зовнішнє магнітне поле, яке перевищує певне критичне значення. Це </a:t>
            </a:r>
            <a:r>
              <a:rPr lang="ru-RU" sz="2000" b="1" dirty="0" smtClean="0"/>
              <a:t>критичне магнітне поле</a:t>
            </a:r>
            <a:r>
              <a:rPr lang="ru-RU" sz="2000" dirty="0" smtClean="0"/>
              <a:t> зменшується при збільшенні температури.</a:t>
            </a:r>
            <a:endParaRPr lang="ru-RU" sz="2000" dirty="0"/>
          </a:p>
        </p:txBody>
      </p:sp>
      <p:pic>
        <p:nvPicPr>
          <p:cNvPr id="2052" name="Picture 4" descr="Файл:Cvandrhovst.png"/>
          <p:cNvPicPr>
            <a:picLocks noChangeAspect="1" noChangeArrowheads="1"/>
          </p:cNvPicPr>
          <p:nvPr/>
        </p:nvPicPr>
        <p:blipFill>
          <a:blip r:embed="rId3" cstate="print"/>
          <a:srcRect l="3878" t="423" r="4546"/>
          <a:stretch>
            <a:fillRect/>
          </a:stretch>
        </p:blipFill>
        <p:spPr bwMode="auto">
          <a:xfrm>
            <a:off x="251520" y="2420888"/>
            <a:ext cx="5753413" cy="443711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084168" y="5373216"/>
            <a:ext cx="3059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Поведінка теплоємності (синя крива) та опору (зелена крива) при переході до надпровідного стану</a:t>
            </a:r>
            <a:endParaRPr lang="ru-RU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0"/>
            <a:ext cx="5072351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FF33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Теорії </a:t>
            </a:r>
            <a:r>
              <a:rPr lang="ru-RU" sz="4000" b="1" dirty="0" smtClean="0">
                <a:ln w="11430"/>
                <a:solidFill>
                  <a:srgbClr val="FF33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надпровідності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764704"/>
            <a:ext cx="8748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Квазічастинки в </a:t>
            </a:r>
            <a:r>
              <a:rPr lang="ru-RU" dirty="0" smtClean="0"/>
              <a:t>кристалах:</a:t>
            </a:r>
          </a:p>
          <a:p>
            <a:r>
              <a:rPr lang="ru-RU" dirty="0" smtClean="0"/>
              <a:t>                      </a:t>
            </a:r>
            <a:r>
              <a:rPr lang="uk-UA" dirty="0" smtClean="0"/>
              <a:t> фонони</a:t>
            </a:r>
            <a:r>
              <a:rPr lang="ru-RU" dirty="0" smtClean="0"/>
              <a:t> (</a:t>
            </a:r>
            <a:r>
              <a:rPr lang="ru-RU" dirty="0" smtClean="0"/>
              <a:t>при кімнатних температурах атоми здійснюють коливання навколо положення рівноваги; таким чином, в ґратці постійно присутній коливальний рух, а кожний атом можна розглядати як маятник, що здійснює рівномірні коливання навколо точки </a:t>
            </a:r>
            <a:r>
              <a:rPr lang="ru-RU" dirty="0" smtClean="0"/>
              <a:t>рівноваги)</a:t>
            </a:r>
          </a:p>
          <a:p>
            <a:r>
              <a:rPr lang="uk-UA" dirty="0" smtClean="0"/>
              <a:t> </a:t>
            </a:r>
            <a:r>
              <a:rPr lang="uk-UA" dirty="0" smtClean="0"/>
              <a:t>                         електрони (</a:t>
            </a:r>
            <a:r>
              <a:rPr lang="ru-RU" dirty="0" smtClean="0"/>
              <a:t>основний </a:t>
            </a:r>
            <a:r>
              <a:rPr lang="ru-RU" dirty="0" smtClean="0"/>
              <a:t>вид руху </a:t>
            </a:r>
            <a:r>
              <a:rPr lang="ru-RU" dirty="0" smtClean="0"/>
              <a:t>хаотично-тепловий, багато </a:t>
            </a:r>
            <a:r>
              <a:rPr lang="ru-RU" dirty="0" smtClean="0"/>
              <a:t>разів за секунду електрон змінює напрямок руху, його енергія і імпульс змінюються при цьому через взаємодію з атомами, тобто з фононами і з іншими </a:t>
            </a:r>
            <a:r>
              <a:rPr lang="ru-RU" dirty="0" smtClean="0"/>
              <a:t>електронами)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429000"/>
            <a:ext cx="86044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Теорія </a:t>
            </a:r>
            <a:r>
              <a:rPr lang="ru-RU" dirty="0" smtClean="0"/>
              <a:t>Гінзбурга-Ландау (побудована </a:t>
            </a:r>
            <a:r>
              <a:rPr lang="ru-RU" dirty="0" smtClean="0"/>
              <a:t>в 1950 теорія Гінзбурга-Ландау описує надпровідність феноменологічно, за допомогою параметру порядку, який пізніше зв'язали з хвильовою</a:t>
            </a:r>
            <a:r>
              <a:rPr lang="ru-RU" dirty="0" smtClean="0">
                <a:hlinkClick r:id="rId3" tooltip="Хвильова функція"/>
              </a:rPr>
              <a:t> </a:t>
            </a:r>
            <a:r>
              <a:rPr lang="ru-RU" dirty="0" smtClean="0"/>
              <a:t>функцією куперівських пар. Теорія дозволила успішно аналізувати поведінку надпровідника в магнітному </a:t>
            </a:r>
            <a:r>
              <a:rPr lang="ru-RU" dirty="0" smtClean="0"/>
              <a:t>полі)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5085184"/>
            <a:ext cx="8460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Теорія </a:t>
            </a:r>
            <a:r>
              <a:rPr lang="ru-RU" dirty="0" smtClean="0"/>
              <a:t>БКШ (основною </a:t>
            </a:r>
            <a:r>
              <a:rPr lang="ru-RU" dirty="0" smtClean="0"/>
              <a:t>ідеєю теорії БКШ є те, що електрони провідності (вільні носії заряду) при певних температурах з'єднуються в пари, що називаються «куперівськими». Зв'язок в таких парах достатньо сильний, і пари, рухаючись по ґратці, допомагають один одному уникнути </a:t>
            </a:r>
            <a:r>
              <a:rPr lang="ru-RU" dirty="0" smtClean="0"/>
              <a:t>розсіювання)</a:t>
            </a:r>
            <a:endParaRPr lang="ru-RU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3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3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3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0"/>
                            </p:stCondLst>
                            <p:childTnLst>
                              <p:par>
                                <p:cTn id="39" presetID="3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179512" y="260648"/>
            <a:ext cx="8640960" cy="2808312"/>
          </a:xfrm>
          <a:prstGeom prst="horizontalScroll">
            <a:avLst/>
          </a:prstGeom>
          <a:solidFill>
            <a:srgbClr val="CC66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052736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latin typeface="+mj-lt"/>
              </a:rPr>
              <a:t>Електри́чний</a:t>
            </a:r>
            <a:r>
              <a:rPr lang="ru-RU" sz="2000" b="1" u="sng" dirty="0" smtClean="0">
                <a:latin typeface="+mj-lt"/>
              </a:rPr>
              <a:t> струм</a:t>
            </a:r>
            <a:r>
              <a:rPr lang="ru-RU" sz="2000" dirty="0" smtClean="0">
                <a:latin typeface="+mj-lt"/>
              </a:rPr>
              <a:t> — упорядкований рух заряджених частинок у просторі: у металах це електрони, у напівпровідниках — електрони та дірки, в </a:t>
            </a:r>
            <a:r>
              <a:rPr lang="ru-RU" sz="2000" dirty="0" smtClean="0">
                <a:latin typeface="+mj-lt"/>
              </a:rPr>
              <a:t>електролітах</a:t>
            </a:r>
            <a:r>
              <a:rPr lang="ru-RU" sz="2000" dirty="0" smtClean="0">
                <a:latin typeface="+mj-lt"/>
              </a:rPr>
              <a:t> - додатно та від'ємно заряджені йони, в іонізованих газах — йони й електрони.</a:t>
            </a:r>
            <a:endParaRPr lang="ru-RU" sz="2000" dirty="0">
              <a:latin typeface="+mj-lt"/>
            </a:endParaRPr>
          </a:p>
        </p:txBody>
      </p:sp>
      <p:sp>
        <p:nvSpPr>
          <p:cNvPr id="10242" name="AutoShape 2" descr="data:image/jpeg;base64,/9j/4AAQSkZJRgABAQAAAQABAAD/2wCEAAkGBxQSERUUERIUFA8TFRUYFBYVGBQUFRYWFxQWFhUYFxgYHSggGBsnHBQWIjEhJykrLi4uFx8zODQsOCgtLisBCgoKDg0OGxAQGywmICY0LCwvLSwsLCwsNy0sLTQsLC8vLSwsLCw0LCwsNCwsLC8sLCwsLCwsLDUsNywsLC00LP/AABEIAMIBAwMBIgACEQEDEQH/xAAcAAEAAgMBAQEAAAAAAAAAAAAABAUCAwYHAQj/xAA/EAABAwIEBAMDCwMCBwEAAAABAAIDBBEFEiExBkFRYRMicTKBkQcjM0JSYnKhscHRFBXwguEkU2OSwtLxQ//EABoBAQADAQEBAAAAAAAAAAAAAAACAwQBBQb/xAAwEQACAgECAwcDAwUBAAAAAAAAAQIDEQQhEjFRBRMiQWGR0RQjgTJx8FKhscHhQv/aAAwDAQACEQMRAD8A8NREQBERAEREAREQBERAEREAREQBERAEREAREQBERAEREARZwwue4NY0ucdmtBJPoBuu54T+TqSZ2etD6enAuL2D3noAdh3KHG0uZx2HYbLO/JDG6R/Rovb1Ow969J4Z+TyGOPxMQzOkO0TL2aPvEbn8l1eH09PQxllKHsafacGZ3O9XXuoE+JPcfm6q5+y5xafg7RWKHUolbnZEuTFIY2COIvjjaLNa3KAB6BVE0+f6Oou7o4lp+OyhYjisjTaaJr+uYZXe5wVRJ4c30Li2T/lv3/0nmu5K8dSbWYlLGcszA9v3hr7nKulayUXhJDhuw7+4qN/d3x+SYZ4uYdu3+FpxCksBLC425EcuzlFsmo4/mw/uM7fLnOnXdfVgzHm2+cjHifW9UUc+pLD6HKIiLheEREAREQBERAEREAREQBERAEREAREQBERAEREAV/wlwlUYhLkgZ5AR4kh0ZGO55nsNVRRsJIA3JAHqV+peGcPjoqOOFlgGsFzzc4i7nHqSUCTeyOf4Y+TaKgd4jH+JPlsHSahoO+Vo0F+91OxSkqhqyRruwsPyU/EMVFrXOnQ2P5Lm5DNI68Ur2tB1c45mj/u3PZVWaqFSzIvXZ9k0UWI180bj4sTSe4yO9zh/Kqaipin0ByyfYk0P+mTf4/FdrW1rMuSa0g5m1j6jp7lx/EPDrS3xITmj5Ee01do1leojmDz6eZlu0k6Xiax6+RSzV0sN2vBkhHtMf7Te4/kKNWU7ZGiSFxLeRHtMPQ9QvsNdtDUekcnMdj/CgSl9LKXD2T7beRB5hXNlaXuS4Knxx4UthOB5XcnBRaCcwSFjvonmxB+qVsxKmBAkiP3mH9QttYzxYRJzc3X8TVByxuTSR8qMOIcbC45HtyRX+HEGJhdvlF/gicCI8TPNkRF0uCIiAIiIAiIgCIiAIiIAiIgCIiAIiIAiKTQUMkzxHDG6SR2zWgk/7DugIyveGeE6mudaFlowfNK/yxt9/M9hcr0Hhb5LGRAS4i4OduIGnyj8bh7XoNPVdhVV7Y2BkTWxxtFmtaAAAOQA2UZSwaatO58yp4f4Oo8Ps/6eqH/6SAWaf+mzZvqbnupuIYwTzVZ/UvmfkiGZ3MnRrR1ceQUxjWU4vfPNzedh2YOXrv8AovL1WvjXst2etTpoxNjYDbNObdIxufxHl6b+igYnjFhYaAbAaD3BQMQxMnmqaomAaXyOysG5P7dT2XktWXy4rPY0OUYI2TTue7sq+PigQzBkd5ATaQN1aBzt9oqpmrJax3hwAsg+seZ9f4XU4Fw/HC3QXdzJ3K9BOOkxKX6vJL/Z5V9nfZiuXX4InE2Ete3OweR29vqlUFM4yROZJrJDz6sOi72JjXOdDuDp6G1/3XIxU2Sod08NzXfGw/zsvXrtVkFNeaPJ4cNx6EbBmfMvafqSaehCzdMyGnDZDa5cQBubnkFDq8WbC1zYrOkc4kn6reXvK56eZzzmcSXHmVLGSWC3k4klv5A1rOQtewRUiKWESwERF0BERAEREAREQBERAERfQEB8X1ZNYtrYV3Bxs02TKpbYFmIFLgI8ZByplU/wF3nyPQUJq3iuax0uVppRJ9GXgnMNfLn9nLfobao44Cll4Kvgn5NaiuyySXgozY+I4eZ4/wCk3n+I6euy9lwjBaXD4/DpYwD9Z51e89XO/bZdRIzONA5juh2O+x92+y5vFYHtvcFUTmox4mbaoLJUYtiNr3KqaTDpKnzvJjp/tfWf+AdPvbeq6Gm4dP0tU02+rGf1f/6/Hoo+M19uw5L57Xdoy4uCHM9OlJIh1dQyFnhxNDWDpuT1J5nuuWra4k6LZW1Dnmw2XK41jzYrsiIdLsTu1v8AJ/zsqdLppTl1ZO3URgibieJMhF5Dd59lg3Pr0HdUtPSzVzw6S7YRsBoPRo/dbcD4efO7xZ7kO1sdz3Pbsu8oqINFgAAB6AALbbfXplww3l16fsYG5Xby2XQ0YVhjY2hrW2AWvGqqWwZTtIadHz2uB2Z9p3fYKnxjjqOOTJBGJY23zkktDz0bb6vfn6bj8qTg0tZRxN7lznW9BYKzSaBzfe3/AIXz8Ge67/zAsMLj/pm+LJdkbAdXnVxOpcb7kk/muGxvHDKXCO7WE6nm7X8h2WjHMfmq3XmfcDZo0aPd17qrXs4MqQREXToREQBERAEREAREQBERAERfQgAC3RxpExTIo1OMSEpGMcSkMhW6KJTIqdXxgZ5TIbYFtbTq0io1LjoeyvjSUSuKP+lXecDfJzHWQ/1FTMWRF5a2NoALspsS5xvlbe425bhUrKA8gvR/k1xERsNLO3KwuLonkaAn2mu6ai4PUnsu20yUMxOVXwc8SZ01FSOgYIWs+aYLAPLpRb1cST8Vi7Eg2WLxMrYmusA0WAJBAJPOxIPQanpfozEANdehJ36D4rlMea17XEEXbmsNAC3kRr8dOfZeRdGUl4T1HPCyy3xivfE1zhH4obq5gy3yhrtfMR5SQ3XXc6LiOKIYnRNqI3ARPbmNz7OmoPS2q53EeMaujHhQubIzk2RmcNHS9wbdr/BSZ8DxLFKZhqmthp/aZBAwsz9Hy5nEnqAT3svO1ekUoKU9vXm/b9iyrXQh+n2POMf4lMh8KmuGHQuF8z+zeg/z1m8NcJ2tJONdw3p6912WH8BR0Xnla4y8s2tv91sme0AucQ2NouXHQABYLddFR7rTrC835svgpWPjmYsY1rSSQ1jRcuOgAG5J5Lz7iziwz3igu2n2J2dL69G9vj0Gnizig1J8OK7aZp22MhGzndug9/pzK36Hs/g+5b+ryXT/AL/ghdfnwx5BEResZgiIgCIiAIiIAiIgCIiAIiIAiIgCzYFgtkQXUcZLhap0LFGgCsIGrRXEzWSJNPEralplGo41d0ka3VwMFthsp6RXGH4UHnUgeqzw2kLyA0an/wCrp8NwUl1uf5/Dce9WuSiY5OUnsbMFwWHK55Z5WWuX3cT6Nba3vJU2WtgijMkMbQ4Otd3mI0uDbl/srCqhEVO5rSD9s326fuvP8UxAlnhjRt7nudbfqqILvHnyLZ/bSWFnH9yJjWPTPffxXixuLOIseo6FdRwfhhnpPGknke5xcLHzZA1xFvtOJ31OxFh18+qXL5g/EctG8uj8zHWzxkkNfY3G2zu/6jRW3xzDETtK33O0r+EgJSWhsjmkOcy/nIB1u06kel911eO1crmiWHM6CwNmWuC06tILhrc9NMliuQh43w6ZzJZnywzR5SA5ue2Xlna03Fyei4rjDj539S9+GySRNcGhzwS3xCPrZDodLC7hfTkvH1dMro77M9HRYom+FZTPVMXr2tw98lU6waSWOcMrraWFiBzuPgvzzxPxK+pORt204OjftdC7+FFxzHqmqINTPJLbbMdB6AaBVKwUaGFc+OW8j0pWuSwuQREW0rCIiAIiIAiIgCIiAIiIAiIgCIiAIiIAt9LG5zg1jS5ziA1rQXOJOwAGpK24ThctTK2KnjdJK/Zrf1JOgHc6BfoX5PeBYcLaJZcstcR5n7tjB3bFf83bnsNEzg6oOXI8IlpJIXBs0UkTyLhsjHMJHUBwBsr7h3AamrJFNC6XJbMRlDW32u5xAG21177xNg0NbE5lRZ0LhdjreeGTYOa4ben1rkHS94vD+FNoGCmhb5G/SF28hI1e4jmdLdBYbBWwuwvUrnp8vmeWycKVkLc8lNIGc3NyyADqTGTYdytuGQF5AC9xw+LLexOXlfU97n/N1Q41T0dNMZ3gMkeNGgXa5++fLoL73F9d+t9lGqcvC17HnanTcK4k/ciUOHCnha95yeU59AXuJ2aLjTTX368lHkxuQC0UTmMPQG5v1P7aKpxzGRMdKlpH1Q4ObbsbAgfFc7NiOV1s2Zo6eUHrbKfzV0YPnLmY3LO0dkd9S1PzbxUHIx9gM175uTgOg5nuuGxxhikLXWv2N9DqPyKx/uLS5pkF/ZaGMNrNFtybm6qcary+V7i7NdzteuvJdXh3OqGcI01EyqaqVZVFQq6aVVzsNNdZqmcoExW+V6hyuWScjZCJFlWpbHrWs7NKCIi4dCIiAIiIAiIgCIiAIiIAiIgCIiAK64U4ZnxCYRQN0FjI8+xG3q4/oNyrDgTgqXEZDb5uljI8WYjQc8jPtPty5bnlf3bDqaCihENKwMjbvzc483OPM91xvBbXU5mHC/DtNhkOSEZpXD5yU+28/s3o0ae/VZ1mI9Sq7EMU5DVx0AGpJ6ALKmwwnz1JsOUYOp/ERt6D/ZefqddGpHpV6dJFxw/VSSkhjczPrF2jPS/XsFYYhRTkueDG5xtZgcWbAABpcLX0Gp/hVNPjwiIygCMaZRoLduim1VW+S0lI+Imzi+J5DC/Tytvl+1rcn9Vi0/aEblhvD9vYqvolnONiBHxNkd4coLSw2c3zNcOx6hV2O1kVUwRumdYvY4G3mBGjtzYmxcL7ea9tLKD8rtYbUrIi01rzIDHGc7xHoWnTkDoCepPIrTw7wDN4bZqmoZETsDeR217EggX7AnZe1pbFDE5y+TxNYrJfbrWWdJPwLRSRfNiRkhYCHh7n+8tccp13At2svMeJcIlonhstnRvF45G+y8c/RwvqPgTuvT5KN0VP557wMcHNqIS68dyMwe0ahh59NyuY+UXG6T+3+D47J6hzw5mSxIOa5dYE5Ba435kdlvr1De6eUZe7xiMo4ZwLcRsDbmoUtUqw1CwdOpu3JZGrBMkmUWSVaHTLQ+VUymXRgbJJFGkcvjnrUSqnIujHAJWKIoEwiIgCIiAIiIAiIgCIiAIiIAiL1H5Nfk0bVNbU1h/4c6siFw545FzuTd9BqeoQ43g8zp6Z8htGxz3dGguPwC7Hgr5PpquTNUtfBSMPnc5pa9/3Iw4b/e2HfZe/w0sNMzJFEyJjRswNaPy3VFjGKd1CckjTp6HY8vkfDNHTxNhp2NjhjFmtbsOp6kk6knUk3VS6pfK7JELnmdmtHVx5LXFA6XzOOSH7X1nfgB/Xb1WVTiLY25IgGsHTcnqTzPdeLq+0OF8MN2e1XQoosKdsdPrfPNzeeXZg5D81WV+L35qkqsRJO+qp8UxZkAvIbvOzB7R/gd15cdPO6eZbvoSnONayXc9fe7nOswbkmwAXKYzxs7WOlJ6GT/1H7lU8klTXusBaIHQC4YPX7R/zRdZgPC8cFnO88nU8vQcl6Xc0aVZt3l/T8nmzvnbtDZdTDgXDJy908zi0uG7iS922pJ1JsOa9ggq4p4WxiUMkYLAPJynb3cre8rg3OytJLgyNu7nENAHcnZcpjPHEcflpR4j/APmOuGD8Ld3fkPVZ4T1GptcoL09MfuUqqurxN7nrOLYhDhcMktRO1zHsyNgac2c2LbAHW2XL6W3X5vfUlxJJJJ66rHEMRlnfnme57+p5DoBsB2CjXX0GmqdUd3uzLbLjllknxV8Mqj3S605K+E2mRYFyxXxcydwfSV8RFw6EREAREQBERAEREAREQBERAFnFE5zg1oLnE2AAJJPQAbpFEXODWglxNgBuSvYeEeC46ER1E789S/ZtvLGDvbqeV11LJGUlFGj5PuBmwsdNiEDTJuyOQB1mtF7kbXJsvQ+H8TD2vGlwb2HTsufrMU+deCdA8g/geMt/douep8VdS1BB3B26tVjjhGfvHJnW1uN/OSMvdwfYDsQLWUcwgeebU8mcvV3X0Rz43f8AExAOcWgHqLX5df1Fui5rFMVc46L53tCy7vO7Swup9Nop1yqTRYYpjF+ao5JnPPZQayrbE3PM6w5DmT0AVGZJ605WAx0/6+v2vTZZ6NJtxcl5tkr9Uo7Ln0JOKcQgHw6bzyHTONQD937R77eqxwjhh8jvEqCSTqWk3P8AqP7LocF4dZCNBd3Nx3KvSwRse/K5wjYXuawXOUC+vIKyWqx9vTLfr5mGScvFa/x5GigoAwAMba3RVGOcXQ092x2mmH2T820/ecN/QfELk+IeL5am7GfNU50yNOrh993P02XNq/T9ltvjvf4+WVWajygWOL41NUuvK8kDZo0Y30b++6rkRexGKisRWEZW292ERFI4EREAREQBERAEREAREQBERAEREAREQBERAe3cI8Nx4fTufKxjq3Yu9rJcbNvsssZrs8UbwdG3a7tzWArTJ4jCfM65HcjkufhxEDPFLpG/Q/dPJyu5GNtyZKxWrLmidmpaMszeo2v6EKsnqW1DAC60g+jk69Gu7jqoclS+mks46HZ27XtPIqPUUmYl9MbOPtRHY+ijkkokzDsdlpZMr/K7ax9h/wDnRX8k0VSM0bhFN0Psk/5/9XGf3UOHhVDL20s7Rzfwu5r4ynI1p5QR9iTRw9CqpxjJYayi6MpReU8MsW8MyumL6s5gNst8tvTkOy6yCOONu7WtA7BctS49PFpJG+3dpe34hWcWPxv9qEk9s4/8Vg1WiVzXiaXTBdC+Ud2s+plWY5I85YG+FFzkePO7sxh29T8Fe4jisdNh0rnDLLJGWtbe+Zzha553N1ymKcRQQ+xCPF5Am5Hc6aLi8VxWWofmldc8h9VvoFoo09dKxBEZSlN5kQURFoAREQBERAEREAREQBERAEREAREQBERAEREAREQBERAelYvMY3iWM/Nu1BHI8wVFr7VIzx2bMPabyd3ChsrzGTHKLtO7T+oUeelc3z05zs+zs5voptmZRwYxYnp4U7bt2yncfhKwNE4eanfnb9gmzx6LN1fHMMs7Lu6+y8fytbcOIN4ZQRya/wApHvUGyxfzoHV4d5ahmo+2LEejllFQRH6OV7B08r2/qpcYn2fFnHqxw/NZTOjjbmliiZ7m3PoAotkkIIHM1FRpz8pH/loqrFceNskT3Hq86e5v8qBieKul0ADIuTRpf16quRIlg+kr4iKR0IiIAiIgCIiAIiIAiIgCIiAIiIAiIgCmYfhU04kdDG57YYzJKR9SMbuPYKGux+TevEEsr8zQXCKPzOa3SWdjXO13AFyfTVSjHieCM5cKyc3h+FTTiR0MbnthjMkpb9SMbuPZQl7WMWjLJMs0AdKyexD4gbyPNy431cQIgeuXsspcaiBeXywmUSZrl8TvmrzeUW0J8MzAj06i+j6V9UZvq49GeM0VI+WRscTS6R7g1rRuSdAtC9gr8WbL5PFpzA2aJz2PdGRmaXmS1jtnIN9t+qwgiohNI4/0IY9wLGnwiGtETG2AOg1Y53q9c+ml1R36qPRnka+L6izmo63EvNSROdq8sbdx1O3VQcPeRlsTf1RFyXNFS5MssajBZcgX62F1TUTzfcoihaSr5F1TuNxquaxl5Mzrkmx0uiKMOZIgoiK06EREAREQBERAEREAREQBERAEREAREQBERAEREB9XxEQH1F8RAERE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44" name="AutoShape 4" descr="data:image/jpeg;base64,/9j/4AAQSkZJRgABAQAAAQABAAD/2wCEAAkGBhAQDw8NDw8PDQ0NEA8PDQwNDQ8NDQ8OFBAVFBQQEhQXHCYeFxklGRQSHy8gIycpLCwsFR4xNTAqNyYtLCkBCQoKDgwOGg8PFywdHRwsKSksLCwsKSouLCwsKSkpLCksLCwsKSkpKiwsKSkpLCkuKSwsKS8pKSkpKSksKSwpLP/AABEIAMoA+gMBIgACEQEDEQH/xAAcAAADAAMBAQEAAAAAAAAAAAABAgMABAYFBwj/xAA7EAACAQIEBQEFBwIFBQEAAAABAgADEQQSITEFBkFRYXETIjKBkQcjQqGxwfAUUkNictHxU2NzkqIz/8QAGwEAAgMBAQEAAAAAAAAAAAAAAgMBBAUGAAf/xAAyEQACAgEDAgIJBAEFAAAAAAAAAQIDEQQSIQUxQVETImFxgZGhwfAGFLHRFSMyYuHx/9oADAMBAAIRAxEAPwD46BCBMAjATaSKbZghAhAjARiQLYAIwEIEYCGkA2ACG0IEYCMUQWwWhCxgIwENRAbFCw5YwEYLDUQciWmZZTLDlhbSMk8szLKZZmWTtI3E7QZZXLMyz209knlgtK5YMsjaTkkRBllcsBEHaTkiVgyypWC0FxCyRtK4TBPWdaVJDUqObKii5J/nWbfC+D1cVVWjQQu7b9FVerMegn2TlLk2lgUuLVMQ4+9rkan/ACr2X9espai+NS82Prg5+40uSeREwS+1qZamLYe8+60wfwJ+56+k6+1o1pCvWsJiSm5vLLqSSwhMRXtOB525pFJDTU3qNoB28z0ua+Zkw9Mkm7nRV6kz5BxDGvWdqjm7Mfp4EOqp2PCIlJRWTWr1SxLEkkm5J6mTjEQWmqoKKwis5ZCBGAmARgI1IBswCMBMAjgRiQDZgEYCYBHtGqIDYAsYCECMFjFEBsAEYLGCxgsaogOQoWELGtGtDUQMiZYcsfLDlh7SMiZZmWUyzMsnaRuJ5ZmWUyzMs9tPZJZYMsrlgtI2k5JFYCsraArBcSUyOWepy/y1WxtX2dIWUW9rWYHJTHnuew/5np8r8kVsYRUINLC3saxGr2Oq0x19dh52n1vhfCaWGpLRpIEReg3J6sT1PmZWr1kavUhzL+C5TS5cvsavL/LdHB0hTpLqbGpUa3tKjd2P7bCerCTIVatpgSk5PLNBLHCDWrWE5LmnmlMMhJN3PwqNyZPmzm9MOpAOaofhUb3nynH46pXc1arXJ2HRR2EdTTK14QM5qCyxeJ8SqYioatQ6nZegHYTSIlSIhE2YVKuOEU3NyeWTIi2lCIuWeaJTCojATAIwENIFswCOBMAjiNSFthAjATAI4EckLbAFjhYQIwWNURbYAIwEIEcLGqIDYoWMFjBYwEYogOQoWHLHAhtDUQMk8sOWPlhtC2kZJ5ZmWUywZZ7aeyTywFZXLJ0KdSvU9hh1DPqWqOypSRQLlmZvdUDuTaVdTqKtNHfY8D6ap2y2wROoQouxAHk2mjiOKKNEGY9zoP8AeW43g8PTyrSxTY2vr7WolIphlP8AbTLe8/XWwHaaVLhbtuMg7tv9Jz8upX6l7dPDH8/0vzk01pa6lm2R7PJXNWIw+Owx9q5o1KqUqtEsTSNN3sbLsCL3BHWff2qKdVYMO6kET874XCLRZao1dCGVmtoRtYTouAc6YlMUlzmpVXCNQAGUKTa69bjfzM3VUz0zXpXzLn2/Ev6aP7iMnX2ifXatcDcziucOdVoA0qXv1m2Ufh8mafN/N7Uj7CjrUZQ2b8KqdjOAYEksxLO2rOdyZY0ukle89o+f9Fa65V8eImIrPUc1KjF3bcnp4EkRKkRCJvxqjXHbFGc5uTyyREUiVIiMIDQSZIiLaUIixTQzJgEcCARwISQLYQI4EAEcCOihbYQI4EwCOBHxQpswCOBMAjgRyQtswCOBMAjARyQtswCMBCBGAjFEBsUCHLGEYCMUQciWhtHCwhLycA5J2mWm/Q4U7kAKSTsALk+k6rgvIBuKmIHujUUL2v5c9B4mZ1Dqml6fXvvljyXi/cvxFvT6W3US2wX9HP8AAOTq2OJC3pUScprlbjNb4VH4j+k8/mPBnDW4ZSXLl1xNYE3xJJDBm6ZBYFR+8+pcc4qmDwullJBFGkBlzNbpbYDQmfKsViHqO1Woxd3N2Y7mc3pqrut2fubFsrXCXi/zz+SNeyyvp8PRR9aT7+z88jQoYRU2GvVjuY5EqRBlnWquuivCW2KMXdO2fm2amJ7dNzEwDMj+1U2K/CbA6ka7+v5y2JTS3U6wrTsAO36zkdCv8jrJXTWYx8Pol9zreoL/AB2khp4/7pd/v/QcViHqNndszWAubbAWA0muRLMJMidRsUVhLCOV3N8skwiESpEQiLkhiZIiIRKkSZERJDEybCJKkRLRTQxMwRxFWOJMUQxhKKIqiOsfFCmOBHEURwI+KFNjKI4ECiOBHRQtsIEcCACOBHpCmzLRwIAI4EYkA2C0YCFRrbb12nrcH5dq4lsiKdLEn8BU6XDbXEiyyFazJ4DrqnY8RWTygDPT4Zw4sb2nc4L7OV0LDUj8JuNQLjxrf6z3KXKCIpIHXqTYDNmJ79h8pj29Xq7RNKPTZrmTR5/KGBRGGYDO97EjVUA1Pgb6+J7vG8TRwlN8RVNkX4VHxO3RV8zxuI41aKlFLKQdhYMf8z20FtAF1tr1nDc0ccfEMqsTkpCyJe4Hdj5MwbOiR6nqY3WdvH3eSLT1n7Stwj3PM4/xqpi6xrVNB8NOmPhpp0Ufues8siVaIRO4rpjVBQgsJcJGBKbnJyk8tiETc4fgy5vsDpc7AdTNenSLEKoLMxAVQLkkmwAHefSsFymmHwoo1FDVm+8r1b6oSP8A81I6KPqb+JzP6n1So0bgpYlN4S8WvH8+Bv8A6eUVrI2zjlQ59z8H7T5pjqXv5unT0G01SJvY+urscgKoCcoJuSL6H6WmmRH9F0MtJpVGxYk+X9voT13Xw1mrc6nmCSS+/wBSRERhKkRGE1JIxkyJEQiVYRDEyQ1Mkwk2EqZNhESQ1MmYscxYljEwLHERZRZ6J5jiOsRZRY+IpjiOsUR1j4imOI4irHEfEUx1EYRRHAj0LYwEYfzSACOiE6CMQsenTuQo3vsQBPrXIPB0SmGsQWN7i1j62JB9Z834fw0kg/qAZ9U5ZrFERHIaowXIBe4B2LdB6TB6xNygoxZsdMSUm2dklMAbSeJsFMkuPUDUg6dJ4fHeaKaI1mFx/dtrtf8AnUTlq6pSlhI2O3LOG5yxeRyoBCnb39/y/ecRWqXN56fHeLf1Ds3vKb/De6nz3v63nkmd9oaXXUlJcnL6uxTsbT4BBaOqXnucv8B9vXpUiCVJu/T3FGZvyBli+6NMHOXZLJXrg5ySXidJ9mHK12/r6q6C64YMN22ap8tQPN+06nnaquHwld72Ps2VPLsMoA+s9ihZFREyhEUKLAADoFAnzv7U+Is70aF9FU1HA7kkLf6GfMK7H1nqUfSJpJ590Vzj5nTyj+z072/+tnzgxCJRxEM+mSObTJmIZQxDEyGIk0QyjSZiJDUIZNpQybREhqJmLaM0W8QxoFjiTWUWREljrKLJrKLHxFSKCOsQR1liIllBHEQRxHxFscRxEEcR0RTHE3OHi7gWvfoNSYeFcHrYlstJLgfG50poO7Gd1wTlj+nBfJd+jkXdj46Iv5zH6r1mjQQafrT8Ir7+Re0egs1Dz2j5v7eZu8K5bC0fb1SEewb2WW+VO7Abt4+vi1fiopIcgKZr/EwNR+mtgMq26Df0my3GqOGps+KdQWUhKXx1H9F7edvM4TiPHvasXGgJ22AHQfSYfR5arqClbqIOKzx5YL+s9FpWoVyyz0sfzVV0HtCPivpYfCbfmf0nNY/ir1TqTtaxta2un0P5CatesSZLf1nY06SuvlIxbNTZPhsa38veAD+fKWw2FNQ5F3Oo+XxD6a/Ke1w/leowuQVIvuOo3+VmU3jLdTXVxJkV6ayzmKNLh2BJM6/hOCdNad/aOrKuX4sv4j42Iv6xuGcAIKi2pIA6XJ6X7dz0tN/HYtaalFtlIFyLg1NB32QG9hpeY2o1XpntjyXqqPRrMuDXxuK9ihppUY2cFqoNiStwFpa6Le5v1NvQ8XxvGGo7VHN2bf0GgA8ATe4txW99fQDYCc1icQWMs6TT7fWxz5iL7c8Lsa7nWTMcmIZoSKyEaIY7RDESGIm0mZRpMxEhqEMm0oZNoiQ1EzFjNBEschFjiTWOIESWVEdZISix8RTKiOsmI6x8RTKqY4kwZp8Q4jk9xfjO56KP95Nt8KIOc3wDCqVktsTcr41U0Orf2jf59oOGY5Gr0v6glcP7RPaKhZTkzC+o12vPEoK7tlTVjqWP6kz18LwtV1c528/D9OvzmBKzWdRbVfqQ+X17s01HT6TmXrS/PkfVcZzthsOgoUKK1MnwBGAoDscwvm7/AD33M5vF854qobhxS7BBt6E3tOeUxgZr6Po2moSc4qc/GT55+PYo6jqF1jxF7Y+SL1K7OS7szs27MSzH1JgzyYMdEJ2E3FhIzXyEGbWBwntHVL2B6nYCPhuHM3SdNy/wf3gMtyfGtu20ranUKuDa7j9PVvmk+x7/AC9yaLISo+7N1c3DFtNvyna4bg6qtrA99PFv2H0mcHTLTUX6bXB/5nqaThL7pzlls6viKxFHicQwiojEA3sAbaHKNct+g7958v5kx5ViLi5vpe9vWfTeYMeqKQdR4NjPivMOLD1GsCpzG6km+25vNbpMXKfJS6g8VZPOxOILHea5MN+neITOr7I5zuAxWMJikxbYaFMQxiYjGJkxiEaITGYxCYiTGpCNJtHMm0RIahWi3hMWIY1CCOJMGOpgRYTKAygMkDHBjosW0VBlEF9OvaevwDlDE4uzKvsqJ/xqgIBH+Ufi/SfS+A8mUMKAVXPV61n1b5f2/KV7tfXTwuWHDTynz2R8Ux2PyDKurn/58meVRpM7ADVmOpP5kzr/ALTOUzhcb7Skv3GNvUQAaLV/xE8anN6N4nlYLCimO7H4j+wmfCNnUbcy4gvz5lpuGmhhctmxhcOKa5R8z1JmwDJAxgZ1NcYwioxWEjGm3J5ZUGMsRBfbWdDy5yscU2rFVX4lVbvbv2A86ylqOsaPSy222JPyWX/GS7X0nV21+ljW9vm+P5PKwuGao4porO7GyoilmPoBqZ3HB/s7xbAM9NaI/wC64Df+q3I+c6vgXBaWEXLQRUJtnqXzVG8FtyPG3ies3GaSBs1amo65qi3E5bVfqyyyz0emqePNrl/DwLlfSYwW62RxdLgISo1K/tGpk58gsgtvdmtYeZ6NI06IzEqx6BffW/dm0zeg07nodDjPMal2AcOt72VBTpm21+r+pnN43jd763Jm/XXbfFOfGUs/n/RTdkKn6p3OH5uVSc1yosMxbUkmw+ZP8sI78/IKZJYabm+ynbQa7T5LiOIM3UzVeqSb3ue8d/iK5PLYceptLtk7LjXNa1gWDEEi41KsVv06XBB0O40nG1KhJJOpPWIXi3mnRp4ULESjfqJ3v1gloCYCYpMa2ISMJiEzCYpMW2GkYTEYwkyZMS2MSA0QmEmIxiJMYkKxiExiZMmJkxqQDEhJi3iWxqQgMcRaNJmYKqlmY2VVBZmPYAbmfReVvsrd8tbHXRdxhlPvn/yMNvQa+RK07o1rMmNUHLscfwbgWIxb5KFMvb4nOlNP9TftvPpnLn2bUaNqle2IqjWxH3SnwvX1M7DBcMp0UWnTRaaLoqIoVRNoJMy7WTs4XCLMKYx5fLIUsOALAWA6SwELGTarKQ48jnHgf9ZhKlIAe2T7zDk/9VQfd9CLr8/E+GLXa9joRuLWIPafeOIcYp0VL1HVVG5JsJ8W5hajVxdatQLCnUbPa2UZz8RXwTc/OPq/cz/06JNfQZXPT1tyvhu+pFKwlqS5j4mitAf3N9R/tNiixXYn5xs+n9SmtvpeH/yZfp6p0uElJ0rjyij3cLh1GpIVepvN9OZRhwxwpKVGUoXsG0Prpvb6TmGrsdyT+kAaM0n6ZrjJWaibk1zhcL4+L+gHUf1VO+Dq09e2L455fy7L6np4jjmIqa1MRVe/Q1Gt9NpNMWe5miDGDTsIRhBYikl7DipNyeW8m62LJ6yTVrzXzQ5o1NANFC0BMTNBee3HsDloC0XNAWg7icBJgJiloC0ByCSCWiEwFopMW5BpGExSYCYpMU5DEjCYhMwmITEtjEjCYhmExGMS2MSMJiQkxbxTYzB955U5Fw+BUFR7XEEWfEOBn8hR+FfA+ZM6YJKZbSbtOblJyeWaKWOxhMk9SSr4kLuZx/MvPlHD3QHPU6Iup+faQk3wiTp8XxFEBJIHrOJ5h+0VEvTofevtcH3FPk9ZwfF+Z6+JY53KodqakgW8955gM0aNC5c2cewrWX44iehxDi1XENnrOXPRdkX0E1w0iDGDTaqjGtYisFGbcnllgYwaRDRg0sKQlosGhDSQaMGjFIFosGhzSIaHND3A7SuaZmks0OaTuI2lM0zNJ5pmae3HtpTNBmky0F5DkTtHLRS0XNFLQHIJIYtFJgLRS0ByCSCWiloCYhMU5BpBJiEzCYpMU5DEjCYhMwmKTFNhpGEwXgJi3i2w8H6jqVJ5XFeM06KF3YKANSTaeZzPzdSwiFmYZvwoPiY+J8Z5g5orYxyXYhL+7TB90eveYNdcpvCL7kl3Oi5m+0SpVLU8OSibGp+I/wCntONNQkkkkk6kk3JkQYwM1qaY19u5UnJyKAxwZIGEGW0xLRYGMDIgxg0YmA0WDQ3kgYbxikC0WDRg0iGhzQ1IFxLZoQ0iGhzQtwO0rmhzSWaZmk7iNpXNBeTzTM09uPbSmaDNJ5oC0jcTtKZouaJeDNBciVEctFLRSYpMByCwMTFJiloCYDkGkEmLeC8UmKbDSCWikwExSYtsNIwmC8BMF4DYRtcU4tUxNRqtVixJ+QHYeJqCII0RCKisIY3ka8YGJCI5MBlAYwMkI8NMFocGNeThhpg4KXjZpMQw0wWigaENJwwkwcFLw5pMQiFkHA+aHNEmScs9gfNMzRJk9uPYGzQXgMWRk9ge8UtFMyC5E4CWikzIpg5CSDeAmAxYDYWAkxSZkUwGwkgkxSYDAYDYaMJgvMggB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8" name="Рисунок 7" descr="загруженное (6).jpg"/>
          <p:cNvPicPr>
            <a:picLocks noChangeAspect="1"/>
          </p:cNvPicPr>
          <p:nvPr/>
        </p:nvPicPr>
        <p:blipFill>
          <a:blip r:embed="rId3" cstate="print"/>
          <a:srcRect b="4926"/>
          <a:stretch>
            <a:fillRect/>
          </a:stretch>
        </p:blipFill>
        <p:spPr>
          <a:xfrm>
            <a:off x="1907704" y="2852936"/>
            <a:ext cx="5320657" cy="3789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свиток 4"/>
          <p:cNvSpPr/>
          <p:nvPr/>
        </p:nvSpPr>
        <p:spPr>
          <a:xfrm>
            <a:off x="179512" y="332656"/>
            <a:ext cx="5616624" cy="4896544"/>
          </a:xfrm>
          <a:prstGeom prst="verticalScroll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980728"/>
            <a:ext cx="460851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Найбільш відомі струми в металах. Метал має кристалічну ґратку, утворену позитивними іонами (атомами, від яких зовнішні електрони відокремились і стали «вільними» в межах шматка металу). Упорядкований рух у металі «вільних» електронів під дією зовнішнього електричного поля і являє собою струм у металі</a:t>
            </a:r>
            <a:r>
              <a:rPr lang="ru-RU" sz="2000" dirty="0" smtClean="0"/>
              <a:t>.</a:t>
            </a:r>
            <a:r>
              <a:rPr lang="ru-RU" sz="2000" b="1" dirty="0" smtClean="0"/>
              <a:t> </a:t>
            </a:r>
            <a:endParaRPr lang="ru-RU" sz="2000" b="1" dirty="0" smtClean="0"/>
          </a:p>
          <a:p>
            <a:r>
              <a:rPr lang="ru-RU" sz="2000" b="1" dirty="0" smtClean="0"/>
              <a:t>Е</a:t>
            </a:r>
            <a:r>
              <a:rPr lang="ru-RU" sz="2000" b="1" dirty="0" smtClean="0"/>
              <a:t>лектричний </a:t>
            </a:r>
            <a:r>
              <a:rPr lang="ru-RU" sz="2000" b="1" dirty="0" smtClean="0"/>
              <a:t>струм у металі</a:t>
            </a:r>
            <a:r>
              <a:rPr lang="ru-RU" sz="2000" dirty="0" smtClean="0"/>
              <a:t> — це упорядкований (чи спрямований) рух «вільних» електронів під впливом електричного поля. ﻿</a:t>
            </a:r>
            <a:endParaRPr lang="ru-RU" sz="2000" dirty="0" smtClean="0"/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  <p:pic>
        <p:nvPicPr>
          <p:cNvPr id="1028" name="Picture 4" descr="https://encrypted-tbn2.gstatic.com/images?q=tbn:ANd9GcQY718D2MigXeeYjROGHcVXEnXq_2pujA9Lp2r96U1d1QOC05w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140968"/>
            <a:ext cx="3684245" cy="3492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7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6064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При відсутності зовнішнього електричного поля рух вільних електронів нагадує хаотичний рух молекул ідеального газу (</a:t>
            </a:r>
            <a:r>
              <a:rPr lang="ru-RU" sz="2000" i="1" dirty="0" smtClean="0"/>
              <a:t>а</a:t>
            </a:r>
            <a:r>
              <a:rPr lang="ru-RU" sz="2000" dirty="0" smtClean="0"/>
              <a:t>).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141277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Під впливом електричного поля джерела струму електрони, продовжуючи хаотичний рух, напрямлено дрейфують. Результуючий рух електрона між точками </a:t>
            </a:r>
            <a:r>
              <a:rPr lang="ru-RU" sz="2000" i="1" dirty="0" smtClean="0"/>
              <a:t>А</a:t>
            </a:r>
            <a:r>
              <a:rPr lang="ru-RU" sz="2000" dirty="0" smtClean="0"/>
              <a:t> і </a:t>
            </a:r>
            <a:r>
              <a:rPr lang="ru-RU" sz="2000" i="1" dirty="0" smtClean="0"/>
              <a:t>В</a:t>
            </a:r>
            <a:r>
              <a:rPr lang="ru-RU" sz="2000" dirty="0" smtClean="0"/>
              <a:t> (</a:t>
            </a:r>
            <a:r>
              <a:rPr lang="ru-RU" sz="2000" i="1" dirty="0" smtClean="0"/>
              <a:t>б</a:t>
            </a:r>
            <a:r>
              <a:rPr lang="ru-RU" sz="2000" dirty="0" smtClean="0"/>
              <a:t>), незважаючи на незникаючу хаотичність руху, є спрямованим. </a:t>
            </a:r>
            <a:endParaRPr lang="ru-RU" sz="2000" dirty="0"/>
          </a:p>
        </p:txBody>
      </p:sp>
      <p:pic>
        <p:nvPicPr>
          <p:cNvPr id="9218" name="Picture 2" descr="http://subject.com.ua/dovidnik/physics/004_fmt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829749"/>
            <a:ext cx="5256584" cy="30282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7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42088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Негативний заряд усіх вільних електронів за абсолютним значенням дорівнює позитивному заряду всіх іонів решітки. Тому в звичайних умовах метал електрично нейтральний.</a:t>
            </a:r>
            <a:endParaRPr lang="ru-RU" sz="2400" dirty="0"/>
          </a:p>
        </p:txBody>
      </p:sp>
      <p:sp>
        <p:nvSpPr>
          <p:cNvPr id="6" name="Рамка 5"/>
          <p:cNvSpPr/>
          <p:nvPr/>
        </p:nvSpPr>
        <p:spPr>
          <a:xfrm>
            <a:off x="395536" y="2132856"/>
            <a:ext cx="8496944" cy="1656184"/>
          </a:xfrm>
          <a:prstGeom prst="frame">
            <a:avLst/>
          </a:prstGeom>
          <a:solidFill>
            <a:srgbClr val="CC66FF"/>
          </a:solidFill>
          <a:ln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ертикальный свиток 5"/>
          <p:cNvSpPr/>
          <p:nvPr/>
        </p:nvSpPr>
        <p:spPr>
          <a:xfrm>
            <a:off x="0" y="188640"/>
            <a:ext cx="6372200" cy="6381328"/>
          </a:xfrm>
          <a:prstGeom prst="verticalScroll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908720"/>
            <a:ext cx="48245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У 1899 р. К. Рікке на трамвайній підстанції у Штуттгарті включив в головний провід, що живить трамвайні лінії, послідовно один одному торцями три тісно притиснутих циліндра; два крайніх були мідними, а середній - алюмінієвим. Через ці циліндри більше року проходив електричний струм. Провівши ретельний аналіз того місця, де циліндри контактували, К. Рікке не виявив в міді атомів алюмінію, а в алюмінії - атомів міді, тобто дифузія не відбулася. Таким чином, він експериментально довів, що при проходженні по провідникові електричного струму іони не переміщаються. Слідчий-но, переміщуються одні лише вільні електрони, а вони у всіх речовин однакові.</a:t>
            </a:r>
            <a:endParaRPr lang="ru-RU" sz="2000" dirty="0"/>
          </a:p>
        </p:txBody>
      </p:sp>
      <p:pic>
        <p:nvPicPr>
          <p:cNvPr id="7170" name="Picture 2" descr="http://100v.com.ua/sites/100v.com.ua/files/imagecache/person_node/rikke_karl_viktor_eduar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420888"/>
            <a:ext cx="2906875" cy="40986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5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323528" y="260648"/>
            <a:ext cx="8424936" cy="2880320"/>
          </a:xfrm>
          <a:prstGeom prst="horizontalScroll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9064" y="620688"/>
            <a:ext cx="810140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dirty="0" smtClean="0"/>
              <a:t>Якщо в провіднику немає електричного поля, то електрони рухаються хаотично, аналогічно тому, як рухаються молекули газів або рідин. У кожний момент часу швидкості різних електронів відрізняються по модулях і за напрямками. Якщо ж у провіднику створено електричне поле, то електрони, зберігаючи своє хаотичний рух, починають зміщуватися у бік позитивного полюса джерела. Разом з безладним рухом електронів виникає і упорядкований їх перенесення - </a:t>
            </a:r>
            <a:r>
              <a:rPr lang="ru-RU" sz="2000" b="1" dirty="0" smtClean="0"/>
              <a:t>дрейф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6146" name="Picture 2" descr="http://ua.textreferat.com/images/referats/440/image003.gif"/>
          <p:cNvPicPr>
            <a:picLocks noChangeAspect="1" noChangeArrowheads="1"/>
          </p:cNvPicPr>
          <p:nvPr/>
        </p:nvPicPr>
        <p:blipFill>
          <a:blip r:embed="rId3" cstate="print"/>
          <a:srcRect b="26095"/>
          <a:stretch>
            <a:fillRect/>
          </a:stretch>
        </p:blipFill>
        <p:spPr bwMode="auto">
          <a:xfrm>
            <a:off x="1475656" y="3356992"/>
            <a:ext cx="6408712" cy="30121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7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6764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Швидкість упорядкованого руху електронів у провіднику під дією електричного поля невелика - кілька міліметрів в секунду, а іноді і ще менше. Але як тільки в провіднику виникає електричне поле, воно з величезною швидкістю, близькою до швидкості світла у вакуумі (300 000 км / с), поширюється по всій довжині провідника.</a:t>
            </a:r>
          </a:p>
          <a:p>
            <a:endParaRPr lang="ru-RU" sz="20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Одночасно </a:t>
            </a:r>
            <a:r>
              <a:rPr lang="ru-RU" sz="2000" dirty="0" smtClean="0"/>
              <a:t>з поширенням електричного поля всі електрони починають рухатися в одному напрямку по всій довжині провідника. Так, наприклад, при замиканні ланцюга електричної лампи в впорядкований рух приходять і електрони, наявні в спіралі лампи.</a:t>
            </a:r>
            <a:endParaRPr lang="ru-RU" sz="2000" dirty="0"/>
          </a:p>
        </p:txBody>
      </p:sp>
      <p:sp>
        <p:nvSpPr>
          <p:cNvPr id="5122" name="AutoShape 2" descr="data:image/jpeg;base64,/9j/4AAQSkZJRgABAQAAAQABAAD/2wCEAAkGBg8PDQ8NDwwNDQ0NDQ4NDQ0NDQ8NDA0NFBAVFBQQFBQXHCYeFxkjGRQUHy8gJCcpLCwsFR4xNTAqNSYrLCkBCQoKDgwOGg8PFykkHiUsLDUqLSwsLCksKiovKi8sKi4pKi4yLCwsLCk0LCktNSkwMCwpLDEvKSwpLCwpLCkpKv/AABEIAMQBAQMBIgACEQEDEQH/xAAbAAACAwEBAQAAAAAAAAAAAAAAAQIEBQMGB//EADkQAAIBAgMEBwYFBAMBAAAAAAABAgMRBBIhBTFBcQYiMlFhgbETM3KRocFCUtHh8GJzgvEjorJD/8QAGwEAAgMBAQEAAAAAAAAAAAAAAAECAwQFBgf/xAAzEQACAQMBBgMHBAIDAAAAAAAAAQIDBBEhBRIxQVFxE2HRMjNCgbHB8CORoeEG8WJygv/aAAwDAQACEQMRAD8A+foYkM9secGhoSGiQiSGIYyI0MSJIZEDrTmcxgCeDvYi4EYzsdFNC4E9JEcg1AnYLIMhuoSROxF1FwIOVwxkTkkSlIiAyZS3kEyamQQ7ACySzg5sVgsA8sQDACIhpgAAdoVToqhUGmRcS1VWi05nKpNHK4DURSqZAYgJFRK4EQADKGhDM5sJIaNHZmwKuIWaOWMd2aTaTOO0Nm1MPPJUSvvTWsWvAqjc0pVHTUlvLkXyta0aaquL3XzKpIQzQZRoaIomiREaYxDAQxkUMZEkAhgA0MQxiGSjEnh8NKo7Ri5NK9krux6XAbLpwUX24VlGGa3Yn9tdOZiur2nbrXj0/Px8jo2Wz6ly8rRdfz8RiUdk1ZKby2dOKk4vSTXh8jYw2wYe0in1oVKN4v8AquvszchSULSm0nFODd7KS4enqUqm3cPCyUr2v2VusecqbSubnMaCb/69uvdZ+eD09PZlpa4dVr/136fPH8lahsaOSheHWjN+08dJb/NI6S2DBxq9VJyqLI/yx03f9jg+lUdLQfZd/iJ0ulcbdaDuocOM/wBCMqW087yT49f+Wf67ElV2bjd3l+3lgr4zo4szyO0VC+ut5a/ovmYdbDSgk5RazK6v3HsKW0aVRO01aMFKV/H/AF9SNbCwqWc4puztF8L2uWW+1q9B7txFv68Pvx8kV3Ox7e5W9btJ/wAcTxgGljtiyp2y9e93JJPq2M2x6ijXp1o79N5R5C4tqtvLcqRwxMQxFxmYDEMBAAAAAAAMZlIkiI0ZzWe/6J1U8NFLRxuvqR6W4DPQ9ou1Sd/8XvKHQ3EWTjf8R6jFUlOE4P8AFFxfmj57c1HabTc11z8nxPoFCCubCMXzjj9j5cMlVhlk4vem18mRSPoaeVk+fSi08DRJI0cHsCtUV2skbXTnpfyNSHRiC31JPhokrMwVtqWtF7sp6+Wv0OlR2RdVlvKGF56HnLAekn0bp/nqK3V3J3b48ipW6MzXYnGdu0uy0Qp7XtJ/Hjumv54EquxbuCzu57NP+DGGdK2GnB2lCUeatc5nVjJSWUzjzhKDxJYYxiGiRAaO2HoOckl4XfBK+9nKnBydkm29yRu7Kp5I56d5y7Nak7KXl4+pjvLnwIZXHl/b5d3pk32Fm7iph+zz/rr2WuDU2fs6NJRS0qWdp8J8bMs4vHU8PGUn2p3eVbnNL/RUr4+OHpytJtyWanCX4X3Lw9Dy+KxUqk5Tk9ZNu3BcjzlraTv5upVb3P23ueOy+eucHqL2+p2FNU6UVvdOnn3/ABlraO1p1pO7eW91G+i0sUrkQR6unShSiowWEjxlatOtJzm8slcLkRlpTkmptcTWwe3Jq6k7uWWKm/wLl53McaZnr29OvHE1k1W13Vt5Zpywetji4yzZXaEFZzvvdvsvUy8ZspSs6cVFJNtt9ru895m4fFuNk3eGZSlHgzXwmN9pKU5O0YdWFNb3J8fFnnp2daxk6lF6fXkk1zbbevBHqad7b7RgqdZa/Tm2nySSS6swpRsQZ6XaGFjUWvbjFu0eF/8AR56rRcXaSafidqyvoXMej6enU8/tDZs7SXWPJ+vQ5gAG85QwAAGFgAAAyhoQqdS/g+K7jPk2YNjYuPVJ82me6WITSd9Gk/A+S4vF5Xpw3vuPUYfpFNYenUaTjljG/wCK9jw+2qG9cby5+h7rY1dO3UHy9SG08DKeMqU4K7lPMu5J635G5s3YlOis0rTqWbbtdLkjhgcZfNUss0nDNbflLtfaNOlHPOV2m8tu1rwJV7+4rxjQgmtFw4yePp/vyJ0dn0LecrieG8t68IrP1Lvmkrx1e5q30KlbbWHh/wDXM1d9Xra33Hlto7YqVnq8sNLQWi04spXN9t/j+Y5ry+S+7OZc/wCQYlihHPm/Q9nHb+Hbtna1SV07W7yzSrUqiWWcZXlfR6uz3nhLkoVHF3TafenZmip/j1LGac5J+evoZ6f+RVE/1IJry09T3FegpK0oqonPRSStCPH+eJjYro/GV3RlulKMlPRXXBMqYLpDUhZS/wCSMY5Yp6WfffibFPH0qijllpTSnLhaVn+/zOf4V5s55Xs9VqvmuXLpq+Z01WstprD49Ho/k/8AfyPL1aMoO0otPxViMVfRF3buMboSbXWUZyi+K42+VkZWz8XKfXcbLTK+D01ueioX+/DM44evmumc9PM81cbNVOruwllaeUlzxjr5Gxs6Ku12aqd4vy/nzNR4qNPLVnFxm1lll1/3uMiFeN1N6OOmjutU9DhWruTd27XbS4IwRoO+qbzyo/F/KcYvmtEzpzuI7Oo7iw5fD/DUpLipatEsRipVHeTbtu8EchAehhCMFuxWEeVqTlUk5SeWxjEMkVjASGMBgIAAdydKq4yUk7Nao5gJpNYY4ycXlPU18Pj7qyv7STcqk3/PKxwxqjJ3u3wduBRjJrc7cjjjMcoR1b62kUjhXFn4FTxqbx+31fLgkktD0tpfxuKXgVtf3+WEufFtt6/TowKkMbTgoxcms3GSaV78e4tnapT345fHnzwedrU9ybS4cnwyMBDLCoAAAAyjlVg088d63r8y/U6DMzWUbU8Gdjvdxad79Z83q15bvIns2vN0st80YTTy+Gv6kMfQtmab1tK3Duf2+Ytj08ykszS7lpc8/Xp71dRl5HaoVXCm5xZv4THzhBcJZV8rXRGviJTlmk7tlddxM7VvaU6OsVr1Odc31avpKWnQaJIiM1mAkhkUMYhkoza3PeRAYs44Bjqkp05rj7OSXdqmVtly/wCPL+Xd8MkpL6Msvc14HHZ0F7KEktZU4X8bRsjOqUYTjurCw/2NEq0pwk5vLb4+ZaGIDQklojNJuTy2NDEMZEY0RGADGIBiGAgAQwAAAAt4AAAQrUlOLjJXi1ZorYavkUoVHZ0l2nxhwZcMPpPVSUI/id3f+nu+foZrifhQdToaKEPEl4fU0qO06U20qiuvzXj6ls8ZgK/s5NuKmmlFqR67DO9ODtlvFO172VtEZrK8lXbjJcC+7tY0UnFnUAA6RgMlDIkjObDniKd4u6vbh3riivs2moVJRWqtdci6V8HC2IaX5WvLgc69gouNTHNG21llOHky2MQzqI57JIBDQyJJDIokSEAxDAQ0cNne5p/Ajscdne5p/AiD9tdn9iXwPuvuWUSIoaLCskAgABgCABDGIYxAAAAhgAAAAAgAZ5DbGJ9piJPfGGi5L9z020MR7OjOfFKy+J6I8bB3bb5nF2pV0VNdzrbOp8ZvsW8BhvaVIU+99blvZ7BIw+jmG7VV/BH1b9DcL9m0tylvPi/oUX9TeqbvQYAB0zAZCGhDRnNhIpe1cMVGSV9NV3rj/PAuFOu7Ymi/FGK/X6LNNp71GjN6vuvdcgHUXWkv8o8uK8vv4EUaqE96CZnrR3ZMkMQy8pGhiBDESGIBiGcdn+5p/BH0Or3PkcsB7mn/AG4+hB+2uz+xL4H3X3LIyI0WFYxiGAhjECABoAABDAAABgIBgMQAIRh9JcR2KS49Z+i+5w2LsmFTNKabirRSTtd73/PEqY6v7WvOXBO0eS0R6bZ2H9nSjHja8viepxKUVc3UpPVL/S9Tr1ZOhbqK4v8AGdqNGMIqEVaK3ImAHbSSWEcltvVgAAMRkDQhmZG0kUcb72l8S9S8Z+0XapSf9RlvfcSL7X3qNXEdq63qzXy3fYGu7c9VyIuV9fBDg+HdquTf6+pOjpCL8l/RGrrKS8xjENGwyjJERjIjGIYxA9z5HLAe5p/24+h1e7yOOA9zT/tx9CHxrs/sS+B9/UsjIjLCskMihoAGMQwENAIYCGAhgAAAAAFbaWI9nRnLjltHm9EWTB6TYnsUl8b9F9zPc1PDpORfb0/EqJFLYmF9pVV9yeZ8l+56wyOjmGy0nPjN2XJfuaxRs+luUs83r6Ft7U3qmOgwADeYwABgIxxoQzObSRm7WetPmaSMzbP4OZmvPcyLrb3iNHDyvFcjpLvW9arx8Dhg31EWEW0FmlFeRCq8VG/McZJ6okcIPLLLwlrH7o7l0HlalMlh6DGICwgSQyKGgED3PkcsD7mn/bj6HWW58mcsD7mn8EfQj8a7ehL4H39SwMiMmVkkMiNDESAQ0ADGhAAhgAAAwEACGePx1b22Ik1qnLLHktEej2vivZ0JPi+rHm/2uYewMNnqqT3Q6z58Dk37dScKK5/nqdKzW5CVVnpcNRyQjD8sUvPidAA6qSisI5zeXljAQxkRgIAGZCGiKGjObCRnbZ3R5mijP2yuon3Mz3WtGRbQ94i3gn1FyLKKeAleC5FtErV5pR7CuF+oyNeF46dpdaL8UTo1M0U+/wCj4oZw7E/6aj+U/wBy96PJStVgsjEMsKxoYkMYiNZ2hJ90ZegsIrU4L+iPoiGNlalP4H6HaCsku5JfQj8fyJfB8yQxATIDGIaAQ0SIoaGIkAhgAwEMBAACbsrvctfIAPO9JcTecaS3RWZ83+3qaHR/D5aObjN/Rafqefq1HWrykt859VeF7L7HsKNJRhGK3RSRyLX9a4lV5LgdK5/SoxpnQAQHXOYAAAAMBAAGOiSIoaMxtZJFTasb0n4FtHDGxvTlyIVVmDXkSpvEkzlsqXUXI0EZWx5dW3czUKLGWaKLLpfqEiNWnmi49/HufBjJG7joZeBzw1XNGz7UXllz7zuVa3Ukqi3aRqcuEvIspig+TCS5okhkRlhA4Y/3UvHKv+yLJWx3u/8AKH/tFkgvbfZfck/ZXz+wwACwrGMQ0AANMSGgESQCGAgGIBgMobbxOTDy759Ree/6XL55zpNiLzhTX4VmfN7vovqZbup4dGTL7aG/USOfR3D5qubhBZvPcv54HqDK6PYfLRzcZu/ktF9zUK7Gn4dFeepK7nv1X5DAVwNxlGAAAgGRGAGOhoiMym4ncjWV4teA0xj4rAuDMzZErZo90jXMXCPJXnHv1Rsow2GkZR6M03WrT8iQyKJHSMQNXVnqmcqEsr9nLnTb/FHu5o7FXaVeMKd5K7ustnZqXemQqNRW/wBCUFvPd6kZ7WjGbg4yuna6R1jtOm+LXNNHnqc5Sm5XV3q20WHGX5l5xOXC+qPLS0N7tIGxisTCUUlJP/khx/qLimu9HmqsdFdLfG7I+27ptd1pNFqvcPVFbtU1hM9SM8uto1Y7qkvPU0NlbSqVJ5ZNNW7rM0U76nOSjh5KJ2koreyjZAQzcZBjEMBDGIAEMAAAA8bjKrq4iTWuado8tyPT7VxHs6E5cWsseb0PP7Aw+eunwgnN8+H1OTfvxJworn+ep0bNbkJVGeooUlCEYLdGKXyOgAdZLCwjnN5eQAAGIAAAAAC4ABjjADKbhkgAZEyK+mK5r7GzF6LkAGK197U7mmv7EOxIaADoGMZk9IH1Yc2AGW99xIutveozaC0uWVIAOFTOrIjOV7J7iL5IALiBxmXthe98hAFD30e4qvu2ekGAHpjhDGhAAiQAACAYAAjC6UVHanHg3JvmrW9Tp0Ypr2c5cXJLyS/cAOQtb556fY6b0tF+czaAAOucwAAAAAYAMBAAA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124" name="Picture 4" descr="https://encrypted-tbn1.gstatic.com/images?q=tbn:ANd9GcRxQP-SasOqowwru_fC8V7gpaVk8QMeHJdARIvhOpjs9e6shyy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137585"/>
            <a:ext cx="2232248" cy="37204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загруженное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3607200"/>
            <a:ext cx="3888432" cy="2965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4" presetClass="entr" presetSubtype="0" ac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4" presetClass="entr" presetSubtype="0" ac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08720"/>
            <a:ext cx="6264696" cy="1067346"/>
          </a:xfrm>
          <a:prstGeom prst="rect">
            <a:avLst/>
          </a:prstGeom>
        </p:spPr>
        <p:txBody>
          <a:bodyPr wrap="square">
            <a:prstTxWarp prst="textCurveDown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sz="5400" b="1" cap="all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Надпровідність</a:t>
            </a:r>
            <a:endParaRPr lang="uk-UA" sz="5400" b="1" cap="all" dirty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509</Words>
  <Application>Microsoft Office PowerPoint</Application>
  <PresentationFormat>Экран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ук</dc:creator>
  <cp:lastModifiedBy>ук</cp:lastModifiedBy>
  <cp:revision>21</cp:revision>
  <dcterms:created xsi:type="dcterms:W3CDTF">2013-10-10T18:26:32Z</dcterms:created>
  <dcterms:modified xsi:type="dcterms:W3CDTF">2013-10-10T21:48:34Z</dcterms:modified>
</cp:coreProperties>
</file>