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44824"/>
            <a:ext cx="7772400" cy="4401672"/>
          </a:xfrm>
        </p:spPr>
        <p:txBody>
          <a:bodyPr/>
          <a:lstStyle/>
          <a:p>
            <a:r>
              <a:rPr lang="ru-RU" sz="6600" dirty="0" err="1" smtClean="0"/>
              <a:t>Електронно</a:t>
            </a:r>
            <a:r>
              <a:rPr lang="ru-RU" sz="6600" dirty="0" smtClean="0"/>
              <a:t> </a:t>
            </a:r>
            <a:r>
              <a:rPr lang="ru-RU" sz="6600" dirty="0" err="1" smtClean="0"/>
              <a:t>променева</a:t>
            </a:r>
            <a:r>
              <a:rPr lang="ru-RU" sz="6600" dirty="0" smtClean="0"/>
              <a:t> трубка</a:t>
            </a:r>
            <a:endParaRPr lang="uk-UA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0112" y="5589240"/>
            <a:ext cx="3563888" cy="788680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Москаленко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Анна 11-М</a:t>
            </a:r>
            <a:endParaRPr lang="uk-U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188640"/>
            <a:ext cx="8156448" cy="777240"/>
          </a:xfrm>
        </p:spPr>
        <p:txBody>
          <a:bodyPr/>
          <a:lstStyle/>
          <a:p>
            <a:pPr algn="ctr"/>
            <a:r>
              <a:rPr lang="vi-VN" sz="4800" dirty="0" smtClean="0">
                <a:latin typeface="Constantia" pitchFamily="18" charset="0"/>
              </a:rPr>
              <a:t>Електро́нно-промене́ва тру́бка, кінескоп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vi-VN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vi-VN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onstantia" pitchFamily="18" charset="0"/>
              </a:rPr>
              <a:t>електронний прилад, який має форму трубки, видовженої (часто з конічним розширенням) в напрямку осі електронного променя, що формується в ЕПТ. ЕПТ складається з електронно-оптичної системи, відхиляючої системи і флуоресцентного екрана або мішені.</a:t>
            </a:r>
            <a:endParaRPr lang="uk-UA" dirty="0">
              <a:solidFill>
                <a:schemeClr val="accent5">
                  <a:lumMod val="20000"/>
                  <a:lumOff val="80000"/>
                </a:schemeClr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683568" y="1628800"/>
            <a:ext cx="8208912" cy="4896544"/>
          </a:xfrm>
        </p:spPr>
        <p:txBody>
          <a:bodyPr>
            <a:normAutofit/>
          </a:bodyPr>
          <a:lstStyle/>
          <a:p>
            <a:r>
              <a:rPr lang="uk-UA" sz="3600" dirty="0" smtClean="0">
                <a:latin typeface="Constantia" pitchFamily="18" charset="0"/>
              </a:rPr>
              <a:t>Класифікація ЕПТ надзвичайно ускладнена, що пояснюється їх надзвичайно широким застосуванням у науці та техніці і можливістю модифікації конструкції з метою одержання технічних параметрів, які необхідні для реалізації конкретної технічної ідеї.</a:t>
            </a:r>
            <a:endParaRPr lang="uk-UA" sz="3600" dirty="0">
              <a:latin typeface="Constanti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5400" dirty="0" smtClean="0">
                <a:latin typeface="Constantia" pitchFamily="18" charset="0"/>
              </a:rPr>
              <a:t>Класифікація </a:t>
            </a:r>
            <a:r>
              <a:rPr lang="uk-UA" sz="5400" dirty="0" smtClean="0">
                <a:latin typeface="Constantia" pitchFamily="18" charset="0"/>
              </a:rPr>
              <a:t>ЕПТ</a:t>
            </a:r>
            <a:endParaRPr lang="uk-UA" sz="54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76672"/>
            <a:ext cx="78488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Залежно</a:t>
            </a:r>
            <a:r>
              <a:rPr lang="ru-RU" sz="40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4000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від</a:t>
            </a:r>
            <a:r>
              <a:rPr lang="ru-RU" sz="40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методу </a:t>
            </a:r>
            <a:r>
              <a:rPr lang="ru-RU" sz="4000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управління</a:t>
            </a:r>
            <a:r>
              <a:rPr lang="ru-RU" sz="40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4000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електронним</a:t>
            </a:r>
            <a:r>
              <a:rPr lang="ru-RU" sz="40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4000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променем</a:t>
            </a:r>
            <a:r>
              <a:rPr lang="ru-RU" sz="40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ЕПТ </a:t>
            </a:r>
            <a:r>
              <a:rPr lang="ru-RU" sz="4000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поділяються</a:t>
            </a:r>
            <a:r>
              <a:rPr lang="ru-RU" sz="40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на:</a:t>
            </a:r>
            <a:endParaRPr lang="uk-UA" sz="4000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3140968"/>
            <a:ext cx="40324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nstantia" pitchFamily="18" charset="0"/>
              </a:rPr>
              <a:t>електростатичні</a:t>
            </a:r>
            <a:r>
              <a:rPr lang="ru-RU" sz="3600" i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nstantia" pitchFamily="18" charset="0"/>
              </a:rPr>
              <a:t> </a:t>
            </a:r>
            <a:endParaRPr lang="ru-RU" sz="3600" i="1" dirty="0" smtClean="0">
              <a:solidFill>
                <a:schemeClr val="accent6">
                  <a:lumMod val="40000"/>
                  <a:lumOff val="60000"/>
                </a:schemeClr>
              </a:solidFill>
              <a:latin typeface="Constantia" pitchFamily="18" charset="0"/>
            </a:endParaRPr>
          </a:p>
          <a:p>
            <a:r>
              <a:rPr lang="ru-RU" sz="2800" dirty="0" smtClean="0">
                <a:latin typeface="Constantia" pitchFamily="18" charset="0"/>
              </a:rPr>
              <a:t>(</a:t>
            </a:r>
            <a:r>
              <a:rPr lang="ru-RU" sz="2800" dirty="0" err="1" smtClean="0">
                <a:latin typeface="Constantia" pitchFamily="18" charset="0"/>
              </a:rPr>
              <a:t>з</a:t>
            </a:r>
            <a:r>
              <a:rPr lang="ru-RU" sz="2800" dirty="0" smtClean="0">
                <a:latin typeface="Constantia" pitchFamily="18" charset="0"/>
              </a:rPr>
              <a:t> </a:t>
            </a:r>
            <a:r>
              <a:rPr lang="ru-RU" sz="2800" dirty="0" err="1" smtClean="0">
                <a:latin typeface="Constantia" pitchFamily="18" charset="0"/>
              </a:rPr>
              <a:t>електростатичною</a:t>
            </a:r>
            <a:r>
              <a:rPr lang="ru-RU" sz="2800" dirty="0" smtClean="0">
                <a:latin typeface="Constantia" pitchFamily="18" charset="0"/>
              </a:rPr>
              <a:t> </a:t>
            </a:r>
            <a:r>
              <a:rPr lang="ru-RU" sz="2800" dirty="0" smtClean="0">
                <a:latin typeface="Constantia" pitchFamily="18" charset="0"/>
              </a:rPr>
              <a:t>системою </a:t>
            </a:r>
            <a:r>
              <a:rPr lang="ru-RU" sz="2800" dirty="0" err="1" smtClean="0">
                <a:latin typeface="Constantia" pitchFamily="18" charset="0"/>
              </a:rPr>
              <a:t>відхилення</a:t>
            </a:r>
            <a:r>
              <a:rPr lang="ru-RU" sz="2800" dirty="0" smtClean="0">
                <a:latin typeface="Constantia" pitchFamily="18" charset="0"/>
              </a:rPr>
              <a:t> </a:t>
            </a:r>
            <a:r>
              <a:rPr lang="ru-RU" sz="2800" dirty="0" err="1" smtClean="0">
                <a:latin typeface="Constantia" pitchFamily="18" charset="0"/>
              </a:rPr>
              <a:t>променів</a:t>
            </a:r>
            <a:r>
              <a:rPr lang="ru-RU" sz="2800" dirty="0" smtClean="0">
                <a:latin typeface="Constantia" pitchFamily="18" charset="0"/>
              </a:rPr>
              <a:t>);</a:t>
            </a:r>
            <a:endParaRPr lang="uk-UA" sz="2800" dirty="0">
              <a:latin typeface="Constant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20072" y="3140968"/>
            <a:ext cx="42484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nstantia" pitchFamily="18" charset="0"/>
              </a:rPr>
              <a:t>електромагнітні</a:t>
            </a:r>
            <a:r>
              <a:rPr lang="ru-RU" sz="3600" i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nstantia" pitchFamily="18" charset="0"/>
              </a:rPr>
              <a:t> </a:t>
            </a:r>
            <a:endParaRPr lang="ru-RU" sz="3600" i="1" dirty="0" smtClean="0">
              <a:solidFill>
                <a:schemeClr val="accent6">
                  <a:lumMod val="40000"/>
                  <a:lumOff val="60000"/>
                </a:schemeClr>
              </a:solidFill>
              <a:latin typeface="Constantia" pitchFamily="18" charset="0"/>
            </a:endParaRPr>
          </a:p>
          <a:p>
            <a:r>
              <a:rPr lang="ru-RU" sz="2800" dirty="0" smtClean="0">
                <a:latin typeface="Constantia" pitchFamily="18" charset="0"/>
              </a:rPr>
              <a:t>(</a:t>
            </a:r>
            <a:r>
              <a:rPr lang="ru-RU" sz="2800" dirty="0" err="1" smtClean="0">
                <a:latin typeface="Constantia" pitchFamily="18" charset="0"/>
              </a:rPr>
              <a:t>з</a:t>
            </a:r>
            <a:r>
              <a:rPr lang="ru-RU" sz="2800" dirty="0" smtClean="0">
                <a:latin typeface="Constantia" pitchFamily="18" charset="0"/>
              </a:rPr>
              <a:t> </a:t>
            </a:r>
            <a:r>
              <a:rPr lang="ru-RU" sz="2800" dirty="0" err="1" smtClean="0">
                <a:latin typeface="Constantia" pitchFamily="18" charset="0"/>
              </a:rPr>
              <a:t>електромагнітною</a:t>
            </a:r>
            <a:r>
              <a:rPr lang="ru-RU" sz="2800" dirty="0" smtClean="0">
                <a:latin typeface="Constantia" pitchFamily="18" charset="0"/>
              </a:rPr>
              <a:t> системою </a:t>
            </a:r>
            <a:r>
              <a:rPr lang="ru-RU" sz="2800" dirty="0" err="1" smtClean="0">
                <a:latin typeface="Constantia" pitchFamily="18" charset="0"/>
              </a:rPr>
              <a:t>відхилення</a:t>
            </a:r>
            <a:r>
              <a:rPr lang="ru-RU" sz="2800" dirty="0" smtClean="0">
                <a:latin typeface="Constantia" pitchFamily="18" charset="0"/>
              </a:rPr>
              <a:t> </a:t>
            </a:r>
            <a:r>
              <a:rPr lang="ru-RU" sz="2800" dirty="0" err="1" smtClean="0">
                <a:latin typeface="Constantia" pitchFamily="18" charset="0"/>
              </a:rPr>
              <a:t>променів</a:t>
            </a:r>
            <a:r>
              <a:rPr lang="ru-RU" sz="2800" dirty="0" smtClean="0">
                <a:latin typeface="Constantia" pitchFamily="18" charset="0"/>
              </a:rPr>
              <a:t>).</a:t>
            </a:r>
            <a:endParaRPr lang="uk-UA" sz="2800" dirty="0">
              <a:latin typeface="Constantia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1691680" y="2348880"/>
            <a:ext cx="2016224" cy="792088"/>
          </a:xfrm>
          <a:prstGeom prst="straightConnector1">
            <a:avLst/>
          </a:prstGeom>
          <a:ln w="53975" cap="rnd" cmpd="sng">
            <a:solidFill>
              <a:schemeClr val="accent6">
                <a:lumMod val="40000"/>
                <a:lumOff val="60000"/>
              </a:schemeClr>
            </a:solidFill>
            <a:miter lim="800000"/>
            <a:headEnd type="none"/>
            <a:tailEnd type="stealth" w="lg" len="lg"/>
          </a:ln>
          <a:effectLst>
            <a:outerShdw blurRad="50800" dist="38100" algn="tl" rotWithShape="0">
              <a:prstClr val="black">
                <a:alpha val="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788024" y="2348880"/>
            <a:ext cx="1944216" cy="792088"/>
          </a:xfrm>
          <a:prstGeom prst="straightConnector1">
            <a:avLst/>
          </a:prstGeom>
          <a:ln w="53975" cap="rnd" cmpd="sng">
            <a:solidFill>
              <a:schemeClr val="accent6">
                <a:lumMod val="40000"/>
                <a:lumOff val="60000"/>
              </a:schemeClr>
            </a:solidFill>
            <a:miter lim="800000"/>
            <a:headEnd type="none"/>
            <a:tailEnd type="stealth" w="lg" len="lg"/>
          </a:ln>
          <a:effectLst>
            <a:outerShdw blurRad="50800" dist="38100" algn="tl" rotWithShape="0">
              <a:prstClr val="black">
                <a:alpha val="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88641"/>
            <a:ext cx="77048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nstantia" pitchFamily="18" charset="0"/>
              </a:rPr>
              <a:t>Залежно</a:t>
            </a:r>
            <a:r>
              <a:rPr lang="ru-RU" sz="36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nstantia" pitchFamily="18" charset="0"/>
              </a:rPr>
              <a:t> </a:t>
            </a:r>
            <a:r>
              <a:rPr lang="ru-RU" sz="36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nstantia" pitchFamily="18" charset="0"/>
              </a:rPr>
              <a:t>від</a:t>
            </a:r>
            <a:r>
              <a:rPr lang="ru-RU" sz="36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nstantia" pitchFamily="18" charset="0"/>
              </a:rPr>
              <a:t> </a:t>
            </a:r>
            <a:r>
              <a:rPr lang="ru-RU" sz="36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nstantia" pitchFamily="18" charset="0"/>
              </a:rPr>
              <a:t>призначення</a:t>
            </a:r>
            <a:r>
              <a:rPr lang="ru-RU" sz="36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nstantia" pitchFamily="18" charset="0"/>
              </a:rPr>
              <a:t> ЕПТ </a:t>
            </a:r>
            <a:r>
              <a:rPr lang="ru-RU" sz="36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nstantia" pitchFamily="18" charset="0"/>
              </a:rPr>
              <a:t>поділяються</a:t>
            </a:r>
            <a:r>
              <a:rPr lang="ru-RU" sz="36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nstantia" pitchFamily="18" charset="0"/>
              </a:rPr>
              <a:t> на:</a:t>
            </a:r>
            <a:endParaRPr lang="uk-UA" sz="3600" dirty="0">
              <a:solidFill>
                <a:schemeClr val="accent6">
                  <a:lumMod val="40000"/>
                  <a:lumOff val="60000"/>
                </a:schemeClr>
              </a:solidFill>
              <a:latin typeface="Constant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2204864"/>
            <a:ext cx="3600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nstantia" pitchFamily="18" charset="0"/>
              </a:rPr>
              <a:t>електронно-графічні трубки </a:t>
            </a:r>
            <a:endParaRPr lang="uk-UA" sz="3200" i="1" dirty="0" smtClean="0">
              <a:solidFill>
                <a:schemeClr val="accent6">
                  <a:lumMod val="20000"/>
                  <a:lumOff val="80000"/>
                </a:schemeClr>
              </a:solidFill>
              <a:latin typeface="Constantia" pitchFamily="18" charset="0"/>
            </a:endParaRPr>
          </a:p>
          <a:p>
            <a:r>
              <a:rPr lang="uk-UA" sz="2800" dirty="0" smtClean="0">
                <a:latin typeface="Constantia" pitchFamily="18" charset="0"/>
              </a:rPr>
              <a:t>(</a:t>
            </a:r>
            <a:r>
              <a:rPr lang="uk-UA" sz="2800" dirty="0" smtClean="0">
                <a:latin typeface="Constantia" pitchFamily="18" charset="0"/>
              </a:rPr>
              <a:t>приймальні, телевізійні, осцилографічні, індикаторні, запам'ятовуючі, знакодрукувальні, </a:t>
            </a:r>
            <a:r>
              <a:rPr lang="uk-UA" sz="2800" dirty="0" err="1" smtClean="0">
                <a:latin typeface="Constantia" pitchFamily="18" charset="0"/>
              </a:rPr>
              <a:t>кодувальні</a:t>
            </a:r>
            <a:r>
              <a:rPr lang="uk-UA" sz="2800" dirty="0" smtClean="0">
                <a:latin typeface="Constantia" pitchFamily="18" charset="0"/>
              </a:rPr>
              <a:t>);</a:t>
            </a:r>
            <a:endParaRPr lang="uk-UA" sz="2800" dirty="0">
              <a:latin typeface="Constant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47864" y="2996952"/>
            <a:ext cx="38164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nstantia" pitchFamily="18" charset="0"/>
              </a:rPr>
              <a:t>оптико-електронні</a:t>
            </a:r>
            <a:r>
              <a:rPr lang="ru-RU" sz="32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nstantia" pitchFamily="18" charset="0"/>
              </a:rPr>
              <a:t> </a:t>
            </a:r>
            <a:r>
              <a:rPr lang="ru-RU" sz="3200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nstantia" pitchFamily="18" charset="0"/>
              </a:rPr>
              <a:t>перетворюючі</a:t>
            </a:r>
            <a:r>
              <a:rPr lang="ru-RU" sz="32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nstantia" pitchFamily="18" charset="0"/>
              </a:rPr>
              <a:t> трубки </a:t>
            </a:r>
            <a:r>
              <a:rPr lang="ru-RU" sz="2800" dirty="0" smtClean="0">
                <a:latin typeface="Constantia" pitchFamily="18" charset="0"/>
              </a:rPr>
              <a:t>(</a:t>
            </a:r>
            <a:r>
              <a:rPr lang="ru-RU" sz="2800" dirty="0" err="1" smtClean="0">
                <a:latin typeface="Constantia" pitchFamily="18" charset="0"/>
              </a:rPr>
              <a:t>передавальні</a:t>
            </a:r>
            <a:r>
              <a:rPr lang="ru-RU" sz="2800" dirty="0" smtClean="0">
                <a:latin typeface="Constantia" pitchFamily="18" charset="0"/>
              </a:rPr>
              <a:t> </a:t>
            </a:r>
            <a:r>
              <a:rPr lang="ru-RU" sz="2800" dirty="0" err="1" smtClean="0">
                <a:latin typeface="Constantia" pitchFamily="18" charset="0"/>
              </a:rPr>
              <a:t>телевізійні</a:t>
            </a:r>
            <a:r>
              <a:rPr lang="ru-RU" sz="2800" dirty="0" smtClean="0">
                <a:latin typeface="Constantia" pitchFamily="18" charset="0"/>
              </a:rPr>
              <a:t> </a:t>
            </a:r>
            <a:r>
              <a:rPr lang="ru-RU" sz="2800" dirty="0" err="1" smtClean="0">
                <a:latin typeface="Constantia" pitchFamily="18" charset="0"/>
              </a:rPr>
              <a:t>трубки</a:t>
            </a:r>
            <a:r>
              <a:rPr lang="ru-RU" sz="2800" dirty="0" smtClean="0">
                <a:latin typeface="Constantia" pitchFamily="18" charset="0"/>
              </a:rPr>
              <a:t>, </a:t>
            </a:r>
            <a:r>
              <a:rPr lang="ru-RU" sz="2800" dirty="0" err="1" smtClean="0">
                <a:latin typeface="Constantia" pitchFamily="18" charset="0"/>
              </a:rPr>
              <a:t>електронно-оптичні</a:t>
            </a:r>
            <a:r>
              <a:rPr lang="ru-RU" sz="2800" dirty="0" smtClean="0">
                <a:latin typeface="Constantia" pitchFamily="18" charset="0"/>
              </a:rPr>
              <a:t> </a:t>
            </a:r>
            <a:r>
              <a:rPr lang="ru-RU" sz="2800" dirty="0" err="1" smtClean="0">
                <a:latin typeface="Constantia" pitchFamily="18" charset="0"/>
              </a:rPr>
              <a:t>перетворювачі</a:t>
            </a:r>
            <a:r>
              <a:rPr lang="ru-RU" sz="2800" dirty="0" smtClean="0">
                <a:latin typeface="Constantia" pitchFamily="18" charset="0"/>
              </a:rPr>
              <a:t>);</a:t>
            </a:r>
            <a:endParaRPr lang="uk-UA" sz="2800" dirty="0">
              <a:latin typeface="Constant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16216" y="2204864"/>
            <a:ext cx="331236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nstantia" pitchFamily="18" charset="0"/>
              </a:rPr>
              <a:t>електронно-променеві перемикачі </a:t>
            </a:r>
            <a:r>
              <a:rPr lang="uk-UA" sz="2800" dirty="0" smtClean="0">
                <a:latin typeface="Constantia" pitchFamily="18" charset="0"/>
              </a:rPr>
              <a:t>(комутатори);</a:t>
            </a:r>
            <a:endParaRPr lang="uk-UA" sz="2800" dirty="0">
              <a:latin typeface="Constantia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1331640" y="1484784"/>
            <a:ext cx="2016224" cy="792088"/>
          </a:xfrm>
          <a:prstGeom prst="straightConnector1">
            <a:avLst/>
          </a:prstGeom>
          <a:ln w="53975" cap="rnd" cmpd="sng">
            <a:solidFill>
              <a:schemeClr val="accent6">
                <a:lumMod val="40000"/>
                <a:lumOff val="60000"/>
              </a:schemeClr>
            </a:solidFill>
            <a:miter lim="800000"/>
            <a:headEnd type="none"/>
            <a:tailEnd type="stealth" w="lg" len="lg"/>
          </a:ln>
          <a:effectLst>
            <a:outerShdw blurRad="50800" dist="38100" algn="tl" rotWithShape="0">
              <a:prstClr val="black">
                <a:alpha val="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644008" y="1484784"/>
            <a:ext cx="0" cy="1728192"/>
          </a:xfrm>
          <a:prstGeom prst="straightConnector1">
            <a:avLst/>
          </a:prstGeom>
          <a:ln w="53975" cap="rnd" cmpd="sng">
            <a:solidFill>
              <a:schemeClr val="accent6">
                <a:lumMod val="40000"/>
                <a:lumOff val="60000"/>
              </a:schemeClr>
            </a:solidFill>
            <a:miter lim="800000"/>
            <a:headEnd type="none"/>
            <a:tailEnd type="stealth" w="lg" len="lg"/>
          </a:ln>
          <a:effectLst>
            <a:outerShdw blurRad="50800" dist="38100" algn="tl" rotWithShape="0">
              <a:prstClr val="black">
                <a:alpha val="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652120" y="1484784"/>
            <a:ext cx="2232248" cy="720080"/>
          </a:xfrm>
          <a:prstGeom prst="straightConnector1">
            <a:avLst/>
          </a:prstGeom>
          <a:ln w="53975" cap="rnd" cmpd="sng">
            <a:solidFill>
              <a:schemeClr val="accent6">
                <a:lumMod val="40000"/>
                <a:lumOff val="60000"/>
              </a:schemeClr>
            </a:solidFill>
            <a:miter lim="800000"/>
            <a:headEnd type="none"/>
            <a:tailEnd type="stealth" w="lg" len="lg"/>
          </a:ln>
          <a:effectLst>
            <a:outerShdw blurRad="50800" dist="38100" algn="tl" rotWithShape="0">
              <a:prstClr val="black">
                <a:alpha val="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i="1" dirty="0" err="1" smtClean="0">
                <a:latin typeface="Constantia" pitchFamily="18" charset="0"/>
              </a:rPr>
              <a:t>Електронно-графічні</a:t>
            </a:r>
            <a:r>
              <a:rPr lang="ru-RU" sz="4400" i="1" dirty="0" smtClean="0">
                <a:latin typeface="Constantia" pitchFamily="18" charset="0"/>
              </a:rPr>
              <a:t> ЕПТ — </a:t>
            </a:r>
            <a:r>
              <a:rPr lang="ru-RU" sz="4400" i="1" dirty="0" err="1" smtClean="0">
                <a:solidFill>
                  <a:schemeClr val="tx1"/>
                </a:solidFill>
                <a:latin typeface="Constantia" pitchFamily="18" charset="0"/>
              </a:rPr>
              <a:t>група</a:t>
            </a:r>
            <a:r>
              <a:rPr lang="ru-RU" sz="4400" i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ru-RU" sz="4400" i="1" dirty="0" err="1" smtClean="0">
                <a:solidFill>
                  <a:schemeClr val="tx1"/>
                </a:solidFill>
                <a:latin typeface="Constantia" pitchFamily="18" charset="0"/>
              </a:rPr>
              <a:t>електронно-променевих</a:t>
            </a:r>
            <a:r>
              <a:rPr lang="ru-RU" sz="4400" i="1" dirty="0" smtClean="0">
                <a:solidFill>
                  <a:schemeClr val="tx1"/>
                </a:solidFill>
                <a:latin typeface="Constantia" pitchFamily="18" charset="0"/>
              </a:rPr>
              <a:t> трубок, </a:t>
            </a:r>
            <a:r>
              <a:rPr lang="ru-RU" sz="4400" i="1" dirty="0" err="1" smtClean="0">
                <a:solidFill>
                  <a:schemeClr val="tx1"/>
                </a:solidFill>
                <a:latin typeface="Constantia" pitchFamily="18" charset="0"/>
              </a:rPr>
              <a:t>які</a:t>
            </a:r>
            <a:r>
              <a:rPr lang="ru-RU" sz="4400" i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ru-RU" sz="4400" i="1" dirty="0" err="1" smtClean="0">
                <a:solidFill>
                  <a:schemeClr val="tx1"/>
                </a:solidFill>
                <a:latin typeface="Constantia" pitchFamily="18" charset="0"/>
              </a:rPr>
              <a:t>застосовуються</a:t>
            </a:r>
            <a:r>
              <a:rPr lang="ru-RU" sz="4400" i="1" dirty="0" smtClean="0">
                <a:solidFill>
                  <a:schemeClr val="tx1"/>
                </a:solidFill>
                <a:latin typeface="Constantia" pitchFamily="18" charset="0"/>
              </a:rPr>
              <a:t> в </a:t>
            </a:r>
            <a:r>
              <a:rPr lang="ru-RU" sz="4400" i="1" dirty="0" err="1" smtClean="0">
                <a:solidFill>
                  <a:schemeClr val="tx1"/>
                </a:solidFill>
                <a:latin typeface="Constantia" pitchFamily="18" charset="0"/>
              </a:rPr>
              <a:t>різноманітних</a:t>
            </a:r>
            <a:r>
              <a:rPr lang="ru-RU" sz="4400" i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ru-RU" sz="4400" i="1" dirty="0" err="1" smtClean="0">
                <a:solidFill>
                  <a:schemeClr val="tx1"/>
                </a:solidFill>
                <a:latin typeface="Constantia" pitchFamily="18" charset="0"/>
              </a:rPr>
              <a:t>галузях</a:t>
            </a:r>
            <a:r>
              <a:rPr lang="ru-RU" sz="4400" i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ru-RU" sz="4400" i="1" dirty="0" err="1" smtClean="0">
                <a:solidFill>
                  <a:schemeClr val="tx1"/>
                </a:solidFill>
                <a:latin typeface="Constantia" pitchFamily="18" charset="0"/>
              </a:rPr>
              <a:t>техніки</a:t>
            </a:r>
            <a:r>
              <a:rPr lang="ru-RU" sz="4400" i="1" dirty="0" smtClean="0">
                <a:solidFill>
                  <a:schemeClr val="tx1"/>
                </a:solidFill>
                <a:latin typeface="Constantia" pitchFamily="18" charset="0"/>
              </a:rPr>
              <a:t>, для </a:t>
            </a:r>
            <a:r>
              <a:rPr lang="ru-RU" sz="4400" i="1" dirty="0" err="1" smtClean="0">
                <a:solidFill>
                  <a:schemeClr val="tx1"/>
                </a:solidFill>
                <a:latin typeface="Constantia" pitchFamily="18" charset="0"/>
              </a:rPr>
              <a:t>перетворення</a:t>
            </a:r>
            <a:r>
              <a:rPr lang="ru-RU" sz="4400" i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ru-RU" sz="4400" i="1" dirty="0" err="1" smtClean="0">
                <a:solidFill>
                  <a:schemeClr val="tx1"/>
                </a:solidFill>
                <a:latin typeface="Constantia" pitchFamily="18" charset="0"/>
              </a:rPr>
              <a:t>електричних</a:t>
            </a:r>
            <a:r>
              <a:rPr lang="ru-RU" sz="4400" i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ru-RU" sz="4400" i="1" dirty="0" err="1" smtClean="0">
                <a:solidFill>
                  <a:schemeClr val="tx1"/>
                </a:solidFill>
                <a:latin typeface="Constantia" pitchFamily="18" charset="0"/>
              </a:rPr>
              <a:t>сигналів</a:t>
            </a:r>
            <a:r>
              <a:rPr lang="ru-RU" sz="4400" i="1" dirty="0" smtClean="0">
                <a:solidFill>
                  <a:schemeClr val="tx1"/>
                </a:solidFill>
                <a:latin typeface="Constantia" pitchFamily="18" charset="0"/>
              </a:rPr>
              <a:t> в </a:t>
            </a:r>
            <a:r>
              <a:rPr lang="ru-RU" sz="4400" i="1" dirty="0" err="1" smtClean="0">
                <a:solidFill>
                  <a:schemeClr val="tx1"/>
                </a:solidFill>
                <a:latin typeface="Constantia" pitchFamily="18" charset="0"/>
              </a:rPr>
              <a:t>оптичні</a:t>
            </a:r>
            <a:r>
              <a:rPr lang="ru-RU" sz="4400" i="1" dirty="0" smtClean="0">
                <a:solidFill>
                  <a:schemeClr val="tx1"/>
                </a:solidFill>
                <a:latin typeface="Constantia" pitchFamily="18" charset="0"/>
              </a:rPr>
              <a:t> (</a:t>
            </a:r>
            <a:r>
              <a:rPr lang="ru-RU" sz="4400" i="1" dirty="0" err="1" smtClean="0">
                <a:solidFill>
                  <a:schemeClr val="tx1"/>
                </a:solidFill>
                <a:latin typeface="Constantia" pitchFamily="18" charset="0"/>
              </a:rPr>
              <a:t>перетворення</a:t>
            </a:r>
            <a:r>
              <a:rPr lang="ru-RU" sz="4400" i="1" dirty="0" smtClean="0">
                <a:solidFill>
                  <a:schemeClr val="tx1"/>
                </a:solidFill>
                <a:latin typeface="Constantia" pitchFamily="18" charset="0"/>
              </a:rPr>
              <a:t> типу «сигнал — </a:t>
            </a:r>
            <a:r>
              <a:rPr lang="ru-RU" sz="4400" i="1" dirty="0" err="1" smtClean="0">
                <a:solidFill>
                  <a:schemeClr val="tx1"/>
                </a:solidFill>
                <a:latin typeface="Constantia" pitchFamily="18" charset="0"/>
              </a:rPr>
              <a:t>світло</a:t>
            </a:r>
            <a:r>
              <a:rPr lang="ru-RU" sz="4400" i="1" dirty="0" smtClean="0">
                <a:solidFill>
                  <a:schemeClr val="tx1"/>
                </a:solidFill>
                <a:latin typeface="Constantia" pitchFamily="18" charset="0"/>
              </a:rPr>
              <a:t>»).</a:t>
            </a:r>
            <a:endParaRPr lang="uk-UA" sz="4400" i="1" dirty="0">
              <a:solidFill>
                <a:schemeClr val="tx1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60648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nstantia" pitchFamily="18" charset="0"/>
              </a:rPr>
              <a:t>Залежно від області </a:t>
            </a:r>
            <a:r>
              <a:rPr lang="uk-UA" sz="36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nstantia" pitchFamily="18" charset="0"/>
              </a:rPr>
              <a:t>застосування</a:t>
            </a:r>
            <a:r>
              <a:rPr lang="en-US" sz="36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nstantia" pitchFamily="18" charset="0"/>
              </a:rPr>
              <a:t> </a:t>
            </a:r>
            <a:r>
              <a:rPr lang="uk-UA" sz="36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nstantia" pitchFamily="18" charset="0"/>
              </a:rPr>
              <a:t>вони поділяються на:</a:t>
            </a:r>
            <a:endParaRPr lang="uk-UA" sz="3600" dirty="0">
              <a:solidFill>
                <a:schemeClr val="accent6">
                  <a:lumMod val="20000"/>
                  <a:lumOff val="80000"/>
                </a:schemeClr>
              </a:solidFill>
              <a:latin typeface="Constantia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3528" y="1348800"/>
            <a:ext cx="85689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uk-UA" sz="2800" dirty="0" smtClean="0">
                <a:latin typeface="Constantia" pitchFamily="18" charset="0"/>
              </a:rPr>
              <a:t>  </a:t>
            </a:r>
            <a:r>
              <a:rPr lang="uk-UA" sz="32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tantia" pitchFamily="18" charset="0"/>
              </a:rPr>
              <a:t>приймальні </a:t>
            </a:r>
            <a:r>
              <a:rPr lang="uk-UA" sz="32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tantia" pitchFamily="18" charset="0"/>
              </a:rPr>
              <a:t>телевізійні </a:t>
            </a:r>
            <a:r>
              <a:rPr lang="uk-UA" sz="3200" dirty="0" smtClean="0">
                <a:latin typeface="Constantia" pitchFamily="18" charset="0"/>
              </a:rPr>
              <a:t>(кінескопи, ЕПТ з надвисокою роздільною здатністю для спеціальних телевізійних систем, та ін.);</a:t>
            </a:r>
          </a:p>
          <a:p>
            <a:pPr>
              <a:buBlip>
                <a:blip r:embed="rId2"/>
              </a:buBlip>
            </a:pPr>
            <a:r>
              <a:rPr lang="uk-UA" sz="3200" dirty="0" smtClean="0">
                <a:latin typeface="Constantia" pitchFamily="18" charset="0"/>
              </a:rPr>
              <a:t>  </a:t>
            </a:r>
            <a:r>
              <a:rPr lang="uk-UA" sz="32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tantia" pitchFamily="18" charset="0"/>
              </a:rPr>
              <a:t>приймальні </a:t>
            </a:r>
            <a:r>
              <a:rPr lang="uk-UA" sz="32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tantia" pitchFamily="18" charset="0"/>
              </a:rPr>
              <a:t>осцилографічні </a:t>
            </a:r>
            <a:r>
              <a:rPr lang="uk-UA" sz="3200" dirty="0" smtClean="0">
                <a:latin typeface="Constantia" pitchFamily="18" charset="0"/>
              </a:rPr>
              <a:t>(низькочастотні, високочастотні, надвисокочастотні, імпульсні високовольтні та ін.);</a:t>
            </a:r>
          </a:p>
          <a:p>
            <a:pPr>
              <a:buBlip>
                <a:blip r:embed="rId2"/>
              </a:buBlip>
            </a:pPr>
            <a:r>
              <a:rPr lang="uk-UA" sz="32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tantia" pitchFamily="18" charset="0"/>
              </a:rPr>
              <a:t>  приймальні </a:t>
            </a:r>
            <a:r>
              <a:rPr lang="uk-UA" sz="32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tantia" pitchFamily="18" charset="0"/>
              </a:rPr>
              <a:t>індикаторні;</a:t>
            </a:r>
          </a:p>
          <a:p>
            <a:pPr>
              <a:buBlip>
                <a:blip r:embed="rId2"/>
              </a:buBlip>
            </a:pPr>
            <a:r>
              <a:rPr lang="uk-UA" sz="32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tantia" pitchFamily="18" charset="0"/>
              </a:rPr>
              <a:t>  запам'ятовуючі</a:t>
            </a:r>
            <a:r>
              <a:rPr lang="uk-UA" sz="32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tantia" pitchFamily="18" charset="0"/>
              </a:rPr>
              <a:t>;</a:t>
            </a:r>
          </a:p>
          <a:p>
            <a:pPr>
              <a:buBlip>
                <a:blip r:embed="rId2"/>
              </a:buBlip>
            </a:pPr>
            <a:r>
              <a:rPr lang="uk-UA" sz="32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tantia" pitchFamily="18" charset="0"/>
              </a:rPr>
              <a:t>  знакодрукувальні</a:t>
            </a:r>
            <a:r>
              <a:rPr lang="uk-UA" sz="32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tantia" pitchFamily="18" charset="0"/>
              </a:rPr>
              <a:t>;</a:t>
            </a:r>
          </a:p>
          <a:p>
            <a:pPr>
              <a:buBlip>
                <a:blip r:embed="rId2"/>
              </a:buBlip>
            </a:pPr>
            <a:r>
              <a:rPr lang="uk-UA" sz="32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tantia" pitchFamily="18" charset="0"/>
              </a:rPr>
              <a:t>  </a:t>
            </a:r>
            <a:r>
              <a:rPr lang="uk-UA" sz="3200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tantia" pitchFamily="18" charset="0"/>
              </a:rPr>
              <a:t>кодувальні</a:t>
            </a:r>
            <a:r>
              <a:rPr lang="uk-UA" sz="3200" dirty="0" smtClean="0">
                <a:latin typeface="Constantia" pitchFamily="18" charset="0"/>
              </a:rPr>
              <a:t>.</a:t>
            </a:r>
            <a:endParaRPr lang="uk-UA" sz="32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914400"/>
          </a:xfrm>
        </p:spPr>
        <p:txBody>
          <a:bodyPr/>
          <a:lstStyle/>
          <a:p>
            <a:pPr algn="ctr"/>
            <a:r>
              <a:rPr lang="ru-RU" sz="4800" dirty="0" smtClean="0">
                <a:latin typeface="Constantia" pitchFamily="18" charset="0"/>
              </a:rPr>
              <a:t>Будова </a:t>
            </a:r>
            <a:r>
              <a:rPr lang="ru-RU" sz="4800" dirty="0" smtClean="0">
                <a:latin typeface="Constantia" pitchFamily="18" charset="0"/>
              </a:rPr>
              <a:t>ЕПТ </a:t>
            </a:r>
            <a:endParaRPr lang="uk-UA" sz="4800" dirty="0">
              <a:latin typeface="Constantia" pitchFamily="18" charset="0"/>
            </a:endParaRPr>
          </a:p>
        </p:txBody>
      </p:sp>
      <p:pic>
        <p:nvPicPr>
          <p:cNvPr id="1026" name="Picture 2" descr="D:\Моя папка\School\Презентации\ЕПТ(фізика)\400px-Elektronno-promeneva_trub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8"/>
            <a:ext cx="9223497" cy="410445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11560" y="5157192"/>
            <a:ext cx="35283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К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атод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Анод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ирівнювальний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циліндр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52292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 startAt="4"/>
            </a:pP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Екран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marL="342900" indent="-342900">
              <a:buAutoNum type="arabicPeriod" startAt="4"/>
            </a:pP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Регулятори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площини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marL="342900" indent="-342900">
              <a:buFont typeface="+mj-lt"/>
              <a:buAutoNum type="arabicPeriod" startAt="4"/>
            </a:pP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исота</a:t>
            </a:r>
            <a:endParaRPr lang="uk-U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95536" y="980728"/>
            <a:ext cx="8748464" cy="5029656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Constantia" pitchFamily="18" charset="0"/>
              </a:rPr>
              <a:t>Під дією </a:t>
            </a:r>
            <a:r>
              <a:rPr lang="uk-UA" sz="2400" dirty="0" err="1" smtClean="0">
                <a:latin typeface="Constantia" pitchFamily="18" charset="0"/>
              </a:rPr>
              <a:t>фото-</a:t>
            </a:r>
            <a:r>
              <a:rPr lang="uk-UA" sz="2400" dirty="0" smtClean="0">
                <a:latin typeface="Constantia" pitchFamily="18" charset="0"/>
              </a:rPr>
              <a:t> або </a:t>
            </a:r>
            <a:r>
              <a:rPr lang="uk-UA" sz="2400" dirty="0" err="1" smtClean="0">
                <a:latin typeface="Constantia" pitchFamily="18" charset="0"/>
              </a:rPr>
              <a:t>термоемісії</a:t>
            </a:r>
            <a:r>
              <a:rPr lang="uk-UA" sz="2400" dirty="0" smtClean="0">
                <a:latin typeface="Constantia" pitchFamily="18" charset="0"/>
              </a:rPr>
              <a:t> з металу катода (тонка провідникова спіраль) вибиваються електрони. Оскільки між анодом та катодом підтримується напруга </a:t>
            </a:r>
            <a:r>
              <a:rPr lang="uk-UA" sz="2400" dirty="0" smtClean="0">
                <a:latin typeface="Constantia" pitchFamily="18" charset="0"/>
              </a:rPr>
              <a:t>у </a:t>
            </a:r>
            <a:r>
              <a:rPr lang="uk-UA" sz="2400" dirty="0" smtClean="0">
                <a:latin typeface="Constantia" pitchFamily="18" charset="0"/>
              </a:rPr>
              <a:t>декілька кіловольт, то ці електрони, вирівнюючись циліндром, рухаються у напрямку аноду (пустотілий циліндр). </a:t>
            </a:r>
            <a:r>
              <a:rPr lang="uk-UA" sz="2400" dirty="0" smtClean="0">
                <a:latin typeface="Constantia" pitchFamily="18" charset="0"/>
              </a:rPr>
              <a:t>     Пролітаючи </a:t>
            </a:r>
            <a:r>
              <a:rPr lang="uk-UA" sz="2400" dirty="0" smtClean="0">
                <a:latin typeface="Constantia" pitchFamily="18" charset="0"/>
              </a:rPr>
              <a:t>крізь анод електрони потрапляють до регуляторів площини. Кожен регулятор — це дві металеві пластини, різнойменно заряджені. Якщо ліву пластину зарядити негативно, а праву позитивно, то електрони проходячи крізь них будуть відхилятися праворуч, і навпаки. Аналогічно діють і регулятори висоти. Якщо ж на ці пластини подати змінний струм, то можна буде контролювати потік електронів як у горизонтальній, так і вертикальній площинах. У кінці свого шляху потік електронів потрапляє на екран, де може викликати зображення.</a:t>
            </a:r>
            <a:endParaRPr lang="uk-UA" sz="2400" dirty="0">
              <a:latin typeface="Constanti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188640"/>
            <a:ext cx="8156448" cy="777240"/>
          </a:xfrm>
        </p:spPr>
        <p:txBody>
          <a:bodyPr/>
          <a:lstStyle/>
          <a:p>
            <a:pPr algn="ctr"/>
            <a:r>
              <a:rPr lang="uk-UA" sz="4400" dirty="0" smtClean="0">
                <a:latin typeface="Constantia" pitchFamily="18" charset="0"/>
              </a:rPr>
              <a:t>Дія ЕПТ</a:t>
            </a:r>
            <a:endParaRPr lang="uk-UA" sz="44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57</TotalTime>
  <Words>336</Words>
  <Application>Microsoft Office PowerPoint</Application>
  <PresentationFormat>Экран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Метро</vt:lpstr>
      <vt:lpstr>Електронно променева трубка</vt:lpstr>
      <vt:lpstr>Електро́нно-промене́ва тру́бка, кінескоп   електронний прилад, який має форму трубки, видовженої (часто з конічним розширенням) в напрямку осі електронного променя, що формується в ЕПТ. ЕПТ складається з електронно-оптичної системи, відхиляючої системи і флуоресцентного екрана або мішені.</vt:lpstr>
      <vt:lpstr>Класифікація ЕПТ</vt:lpstr>
      <vt:lpstr>Слайд 4</vt:lpstr>
      <vt:lpstr>Слайд 5</vt:lpstr>
      <vt:lpstr>Електронно-графічні ЕПТ — група електронно-променевих трубок, які застосовуються в різноманітних галузях техніки, для перетворення електричних сигналів в оптичні (перетворення типу «сигнал — світло»).</vt:lpstr>
      <vt:lpstr>Слайд 7</vt:lpstr>
      <vt:lpstr>Будова ЕПТ </vt:lpstr>
      <vt:lpstr>Дія ЕПТ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Електронно променева трубка</dc:title>
  <dc:creator>Docmos</dc:creator>
  <cp:lastModifiedBy>DocMos</cp:lastModifiedBy>
  <cp:revision>7</cp:revision>
  <dcterms:created xsi:type="dcterms:W3CDTF">2013-11-10T13:19:50Z</dcterms:created>
  <dcterms:modified xsi:type="dcterms:W3CDTF">2013-11-10T14:27:19Z</dcterms:modified>
</cp:coreProperties>
</file>