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101042" cy="5572164"/>
          </a:xfrm>
        </p:spPr>
        <p:txBody>
          <a:bodyPr>
            <a:normAutofit/>
          </a:bodyPr>
          <a:lstStyle/>
          <a:p>
            <a:r>
              <a:rPr lang="ru-RU" b="1" dirty="0" smtClean="0"/>
              <a:t>П</a:t>
            </a:r>
            <a:r>
              <a:rPr lang="uk-UA" b="1" dirty="0" err="1" smtClean="0"/>
              <a:t>резентація</a:t>
            </a:r>
            <a:r>
              <a:rPr lang="uk-UA" b="1" dirty="0" smtClean="0"/>
              <a:t> </a:t>
            </a:r>
            <a:br>
              <a:rPr lang="uk-UA" b="1" dirty="0" smtClean="0"/>
            </a:br>
            <a:r>
              <a:rPr lang="uk-UA" b="1" dirty="0" smtClean="0"/>
              <a:t>з фізики</a:t>
            </a:r>
            <a:br>
              <a:rPr lang="uk-UA" b="1" dirty="0" smtClean="0"/>
            </a:br>
            <a:r>
              <a:rPr lang="uk-UA" b="1" dirty="0" smtClean="0"/>
              <a:t>з теми:</a:t>
            </a:r>
            <a:r>
              <a:rPr lang="uk-UA" b="1" dirty="0" err="1" smtClean="0"/>
              <a:t>”Колориметр”</a:t>
            </a:r>
            <a:r>
              <a:rPr lang="uk-UA" b="1" dirty="0" smtClean="0"/>
              <a:t> </a:t>
            </a:r>
            <a:br>
              <a:rPr lang="uk-UA" b="1" dirty="0" smtClean="0"/>
            </a:br>
            <a:r>
              <a:rPr lang="uk-UA" b="1" dirty="0" smtClean="0"/>
              <a:t>учениці 7)11)Б класу</a:t>
            </a:r>
            <a:br>
              <a:rPr lang="uk-UA" b="1" dirty="0" smtClean="0"/>
            </a:br>
            <a:r>
              <a:rPr lang="uk-UA" b="1" dirty="0" smtClean="0"/>
              <a:t>Одеського НВК №13</a:t>
            </a:r>
            <a:br>
              <a:rPr lang="uk-UA" b="1" dirty="0" smtClean="0"/>
            </a:br>
            <a:r>
              <a:rPr lang="uk-UA" b="1" dirty="0" smtClean="0"/>
              <a:t>Бургелі Наталії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4614866" cy="569755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Колориметр (</a:t>
            </a:r>
            <a:r>
              <a:rPr lang="ru-RU" dirty="0" err="1" smtClean="0"/>
              <a:t>від</a:t>
            </a:r>
            <a:r>
              <a:rPr lang="ru-RU" dirty="0" smtClean="0"/>
              <a:t> лат. </a:t>
            </a:r>
            <a:r>
              <a:rPr lang="en-GB" dirty="0" err="1" smtClean="0"/>
              <a:t>color</a:t>
            </a:r>
            <a:r>
              <a:rPr lang="en-GB" dirty="0" smtClean="0"/>
              <a:t> -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</a:t>
            </a:r>
            <a:r>
              <a:rPr lang="ru-RU" dirty="0" smtClean="0"/>
              <a:t>. </a:t>
            </a:r>
            <a:r>
              <a:rPr lang="en-GB" dirty="0" err="1" smtClean="0"/>
              <a:t>metreo</a:t>
            </a:r>
            <a:r>
              <a:rPr lang="en-GB" dirty="0" smtClean="0"/>
              <a:t> - </a:t>
            </a:r>
            <a:r>
              <a:rPr lang="ru-RU" dirty="0" err="1" smtClean="0"/>
              <a:t>вимірюю</a:t>
            </a:r>
            <a:r>
              <a:rPr lang="ru-RU" dirty="0" smtClean="0"/>
              <a:t>) - </a:t>
            </a:r>
            <a:r>
              <a:rPr lang="ru-RU" dirty="0" err="1" smtClean="0"/>
              <a:t>прилад</a:t>
            </a:r>
            <a:r>
              <a:rPr lang="ru-RU" dirty="0" smtClean="0"/>
              <a:t> для </a:t>
            </a:r>
            <a:r>
              <a:rPr lang="ru-RU" dirty="0" err="1" smtClean="0"/>
              <a:t>вимірювання</a:t>
            </a:r>
            <a:r>
              <a:rPr lang="ru-RU" dirty="0" smtClean="0"/>
              <a:t> характеристик </a:t>
            </a:r>
            <a:r>
              <a:rPr lang="ru-RU" dirty="0" err="1" smtClean="0"/>
              <a:t>кольору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 (не </a:t>
            </a:r>
            <a:r>
              <a:rPr lang="ru-RU" dirty="0" err="1" smtClean="0"/>
              <a:t>плутати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калориметром - </a:t>
            </a:r>
            <a:r>
              <a:rPr lang="ru-RU" dirty="0" err="1" smtClean="0"/>
              <a:t>приладом</a:t>
            </a:r>
            <a:r>
              <a:rPr lang="ru-RU" dirty="0" smtClean="0"/>
              <a:t> для </a:t>
            </a:r>
            <a:r>
              <a:rPr lang="ru-RU" dirty="0" err="1" smtClean="0"/>
              <a:t>вимірювання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теплоти</a:t>
            </a:r>
            <a:r>
              <a:rPr lang="ru-RU" dirty="0" smtClean="0"/>
              <a:t>). </a:t>
            </a:r>
            <a:r>
              <a:rPr lang="ru-RU" dirty="0" err="1" smtClean="0"/>
              <a:t>Існують</a:t>
            </a:r>
            <a:r>
              <a:rPr lang="ru-RU" dirty="0" smtClean="0"/>
              <a:t> колориметры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. </a:t>
            </a:r>
            <a:r>
              <a:rPr lang="ru-RU" dirty="0" err="1" smtClean="0"/>
              <a:t>Триколірні</a:t>
            </a:r>
            <a:r>
              <a:rPr lang="ru-RU" dirty="0" smtClean="0"/>
              <a:t> колориметры </a:t>
            </a:r>
            <a:r>
              <a:rPr lang="ru-RU" dirty="0" err="1" smtClean="0"/>
              <a:t>служать</a:t>
            </a:r>
            <a:r>
              <a:rPr lang="ru-RU" dirty="0" smtClean="0"/>
              <a:t> для </a:t>
            </a:r>
            <a:r>
              <a:rPr lang="ru-RU" dirty="0" err="1" smtClean="0"/>
              <a:t>кількісного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набору </a:t>
            </a:r>
            <a:r>
              <a:rPr lang="ru-RU" dirty="0" err="1" smtClean="0"/>
              <a:t>трьох</a:t>
            </a:r>
            <a:r>
              <a:rPr lang="ru-RU" dirty="0" smtClean="0"/>
              <a:t> чисел -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. Вони </a:t>
            </a:r>
            <a:r>
              <a:rPr lang="ru-RU" dirty="0" err="1" smtClean="0"/>
              <a:t>являють</a:t>
            </a:r>
            <a:r>
              <a:rPr lang="ru-RU" dirty="0" smtClean="0"/>
              <a:t> собою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світлових</a:t>
            </a:r>
            <a:r>
              <a:rPr lang="ru-RU" dirty="0" smtClean="0"/>
              <a:t> </a:t>
            </a:r>
            <a:r>
              <a:rPr lang="ru-RU" dirty="0" err="1" smtClean="0"/>
              <a:t>потоків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кольорів</a:t>
            </a:r>
            <a:r>
              <a:rPr lang="ru-RU" dirty="0" smtClean="0"/>
              <a:t> (</a:t>
            </a:r>
            <a:r>
              <a:rPr lang="ru-RU" dirty="0" err="1" smtClean="0"/>
              <a:t>червоний</a:t>
            </a:r>
            <a:r>
              <a:rPr lang="ru-RU" dirty="0" smtClean="0"/>
              <a:t>, </a:t>
            </a:r>
            <a:r>
              <a:rPr lang="ru-RU" dirty="0" err="1" smtClean="0"/>
              <a:t>зелений</a:t>
            </a:r>
            <a:r>
              <a:rPr lang="ru-RU" dirty="0" smtClean="0"/>
              <a:t>, </a:t>
            </a:r>
            <a:r>
              <a:rPr lang="ru-RU" dirty="0" err="1" smtClean="0"/>
              <a:t>синій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при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змішуванні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, </a:t>
            </a:r>
            <a:r>
              <a:rPr lang="ru-RU" dirty="0" err="1" smtClean="0"/>
              <a:t>невідмітний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вимірюваного</a:t>
            </a:r>
            <a:r>
              <a:rPr lang="ru-RU" dirty="0" smtClean="0"/>
              <a:t>.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фіксуються</a:t>
            </a:r>
            <a:r>
              <a:rPr lang="ru-RU" dirty="0" smtClean="0"/>
              <a:t> на </a:t>
            </a:r>
            <a:r>
              <a:rPr lang="ru-RU" dirty="0" err="1" smtClean="0"/>
              <a:t>трьох</a:t>
            </a:r>
            <a:r>
              <a:rPr lang="ru-RU" dirty="0" smtClean="0"/>
              <a:t> шкалах колориметра.</a:t>
            </a:r>
            <a:endParaRPr lang="ru-RU" dirty="0"/>
          </a:p>
        </p:txBody>
      </p:sp>
      <p:pic>
        <p:nvPicPr>
          <p:cNvPr id="4" name="Рисунок 3" descr="digital-photo-colorime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1571612"/>
            <a:ext cx="4212112" cy="35957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4572000" y="0"/>
            <a:ext cx="4114800" cy="650083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найпростішому</a:t>
            </a:r>
            <a:r>
              <a:rPr lang="ru-RU" dirty="0" smtClean="0"/>
              <a:t> колориметре, званому диском Максвелла, </a:t>
            </a:r>
            <a:r>
              <a:rPr lang="ru-RU" dirty="0" err="1" smtClean="0"/>
              <a:t>змішування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кольорів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при </a:t>
            </a:r>
            <a:r>
              <a:rPr lang="ru-RU" dirty="0" err="1" smtClean="0"/>
              <a:t>швидкому</a:t>
            </a:r>
            <a:r>
              <a:rPr lang="ru-RU" dirty="0" smtClean="0"/>
              <a:t> </a:t>
            </a:r>
            <a:r>
              <a:rPr lang="ru-RU" dirty="0" err="1" smtClean="0"/>
              <a:t>обертанні</a:t>
            </a:r>
            <a:r>
              <a:rPr lang="ru-RU" dirty="0" smtClean="0"/>
              <a:t> </a:t>
            </a:r>
            <a:r>
              <a:rPr lang="ru-RU" dirty="0" err="1" smtClean="0"/>
              <a:t>трикольорового</a:t>
            </a:r>
            <a:r>
              <a:rPr lang="ru-RU" dirty="0" smtClean="0"/>
              <a:t> диска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оком </a:t>
            </a:r>
            <a:r>
              <a:rPr lang="ru-RU" dirty="0" err="1" smtClean="0"/>
              <a:t>утворився</a:t>
            </a:r>
            <a:r>
              <a:rPr lang="ru-RU" dirty="0" smtClean="0"/>
              <a:t> </a:t>
            </a:r>
            <a:r>
              <a:rPr lang="ru-RU" dirty="0" err="1" smtClean="0"/>
              <a:t>змішаного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. </a:t>
            </a:r>
            <a:r>
              <a:rPr lang="ru-RU" dirty="0" err="1" smtClean="0"/>
              <a:t>Регулюванням</a:t>
            </a:r>
            <a:r>
              <a:rPr lang="ru-RU" dirty="0" smtClean="0"/>
              <a:t> </a:t>
            </a:r>
            <a:r>
              <a:rPr lang="ru-RU" dirty="0" err="1" smtClean="0"/>
              <a:t>розміру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кольорової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диска </a:t>
            </a:r>
            <a:r>
              <a:rPr lang="ru-RU" dirty="0" err="1" smtClean="0"/>
              <a:t>домагаються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при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обертанні</a:t>
            </a:r>
            <a:r>
              <a:rPr lang="ru-RU" dirty="0" smtClean="0"/>
              <a:t> </a:t>
            </a:r>
            <a:r>
              <a:rPr lang="ru-RU" dirty="0" err="1" smtClean="0"/>
              <a:t>сприйманий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не </a:t>
            </a:r>
            <a:r>
              <a:rPr lang="ru-RU" dirty="0" err="1" smtClean="0"/>
              <a:t>відрізнявся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</a:t>
            </a:r>
            <a:r>
              <a:rPr lang="ru-RU" dirty="0" err="1" smtClean="0"/>
              <a:t>зразка</a:t>
            </a:r>
            <a:r>
              <a:rPr lang="ru-RU" dirty="0" smtClean="0"/>
              <a:t>, </a:t>
            </a:r>
            <a:r>
              <a:rPr lang="ru-RU" dirty="0" err="1" smtClean="0"/>
              <a:t>поміщеного</a:t>
            </a:r>
            <a:r>
              <a:rPr lang="ru-RU" dirty="0" smtClean="0"/>
              <a:t> в центр диска.</a:t>
            </a:r>
            <a:endParaRPr lang="ru-RU" dirty="0"/>
          </a:p>
        </p:txBody>
      </p:sp>
      <p:pic>
        <p:nvPicPr>
          <p:cNvPr id="8" name="Рисунок 7" descr="14234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857232"/>
            <a:ext cx="4143375" cy="41433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234b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2485995"/>
            <a:ext cx="5857916" cy="437200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501090" cy="328612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наші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поширені</a:t>
            </a:r>
            <a:r>
              <a:rPr lang="ru-RU" dirty="0" smtClean="0"/>
              <a:t> </a:t>
            </a:r>
            <a:r>
              <a:rPr lang="ru-RU" dirty="0" err="1" smtClean="0"/>
              <a:t>колориметри</a:t>
            </a:r>
            <a:r>
              <a:rPr lang="ru-RU" dirty="0" smtClean="0"/>
              <a:t>, </a:t>
            </a:r>
            <a:r>
              <a:rPr lang="ru-RU" dirty="0" smtClean="0"/>
              <a:t>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змішання</a:t>
            </a:r>
            <a:r>
              <a:rPr lang="ru-RU" dirty="0" smtClean="0"/>
              <a:t> </a:t>
            </a:r>
            <a:r>
              <a:rPr lang="ru-RU" dirty="0" err="1" smtClean="0"/>
              <a:t>квітів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освітленням</a:t>
            </a:r>
            <a:r>
              <a:rPr lang="ru-RU" dirty="0" smtClean="0"/>
              <a:t> </a:t>
            </a:r>
            <a:r>
              <a:rPr lang="ru-RU" dirty="0" err="1" smtClean="0"/>
              <a:t>білій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трьома</a:t>
            </a:r>
            <a:r>
              <a:rPr lang="ru-RU" dirty="0" smtClean="0"/>
              <a:t> </a:t>
            </a:r>
            <a:r>
              <a:rPr lang="ru-RU" dirty="0" err="1" smtClean="0"/>
              <a:t>світловими</a:t>
            </a:r>
            <a:r>
              <a:rPr lang="ru-RU" dirty="0" smtClean="0"/>
              <a:t> потоками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колірними</a:t>
            </a:r>
            <a:r>
              <a:rPr lang="ru-RU" dirty="0" smtClean="0"/>
              <a:t> характеристиками, а </a:t>
            </a:r>
            <a:r>
              <a:rPr lang="ru-RU" dirty="0" err="1" smtClean="0"/>
              <a:t>внесок</a:t>
            </a:r>
            <a:r>
              <a:rPr lang="ru-RU" dirty="0" smtClean="0"/>
              <a:t> кожного потоку в </a:t>
            </a:r>
            <a:r>
              <a:rPr lang="ru-RU" dirty="0" err="1" smtClean="0"/>
              <a:t>одержуваний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регулюється</a:t>
            </a:r>
            <a:r>
              <a:rPr lang="ru-RU" dirty="0" smtClean="0"/>
              <a:t> </a:t>
            </a:r>
            <a:r>
              <a:rPr lang="ru-RU" dirty="0" err="1" smtClean="0"/>
              <a:t>зміною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. Описаний колориметр, а </a:t>
            </a:r>
            <a:r>
              <a:rPr lang="ru-RU" dirty="0" err="1" smtClean="0"/>
              <a:t>також</a:t>
            </a:r>
            <a:r>
              <a:rPr lang="ru-RU" dirty="0" smtClean="0"/>
              <a:t> диск </a:t>
            </a:r>
            <a:r>
              <a:rPr lang="ru-RU" dirty="0" err="1" smtClean="0"/>
              <a:t>Максвела</a:t>
            </a:r>
            <a:r>
              <a:rPr lang="ru-RU" dirty="0" smtClean="0"/>
              <a:t>,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 так </a:t>
            </a:r>
            <a:r>
              <a:rPr lang="ru-RU" dirty="0" err="1" smtClean="0"/>
              <a:t>званих</a:t>
            </a:r>
            <a:r>
              <a:rPr lang="ru-RU" dirty="0" smtClean="0"/>
              <a:t> </a:t>
            </a:r>
            <a:r>
              <a:rPr lang="ru-RU" dirty="0" err="1" smtClean="0"/>
              <a:t>візуальним</a:t>
            </a:r>
            <a:r>
              <a:rPr lang="ru-RU" dirty="0" smtClean="0"/>
              <a:t> колориметрам.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 - простота </a:t>
            </a:r>
            <a:r>
              <a:rPr lang="ru-RU" dirty="0" err="1" smtClean="0"/>
              <a:t>вимірів</a:t>
            </a:r>
            <a:r>
              <a:rPr lang="ru-RU" dirty="0" smtClean="0"/>
              <a:t>. </a:t>
            </a:r>
            <a:r>
              <a:rPr lang="ru-RU" dirty="0" err="1" smtClean="0"/>
              <a:t>Недолік</a:t>
            </a:r>
            <a:r>
              <a:rPr lang="ru-RU" dirty="0" smtClean="0"/>
              <a:t> - </a:t>
            </a:r>
            <a:r>
              <a:rPr lang="ru-RU" dirty="0" err="1" smtClean="0"/>
              <a:t>суб'єктивна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спостерігачем</a:t>
            </a:r>
            <a:r>
              <a:rPr lang="ru-RU" dirty="0" smtClean="0"/>
              <a:t> </a:t>
            </a:r>
            <a:r>
              <a:rPr lang="ru-RU" dirty="0" err="1" smtClean="0"/>
              <a:t>тотожності</a:t>
            </a:r>
            <a:r>
              <a:rPr lang="ru-RU" dirty="0" smtClean="0"/>
              <a:t> </a:t>
            </a:r>
            <a:r>
              <a:rPr lang="ru-RU" dirty="0" err="1" smtClean="0"/>
              <a:t>квітів</a:t>
            </a:r>
            <a:r>
              <a:rPr lang="ru-RU" dirty="0" smtClean="0"/>
              <a:t>, яка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залежати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спостерігача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4043362" cy="664371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Концентраційні</a:t>
            </a:r>
            <a:r>
              <a:rPr lang="ru-RU" dirty="0" smtClean="0"/>
              <a:t> колориметры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концентрацій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забарвлених</a:t>
            </a:r>
            <a:r>
              <a:rPr lang="ru-RU" dirty="0" smtClean="0"/>
              <a:t> </a:t>
            </a:r>
            <a:r>
              <a:rPr lang="ru-RU" dirty="0" err="1" smtClean="0"/>
              <a:t>розчинах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спеціально</a:t>
            </a:r>
            <a:r>
              <a:rPr lang="ru-RU" dirty="0" smtClean="0"/>
              <a:t> </a:t>
            </a:r>
            <a:r>
              <a:rPr lang="ru-RU" dirty="0" err="1" smtClean="0"/>
              <a:t>проведених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. </a:t>
            </a:r>
            <a:r>
              <a:rPr lang="ru-RU" dirty="0" err="1" smtClean="0"/>
              <a:t>Дія</a:t>
            </a:r>
            <a:r>
              <a:rPr lang="ru-RU" dirty="0" smtClean="0"/>
              <a:t> таких колориметров </a:t>
            </a:r>
            <a:r>
              <a:rPr lang="ru-RU" dirty="0" err="1" smtClean="0"/>
              <a:t>засновано</a:t>
            </a:r>
            <a:r>
              <a:rPr lang="ru-RU" dirty="0" smtClean="0"/>
              <a:t> на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поглинання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довжини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r>
              <a:rPr lang="ru-RU" dirty="0" smtClean="0"/>
              <a:t> 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)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в </a:t>
            </a:r>
            <a:r>
              <a:rPr lang="ru-RU" dirty="0" err="1" smtClean="0"/>
              <a:t>розчині</a:t>
            </a:r>
            <a:r>
              <a:rPr lang="ru-RU" dirty="0" smtClean="0"/>
              <a:t>. </a:t>
            </a:r>
            <a:r>
              <a:rPr lang="ru-RU" dirty="0" err="1" smtClean="0"/>
              <a:t>Поглинання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 в </a:t>
            </a:r>
            <a:r>
              <a:rPr lang="ru-RU" dirty="0" err="1" smtClean="0"/>
              <a:t>досліджуваної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порівнюється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поглинанням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еталонному</a:t>
            </a:r>
            <a:r>
              <a:rPr lang="ru-RU" dirty="0" smtClean="0"/>
              <a:t> </a:t>
            </a:r>
            <a:r>
              <a:rPr lang="ru-RU" dirty="0" err="1" smtClean="0"/>
              <a:t>розчині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відомим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 компонента),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за </a:t>
            </a:r>
            <a:r>
              <a:rPr lang="ru-RU" dirty="0" err="1" smtClean="0"/>
              <a:t>відомим</a:t>
            </a:r>
            <a:r>
              <a:rPr lang="ru-RU" dirty="0" smtClean="0"/>
              <a:t> в </a:t>
            </a:r>
            <a:r>
              <a:rPr lang="ru-RU" dirty="0" err="1" smtClean="0"/>
              <a:t>оптиці</a:t>
            </a:r>
            <a:r>
              <a:rPr lang="ru-RU" dirty="0" smtClean="0"/>
              <a:t> законом </a:t>
            </a:r>
            <a:r>
              <a:rPr lang="ru-RU" dirty="0" err="1" smtClean="0"/>
              <a:t>Бугера-Ламберта-Бера</a:t>
            </a:r>
            <a:r>
              <a:rPr lang="ru-RU" dirty="0" smtClean="0"/>
              <a:t> </a:t>
            </a:r>
            <a:r>
              <a:rPr lang="ru-RU" dirty="0" err="1" smtClean="0"/>
              <a:t>розраховується</a:t>
            </a:r>
            <a:r>
              <a:rPr lang="ru-RU" dirty="0" smtClean="0"/>
              <a:t> </a:t>
            </a:r>
            <a:r>
              <a:rPr lang="ru-RU" dirty="0" err="1" smtClean="0"/>
              <a:t>вимірювана</a:t>
            </a:r>
            <a:r>
              <a:rPr lang="ru-RU" dirty="0" smtClean="0"/>
              <a:t> </a:t>
            </a:r>
            <a:r>
              <a:rPr lang="ru-RU" dirty="0" err="1" smtClean="0"/>
              <a:t>концентрація</a:t>
            </a:r>
            <a:r>
              <a:rPr lang="ru-RU" dirty="0" smtClean="0"/>
              <a:t> </a:t>
            </a:r>
            <a:r>
              <a:rPr lang="ru-RU" dirty="0" err="1" smtClean="0"/>
              <a:t>аналізованого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. </a:t>
            </a:r>
            <a:r>
              <a:rPr lang="ru-RU" dirty="0" err="1" smtClean="0"/>
              <a:t>Точність</a:t>
            </a:r>
            <a:r>
              <a:rPr lang="ru-RU" dirty="0" smtClean="0"/>
              <a:t> таких </a:t>
            </a:r>
            <a:r>
              <a:rPr lang="ru-RU" dirty="0" err="1" smtClean="0"/>
              <a:t>вимірювань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: </a:t>
            </a:r>
            <a:r>
              <a:rPr lang="ru-RU" dirty="0" err="1" smtClean="0"/>
              <a:t>похибка</a:t>
            </a:r>
            <a:r>
              <a:rPr lang="ru-RU" dirty="0" smtClean="0"/>
              <a:t> не </a:t>
            </a:r>
            <a:r>
              <a:rPr lang="ru-RU" dirty="0" err="1" smtClean="0"/>
              <a:t>перевищує</a:t>
            </a:r>
            <a:r>
              <a:rPr lang="ru-RU" dirty="0" smtClean="0"/>
              <a:t> 0,01-0,001 моль/</a:t>
            </a:r>
            <a:r>
              <a:rPr lang="ru-RU" dirty="0" err="1" smtClean="0"/>
              <a:t>літр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14234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1142984"/>
            <a:ext cx="4429151" cy="39862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0"/>
            <a:ext cx="8329642" cy="385762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малогабаритної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(1) проходить </a:t>
            </a:r>
            <a:r>
              <a:rPr lang="ru-RU" dirty="0" err="1" smtClean="0"/>
              <a:t>послідовно</a:t>
            </a:r>
            <a:r>
              <a:rPr lang="ru-RU" dirty="0" smtClean="0"/>
              <a:t> через систему </a:t>
            </a:r>
            <a:r>
              <a:rPr lang="ru-RU" dirty="0" err="1" smtClean="0"/>
              <a:t>лінз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щілиною</a:t>
            </a:r>
            <a:r>
              <a:rPr lang="ru-RU" dirty="0" smtClean="0"/>
              <a:t> (2,3,4,5) </a:t>
            </a:r>
            <a:r>
              <a:rPr lang="ru-RU" dirty="0" err="1" smtClean="0"/>
              <a:t>теплозахисний</a:t>
            </a:r>
            <a:r>
              <a:rPr lang="ru-RU" dirty="0" smtClean="0"/>
              <a:t> (6), </a:t>
            </a:r>
            <a:r>
              <a:rPr lang="ru-RU" dirty="0" err="1" smtClean="0"/>
              <a:t>нейтральний</a:t>
            </a:r>
            <a:r>
              <a:rPr lang="ru-RU" dirty="0" smtClean="0"/>
              <a:t> (7)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кольоровий</a:t>
            </a:r>
            <a:r>
              <a:rPr lang="ru-RU" dirty="0" smtClean="0"/>
              <a:t> (8) </a:t>
            </a:r>
            <a:r>
              <a:rPr lang="ru-RU" dirty="0" err="1" smtClean="0"/>
              <a:t>світлофільтри</a:t>
            </a:r>
            <a:r>
              <a:rPr lang="ru-RU" dirty="0" smtClean="0"/>
              <a:t>, </a:t>
            </a:r>
            <a:r>
              <a:rPr lang="ru-RU" dirty="0" err="1" smtClean="0"/>
              <a:t>ограждаюющие</a:t>
            </a:r>
            <a:r>
              <a:rPr lang="ru-RU" dirty="0" smtClean="0"/>
              <a:t> </a:t>
            </a:r>
            <a:r>
              <a:rPr lang="ru-RU" dirty="0" err="1" smtClean="0"/>
              <a:t>скла</a:t>
            </a:r>
            <a:r>
              <a:rPr lang="ru-RU" dirty="0" smtClean="0"/>
              <a:t> (9,11), а </a:t>
            </a:r>
            <a:r>
              <a:rPr lang="ru-RU" dirty="0" err="1" smtClean="0"/>
              <a:t>між</a:t>
            </a:r>
            <a:r>
              <a:rPr lang="ru-RU" dirty="0" smtClean="0"/>
              <a:t> ними - </a:t>
            </a:r>
            <a:r>
              <a:rPr lang="ru-RU" dirty="0" err="1" smtClean="0"/>
              <a:t>спеціальний</a:t>
            </a:r>
            <a:r>
              <a:rPr lang="ru-RU" dirty="0" smtClean="0"/>
              <a:t> посудину (</a:t>
            </a:r>
            <a:r>
              <a:rPr lang="ru-RU" dirty="0" err="1" smtClean="0"/>
              <a:t>оптичну</a:t>
            </a:r>
            <a:r>
              <a:rPr lang="ru-RU" dirty="0" smtClean="0"/>
              <a:t> кювету)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досліджуваним</a:t>
            </a:r>
            <a:r>
              <a:rPr lang="ru-RU" dirty="0" smtClean="0"/>
              <a:t> </a:t>
            </a:r>
            <a:r>
              <a:rPr lang="ru-RU" dirty="0" err="1" smtClean="0"/>
              <a:t>розчином</a:t>
            </a:r>
            <a:r>
              <a:rPr lang="ru-RU" dirty="0" smtClean="0"/>
              <a:t> (10)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потрапляє</a:t>
            </a:r>
            <a:r>
              <a:rPr lang="ru-RU" dirty="0" smtClean="0"/>
              <a:t> на </a:t>
            </a:r>
            <a:r>
              <a:rPr lang="ru-RU" dirty="0" err="1" smtClean="0"/>
              <a:t>вловлює</a:t>
            </a:r>
            <a:r>
              <a:rPr lang="ru-RU" dirty="0" smtClean="0"/>
              <a:t> </a:t>
            </a:r>
            <a:r>
              <a:rPr lang="ru-RU" dirty="0" err="1" smtClean="0"/>
              <a:t>фотоелемент</a:t>
            </a:r>
            <a:r>
              <a:rPr lang="ru-RU" dirty="0" smtClean="0"/>
              <a:t> (12),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слабкий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фотострум</a:t>
            </a:r>
            <a:r>
              <a:rPr lang="ru-RU" dirty="0" smtClean="0"/>
              <a:t>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потрапляє</a:t>
            </a:r>
            <a:r>
              <a:rPr lang="ru-RU" dirty="0" smtClean="0"/>
              <a:t> на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.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еталонним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досліджуваним</a:t>
            </a:r>
            <a:r>
              <a:rPr lang="ru-RU" dirty="0" smtClean="0"/>
              <a:t> </a:t>
            </a:r>
            <a:r>
              <a:rPr lang="ru-RU" dirty="0" err="1" smtClean="0"/>
              <a:t>розчинами</a:t>
            </a:r>
            <a:r>
              <a:rPr lang="ru-RU" dirty="0" smtClean="0"/>
              <a:t> в </a:t>
            </a:r>
            <a:r>
              <a:rPr lang="ru-RU" dirty="0" err="1" smtClean="0"/>
              <a:t>цьому</a:t>
            </a:r>
            <a:r>
              <a:rPr lang="ru-RU" dirty="0" smtClean="0"/>
              <a:t> колориметре проводиться лаборантом </a:t>
            </a:r>
            <a:r>
              <a:rPr lang="ru-RU" dirty="0" err="1" smtClean="0"/>
              <a:t>вручну</a:t>
            </a:r>
            <a:r>
              <a:rPr lang="ru-RU" dirty="0" smtClean="0"/>
              <a:t>, а </a:t>
            </a:r>
            <a:r>
              <a:rPr lang="ru-RU" dirty="0" err="1" smtClean="0"/>
              <a:t>вимірювання</a:t>
            </a:r>
            <a:r>
              <a:rPr lang="ru-RU" dirty="0" smtClean="0"/>
              <a:t> </a:t>
            </a:r>
            <a:r>
              <a:rPr lang="ru-RU" dirty="0" err="1" smtClean="0"/>
              <a:t>світлопропускання</a:t>
            </a:r>
            <a:r>
              <a:rPr lang="ru-RU" dirty="0" smtClean="0"/>
              <a:t> проводиться </a:t>
            </a:r>
            <a:r>
              <a:rPr lang="ru-RU" dirty="0" err="1" smtClean="0"/>
              <a:t>опосередковано</a:t>
            </a:r>
            <a:r>
              <a:rPr lang="ru-RU" dirty="0" smtClean="0"/>
              <a:t> за </a:t>
            </a:r>
            <a:r>
              <a:rPr lang="ru-RU" dirty="0" err="1" smtClean="0"/>
              <a:t>показниками</a:t>
            </a:r>
            <a:r>
              <a:rPr lang="ru-RU" dirty="0" smtClean="0"/>
              <a:t> миллиамперметра.</a:t>
            </a:r>
            <a:endParaRPr lang="ru-RU" dirty="0"/>
          </a:p>
        </p:txBody>
      </p:sp>
      <p:pic>
        <p:nvPicPr>
          <p:cNvPr id="4" name="Рисунок 3" descr="14234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4214818"/>
            <a:ext cx="8426237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290037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Концентраційні</a:t>
            </a:r>
            <a:r>
              <a:rPr lang="ru-RU" dirty="0" smtClean="0"/>
              <a:t> </a:t>
            </a:r>
            <a:r>
              <a:rPr lang="ru-RU" dirty="0" err="1" smtClean="0"/>
              <a:t>колориметри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селективними</a:t>
            </a:r>
            <a:r>
              <a:rPr lang="ru-RU" dirty="0" smtClean="0"/>
              <a:t>, коли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білого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конкретний</a:t>
            </a:r>
            <a:r>
              <a:rPr lang="ru-RU" dirty="0" smtClean="0"/>
              <a:t> (один)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виділяється</a:t>
            </a:r>
            <a:r>
              <a:rPr lang="ru-RU" dirty="0" smtClean="0"/>
              <a:t> </a:t>
            </a:r>
            <a:r>
              <a:rPr lang="ru-RU" dirty="0" err="1" smtClean="0"/>
              <a:t>світлофільтром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спектральними</a:t>
            </a:r>
            <a:r>
              <a:rPr lang="ru-RU" dirty="0" smtClean="0"/>
              <a:t>, коли </a:t>
            </a:r>
            <a:r>
              <a:rPr lang="ru-RU" dirty="0" err="1" smtClean="0"/>
              <a:t>біле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розкладається</a:t>
            </a:r>
            <a:r>
              <a:rPr lang="ru-RU" dirty="0" smtClean="0"/>
              <a:t> призмою в спектр, проходить через кювету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досліджуваним</a:t>
            </a:r>
            <a:r>
              <a:rPr lang="ru-RU" dirty="0" smtClean="0"/>
              <a:t> </a:t>
            </a:r>
            <a:r>
              <a:rPr lang="ru-RU" dirty="0" err="1" smtClean="0"/>
              <a:t>розчином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зчитується</a:t>
            </a:r>
            <a:r>
              <a:rPr lang="ru-RU" dirty="0" smtClean="0"/>
              <a:t>» </a:t>
            </a:r>
            <a:r>
              <a:rPr lang="ru-RU" dirty="0" err="1" smtClean="0"/>
              <a:t>фотоелементом</a:t>
            </a:r>
            <a:r>
              <a:rPr lang="ru-RU" dirty="0" smtClean="0"/>
              <a:t>. У другому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використовуватися</a:t>
            </a:r>
            <a:r>
              <a:rPr lang="ru-RU" dirty="0" smtClean="0"/>
              <a:t> три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фотоелемента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кольоровими</a:t>
            </a:r>
            <a:r>
              <a:rPr lang="ru-RU" dirty="0" smtClean="0"/>
              <a:t> </a:t>
            </a:r>
            <a:r>
              <a:rPr lang="ru-RU" dirty="0" err="1" smtClean="0"/>
              <a:t>світлофільтрами</a:t>
            </a:r>
            <a:r>
              <a:rPr lang="ru-RU" dirty="0" smtClean="0"/>
              <a:t> (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кольорам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ж один </a:t>
            </a:r>
            <a:r>
              <a:rPr lang="ru-RU" dirty="0" err="1" smtClean="0"/>
              <a:t>фотоелемент</a:t>
            </a:r>
            <a:r>
              <a:rPr lang="ru-RU" dirty="0" smtClean="0"/>
              <a:t>, перед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послідовно</a:t>
            </a:r>
            <a:r>
              <a:rPr lang="ru-RU" dirty="0" smtClean="0"/>
              <a:t> </a:t>
            </a:r>
            <a:r>
              <a:rPr lang="ru-RU" dirty="0" err="1" smtClean="0"/>
              <a:t>встановлюються</a:t>
            </a:r>
            <a:r>
              <a:rPr lang="ru-RU" dirty="0" smtClean="0"/>
              <a:t> три </a:t>
            </a:r>
            <a:r>
              <a:rPr lang="ru-RU" dirty="0" err="1" smtClean="0"/>
              <a:t>світлофільтра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14234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714620"/>
            <a:ext cx="4667276" cy="38738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475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Презентація  з фізики з теми:”Колориметр”  учениці 7)11)Б класу Одеського НВК №13 Бургелі Наталії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5</cp:revision>
  <dcterms:modified xsi:type="dcterms:W3CDTF">2014-03-16T20:38:50Z</dcterms:modified>
</cp:coreProperties>
</file>