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sldIdLst>
    <p:sldId id="256" r:id="rId2"/>
    <p:sldId id="257" r:id="rId3"/>
    <p:sldId id="258" r:id="rId4"/>
    <p:sldId id="259" r:id="rId5"/>
    <p:sldId id="260" r:id="rId6"/>
    <p:sldId id="261" r:id="rId7"/>
    <p:sldId id="264" r:id="rId8"/>
    <p:sldId id="263" r:id="rId9"/>
    <p:sldId id="265" r:id="rId10"/>
    <p:sldId id="266" r:id="rId11"/>
    <p:sldId id="262" r:id="rId12"/>
    <p:sldId id="267" r:id="rId13"/>
    <p:sldId id="268" r:id="rId14"/>
    <p:sldId id="270" r:id="rId15"/>
    <p:sldId id="271" r:id="rId16"/>
    <p:sldId id="269" r:id="rId17"/>
    <p:sldId id="272" r:id="rId18"/>
    <p:sldId id="273"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317277FB-DA3D-4E06-87FB-34360820208E}" type="datetimeFigureOut">
              <a:rPr lang="ru-RU" smtClean="0"/>
              <a:t>08.05.2014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87EF831-65E1-45BA-AA83-1E1A1434917B}" type="slidenum">
              <a:rPr lang="ru-RU" smtClean="0"/>
              <a:t>‹#›</a:t>
            </a:fld>
            <a:endParaRPr lang="ru-RU"/>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17277FB-DA3D-4E06-87FB-34360820208E}" type="datetimeFigureOut">
              <a:rPr lang="ru-RU" smtClean="0"/>
              <a:t>08.05.2014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87EF831-65E1-45BA-AA83-1E1A1434917B}"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17277FB-DA3D-4E06-87FB-34360820208E}" type="datetimeFigureOut">
              <a:rPr lang="ru-RU" smtClean="0"/>
              <a:t>08.05.2014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87EF831-65E1-45BA-AA83-1E1A1434917B}"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17277FB-DA3D-4E06-87FB-34360820208E}" type="datetimeFigureOut">
              <a:rPr lang="ru-RU" smtClean="0"/>
              <a:t>08.05.2014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87EF831-65E1-45BA-AA83-1E1A1434917B}"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17277FB-DA3D-4E06-87FB-34360820208E}" type="datetimeFigureOut">
              <a:rPr lang="ru-RU" smtClean="0"/>
              <a:t>08.05.2014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87EF831-65E1-45BA-AA83-1E1A1434917B}" type="slidenum">
              <a:rPr lang="ru-RU" smtClean="0"/>
              <a:t>‹#›</a:t>
            </a:fld>
            <a:endParaRPr lang="ru-RU"/>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317277FB-DA3D-4E06-87FB-34360820208E}" type="datetimeFigureOut">
              <a:rPr lang="ru-RU" smtClean="0"/>
              <a:t>08.05.2014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87EF831-65E1-45BA-AA83-1E1A1434917B}"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317277FB-DA3D-4E06-87FB-34360820208E}" type="datetimeFigureOut">
              <a:rPr lang="ru-RU" smtClean="0"/>
              <a:t>08.05.2014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87EF831-65E1-45BA-AA83-1E1A1434917B}" type="slidenum">
              <a:rPr lang="ru-RU" smtClean="0"/>
              <a:t>‹#›</a:t>
            </a:fld>
            <a:endParaRPr lang="ru-RU"/>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317277FB-DA3D-4E06-87FB-34360820208E}" type="datetimeFigureOut">
              <a:rPr lang="ru-RU" smtClean="0"/>
              <a:t>08.05.2014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87EF831-65E1-45BA-AA83-1E1A1434917B}"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7277FB-DA3D-4E06-87FB-34360820208E}" type="datetimeFigureOut">
              <a:rPr lang="ru-RU" smtClean="0"/>
              <a:t>08.05.2014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87EF831-65E1-45BA-AA83-1E1A1434917B}"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ru-RU" smtClean="0"/>
              <a:t>Образец заголовка</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17277FB-DA3D-4E06-87FB-34360820208E}" type="datetimeFigureOut">
              <a:rPr lang="ru-RU" smtClean="0"/>
              <a:t>08.05.2014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87EF831-65E1-45BA-AA83-1E1A1434917B}" type="slidenum">
              <a:rPr lang="ru-RU" smtClean="0"/>
              <a:t>‹#›</a:t>
            </a:fld>
            <a:endParaRPr lang="ru-RU"/>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ru-RU" smtClean="0"/>
              <a:t>Образец заголовка</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17277FB-DA3D-4E06-87FB-34360820208E}" type="datetimeFigureOut">
              <a:rPr lang="ru-RU" smtClean="0"/>
              <a:t>08.05.2014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87EF831-65E1-45BA-AA83-1E1A1434917B}"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317277FB-DA3D-4E06-87FB-34360820208E}" type="datetimeFigureOut">
              <a:rPr lang="ru-RU" smtClean="0"/>
              <a:t>08.05.2014</a:t>
            </a:fld>
            <a:endParaRPr lang="ru-RU"/>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ru-RU"/>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587EF831-65E1-45BA-AA83-1E1A1434917B}" type="slidenum">
              <a:rPr lang="ru-RU" smtClean="0"/>
              <a:t>‹#›</a:t>
            </a:fld>
            <a:endParaRPr lang="ru-RU"/>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7584" y="2060848"/>
            <a:ext cx="7632848" cy="1524000"/>
          </a:xfrm>
        </p:spPr>
        <p:txBody>
          <a:bodyPr/>
          <a:lstStyle/>
          <a:p>
            <a:r>
              <a:rPr lang="ru-RU" dirty="0" err="1" smtClean="0"/>
              <a:t>Нанотехнологии</a:t>
            </a:r>
            <a:endParaRPr lang="ru-RU" dirty="0"/>
          </a:p>
        </p:txBody>
      </p:sp>
      <p:sp>
        <p:nvSpPr>
          <p:cNvPr id="3" name="Подзаголовок 2"/>
          <p:cNvSpPr>
            <a:spLocks noGrp="1"/>
          </p:cNvSpPr>
          <p:nvPr>
            <p:ph type="subTitle" idx="1"/>
          </p:nvPr>
        </p:nvSpPr>
        <p:spPr/>
        <p:txBody>
          <a:bodyPr>
            <a:normAutofit fontScale="85000" lnSpcReduction="20000"/>
          </a:bodyPr>
          <a:lstStyle/>
          <a:p>
            <a:r>
              <a:rPr lang="ru-RU" dirty="0" smtClean="0"/>
              <a:t>Подготовила:</a:t>
            </a:r>
            <a:br>
              <a:rPr lang="ru-RU" dirty="0" smtClean="0"/>
            </a:br>
            <a:r>
              <a:rPr lang="ru-RU" dirty="0" smtClean="0"/>
              <a:t>Коновалова Марина</a:t>
            </a:r>
            <a:br>
              <a:rPr lang="ru-RU" dirty="0" smtClean="0"/>
            </a:br>
            <a:r>
              <a:rPr lang="ru-RU" dirty="0" smtClean="0"/>
              <a:t>11-А</a:t>
            </a:r>
            <a:endParaRPr lang="ru-RU" dirty="0"/>
          </a:p>
        </p:txBody>
      </p:sp>
    </p:spTree>
    <p:extLst>
      <p:ext uri="{BB962C8B-B14F-4D97-AF65-F5344CB8AC3E}">
        <p14:creationId xmlns:p14="http://schemas.microsoft.com/office/powerpoint/2010/main" val="3069114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4572000"/>
            <a:ext cx="6984776" cy="1600200"/>
          </a:xfrm>
        </p:spPr>
        <p:txBody>
          <a:bodyPr>
            <a:noAutofit/>
          </a:bodyPr>
          <a:lstStyle/>
          <a:p>
            <a:r>
              <a:rPr lang="ru-RU" sz="2400" dirty="0">
                <a:latin typeface="+mn-lt"/>
              </a:rPr>
              <a:t>Игла сканирующего туннельного микроскопа, находящаяся на постоянном расстоянии </a:t>
            </a:r>
            <a:r>
              <a:rPr lang="ru-RU" sz="2400" dirty="0" smtClean="0">
                <a:latin typeface="+mn-lt"/>
              </a:rPr>
              <a:t>(стрелки</a:t>
            </a:r>
            <a:r>
              <a:rPr lang="ru-RU" sz="2400" dirty="0">
                <a:latin typeface="+mn-lt"/>
              </a:rPr>
              <a:t>) над слоями атомов исследуемой поверхности.</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1720" y="836712"/>
            <a:ext cx="5040560"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9353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Как двигать атомы с помощью микроскопа</a:t>
            </a:r>
          </a:p>
        </p:txBody>
      </p:sp>
      <p:sp>
        <p:nvSpPr>
          <p:cNvPr id="3" name="Объект 2"/>
          <p:cNvSpPr>
            <a:spLocks noGrp="1"/>
          </p:cNvSpPr>
          <p:nvPr>
            <p:ph idx="1"/>
          </p:nvPr>
        </p:nvSpPr>
        <p:spPr/>
        <p:txBody>
          <a:bodyPr>
            <a:normAutofit fontScale="92500" lnSpcReduction="20000"/>
          </a:bodyPr>
          <a:lstStyle/>
          <a:p>
            <a:r>
              <a:rPr lang="ru-RU" dirty="0"/>
              <a:t>Сканирующий туннельный микроскоп можно использовать и для перемещения атома в точку, выбранную оператором. Если напряжение между иглой микроскопа и поверхностью образца сделать в несколько больше, чем надо для изучения этой поверхности, то ближайший к ней атом образца превращается в ион и "перескакивает" на иглу. После этого слегка переместив иглу и изменив напряжение, можно заставить сбежавший атом "спрыгнуть" обратно на поверхность образца. Таким образом, можно манипулировать атомами и создавать </a:t>
            </a:r>
            <a:r>
              <a:rPr lang="ru-RU" dirty="0" err="1"/>
              <a:t>наноструктуры</a:t>
            </a:r>
            <a:r>
              <a:rPr lang="ru-RU" dirty="0"/>
              <a:t>, т.е. структуры на поверхности, имеющие размеры порядка нанометра. Ещё в 1990 году сотрудники IBM показали, что это возможно, сложив из 35 атомов ксенона название своей компании на пластинке из никеля</a:t>
            </a:r>
          </a:p>
        </p:txBody>
      </p:sp>
    </p:spTree>
    <p:extLst>
      <p:ext uri="{BB962C8B-B14F-4D97-AF65-F5344CB8AC3E}">
        <p14:creationId xmlns:p14="http://schemas.microsoft.com/office/powerpoint/2010/main" val="1161772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4581128"/>
            <a:ext cx="7122368" cy="1600200"/>
          </a:xfrm>
        </p:spPr>
        <p:txBody>
          <a:bodyPr>
            <a:noAutofit/>
          </a:bodyPr>
          <a:lstStyle/>
          <a:p>
            <a:r>
              <a:rPr lang="ru-RU" sz="2400" dirty="0">
                <a:latin typeface="+mn-lt"/>
              </a:rPr>
              <a:t>Сложенное из 35 атомов ксенона на пластинке из никеля название компании IBM, сделанное сотрудниками этой компании с помощью сканирующей зондового микроскопа в 1990 году.</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1680" y="548680"/>
            <a:ext cx="5712354"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3824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800" smtClean="0"/>
              <a:t>Нанофазные материалы – более прочные</a:t>
            </a:r>
            <a:endParaRPr lang="ru-RU" sz="4800" dirty="0"/>
          </a:p>
        </p:txBody>
      </p:sp>
      <p:sp>
        <p:nvSpPr>
          <p:cNvPr id="3" name="Объект 2"/>
          <p:cNvSpPr>
            <a:spLocks noGrp="1"/>
          </p:cNvSpPr>
          <p:nvPr>
            <p:ph idx="1"/>
          </p:nvPr>
        </p:nvSpPr>
        <p:spPr/>
        <p:txBody>
          <a:bodyPr>
            <a:normAutofit fontScale="92500" lnSpcReduction="10000"/>
          </a:bodyPr>
          <a:lstStyle/>
          <a:p>
            <a:pPr marL="0" indent="0">
              <a:buNone/>
            </a:pPr>
            <a:r>
              <a:rPr lang="ru-RU" smtClean="0"/>
              <a:t>При достаточно большой нагрузке все материалы ломаются и в месте излома соседние слои атомов навсегда отходят друг от друга. Однако прочность многих материалов зависит не от того, какую силу надо приложить, чтобы отделить два соседних слоя атомов. На самом деле, разорвать любой материал гораздо легче, если в нём есть трещины. Поэтому прочность твёрдых материалов зависит от того, сколько в нём микротрещин и каких, и как трещины распространяются по этому материалу. В тех местах, где есть трещина, сила, испытывающая на прочность материал, приложена не ко всему слою, а к цепочке атомов, находящейся в вершине трещины, и поэтому раздвинуть слои очень легко </a:t>
            </a:r>
            <a:endParaRPr lang="ru-RU" dirty="0"/>
          </a:p>
        </p:txBody>
      </p:sp>
    </p:spTree>
    <p:extLst>
      <p:ext uri="{BB962C8B-B14F-4D97-AF65-F5344CB8AC3E}">
        <p14:creationId xmlns:p14="http://schemas.microsoft.com/office/powerpoint/2010/main" val="3487548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4572000"/>
            <a:ext cx="6768752" cy="1600200"/>
          </a:xfrm>
        </p:spPr>
        <p:txBody>
          <a:bodyPr>
            <a:noAutofit/>
          </a:bodyPr>
          <a:lstStyle/>
          <a:p>
            <a:r>
              <a:rPr lang="ru-RU" sz="2400" dirty="0">
                <a:latin typeface="+mn-lt"/>
              </a:rPr>
              <a:t>Схематическое изображение трещины между двумя слоями атомов, расширяющейся при действии сил</a:t>
            </a: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908720"/>
            <a:ext cx="6408712"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8197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5085184"/>
            <a:ext cx="6781800" cy="873224"/>
          </a:xfrm>
        </p:spPr>
        <p:txBody>
          <a:bodyPr>
            <a:normAutofit/>
          </a:bodyPr>
          <a:lstStyle/>
          <a:p>
            <a:r>
              <a:rPr lang="ru-RU" sz="2400" dirty="0">
                <a:latin typeface="+mn-lt"/>
              </a:rPr>
              <a:t>Изготовление </a:t>
            </a:r>
            <a:r>
              <a:rPr lang="ru-RU" sz="2400" dirty="0" err="1">
                <a:latin typeface="+mn-lt"/>
              </a:rPr>
              <a:t>нанофазной</a:t>
            </a:r>
            <a:r>
              <a:rPr lang="ru-RU" sz="2400" dirty="0">
                <a:latin typeface="+mn-lt"/>
              </a:rPr>
              <a:t> меди</a:t>
            </a:r>
          </a:p>
        </p:txBody>
      </p:sp>
      <p:sp>
        <p:nvSpPr>
          <p:cNvPr id="3" name="Объект 2"/>
          <p:cNvSpPr>
            <a:spLocks noGrp="1"/>
          </p:cNvSpPr>
          <p:nvPr>
            <p:ph idx="1"/>
          </p:nvPr>
        </p:nvSpPr>
        <p:spPr>
          <a:xfrm>
            <a:off x="611560" y="476672"/>
            <a:ext cx="7776864" cy="2376264"/>
          </a:xfrm>
        </p:spPr>
        <p:txBody>
          <a:bodyPr>
            <a:normAutofit fontScale="92500" lnSpcReduction="10000"/>
          </a:bodyPr>
          <a:lstStyle/>
          <a:p>
            <a:r>
              <a:rPr lang="ru-RU" dirty="0"/>
              <a:t>Распространению трещин часто мешает микроструктура твёрдого тела. Если тело состоит из микрокристаллов, как, например, металлы, то трещина, расколов надвое один из них, может наткнуться на внешнюю поверхность соседнего микрокристалла и остановиться. Таким образом, чем меньше размер частиц, из которых слеплен материал, тем труднее по нему распространяются трещины.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967608"/>
            <a:ext cx="5715000" cy="226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0089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Возможности</a:t>
            </a:r>
            <a:endParaRPr lang="ru-RU" dirty="0"/>
          </a:p>
        </p:txBody>
      </p:sp>
      <p:sp>
        <p:nvSpPr>
          <p:cNvPr id="3" name="Объект 2"/>
          <p:cNvSpPr>
            <a:spLocks noGrp="1"/>
          </p:cNvSpPr>
          <p:nvPr>
            <p:ph idx="1"/>
          </p:nvPr>
        </p:nvSpPr>
        <p:spPr>
          <a:xfrm>
            <a:off x="762000" y="548680"/>
            <a:ext cx="7543800" cy="4320480"/>
          </a:xfrm>
        </p:spPr>
        <p:txBody>
          <a:bodyPr>
            <a:normAutofit fontScale="70000" lnSpcReduction="20000"/>
          </a:bodyPr>
          <a:lstStyle/>
          <a:p>
            <a:r>
              <a:rPr lang="ru-RU" dirty="0"/>
              <a:t>Возможность практически бесконечного воспроизведения любой конструкции при наличии сырья и некоторого количества энергии — весьма небольшого, как уверяют ученые, - делает </a:t>
            </a:r>
            <a:r>
              <a:rPr lang="ru-RU" dirty="0" err="1"/>
              <a:t>нанотехнологии</a:t>
            </a:r>
            <a:r>
              <a:rPr lang="ru-RU" dirty="0"/>
              <a:t> универсальной технологией будущего. КПД получения электроэнергии из солнечного света, например, в случае применения </a:t>
            </a:r>
            <a:r>
              <a:rPr lang="ru-RU" dirty="0" err="1"/>
              <a:t>нанотехнологий</a:t>
            </a:r>
            <a:r>
              <a:rPr lang="ru-RU" dirty="0"/>
              <a:t> может достигать 90% против 20% у применяемых сегодня солнечных панелей. Это не только решает проблему энергообеспечения самих </a:t>
            </a:r>
            <a:r>
              <a:rPr lang="ru-RU" dirty="0" err="1"/>
              <a:t>нанороботов</a:t>
            </a:r>
            <a:r>
              <a:rPr lang="ru-RU" dirty="0"/>
              <a:t>, но и открывает широкие перспективы для решения энергетических проблем человечества.</a:t>
            </a:r>
          </a:p>
          <a:p>
            <a:r>
              <a:rPr lang="ru-RU" dirty="0"/>
              <a:t>Возможность создания конструкций на </a:t>
            </a:r>
            <a:r>
              <a:rPr lang="ru-RU" dirty="0" err="1"/>
              <a:t>наноуровне</a:t>
            </a:r>
            <a:r>
              <a:rPr lang="ru-RU" dirty="0"/>
              <a:t> изменит машиностроительную индустрию. Вернее, похоронит ее — отпадет необходимость в промежуточных машинах, которые необходимы для создания других машин. Их заменят универсальные </a:t>
            </a:r>
            <a:r>
              <a:rPr lang="ru-RU" dirty="0" err="1"/>
              <a:t>наноконструкторы</a:t>
            </a:r>
            <a:r>
              <a:rPr lang="ru-RU" dirty="0"/>
              <a:t>, способные создать любое устройство на уровне атомов и молекул.</a:t>
            </a:r>
          </a:p>
          <a:p>
            <a:r>
              <a:rPr lang="ru-RU" dirty="0" err="1"/>
              <a:t>Нанотехнологии</a:t>
            </a:r>
            <a:r>
              <a:rPr lang="ru-RU" dirty="0"/>
              <a:t> могут обеспечить прорыв в освоении космоса, сделав возможным автоматическое строительство и </a:t>
            </a:r>
            <a:r>
              <a:rPr lang="ru-RU" dirty="0" err="1"/>
              <a:t>самосборку</a:t>
            </a:r>
            <a:r>
              <a:rPr lang="ru-RU" dirty="0"/>
              <a:t> орбитальных станций и роботов для исследования других планет. Энергию </a:t>
            </a:r>
            <a:r>
              <a:rPr lang="ru-RU" dirty="0" err="1"/>
              <a:t>нанороботы</a:t>
            </a:r>
            <a:r>
              <a:rPr lang="ru-RU" dirty="0"/>
              <a:t> будут черпать из солнца, а сырье для работы будут брать в окружающей среде.</a:t>
            </a:r>
          </a:p>
        </p:txBody>
      </p:sp>
    </p:spTree>
    <p:extLst>
      <p:ext uri="{BB962C8B-B14F-4D97-AF65-F5344CB8AC3E}">
        <p14:creationId xmlns:p14="http://schemas.microsoft.com/office/powerpoint/2010/main" val="2391975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827584" y="2708920"/>
            <a:ext cx="7903840" cy="1524000"/>
          </a:xfrm>
        </p:spPr>
        <p:txBody>
          <a:bodyPr/>
          <a:lstStyle/>
          <a:p>
            <a:r>
              <a:rPr lang="ru-RU" dirty="0" smtClean="0"/>
              <a:t>Спасибо за внимание!</a:t>
            </a:r>
            <a:endParaRPr lang="ru-RU" dirty="0"/>
          </a:p>
        </p:txBody>
      </p:sp>
      <p:sp>
        <p:nvSpPr>
          <p:cNvPr id="5" name="Подзаголовок 4"/>
          <p:cNvSpPr>
            <a:spLocks noGrp="1"/>
          </p:cNvSpPr>
          <p:nvPr>
            <p:ph type="subTitle" idx="1"/>
          </p:nvPr>
        </p:nvSpPr>
        <p:spPr/>
        <p:txBody>
          <a:bodyPr/>
          <a:lstStyle/>
          <a:p>
            <a:endParaRPr lang="ru-RU" dirty="0"/>
          </a:p>
        </p:txBody>
      </p:sp>
    </p:spTree>
    <p:extLst>
      <p:ext uri="{BB962C8B-B14F-4D97-AF65-F5344CB8AC3E}">
        <p14:creationId xmlns:p14="http://schemas.microsoft.com/office/powerpoint/2010/main" val="1043881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Tree>
    <p:extLst>
      <p:ext uri="{BB962C8B-B14F-4D97-AF65-F5344CB8AC3E}">
        <p14:creationId xmlns:p14="http://schemas.microsoft.com/office/powerpoint/2010/main" val="3099139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Факты</a:t>
            </a:r>
            <a:endParaRPr lang="ru-RU" dirty="0"/>
          </a:p>
        </p:txBody>
      </p:sp>
      <p:sp>
        <p:nvSpPr>
          <p:cNvPr id="3" name="Объект 2"/>
          <p:cNvSpPr>
            <a:spLocks noGrp="1"/>
          </p:cNvSpPr>
          <p:nvPr>
            <p:ph idx="1"/>
          </p:nvPr>
        </p:nvSpPr>
        <p:spPr>
          <a:xfrm>
            <a:off x="762000" y="685800"/>
            <a:ext cx="7543800" cy="4111352"/>
          </a:xfrm>
        </p:spPr>
        <p:txBody>
          <a:bodyPr>
            <a:normAutofit fontScale="77500" lnSpcReduction="20000"/>
          </a:bodyPr>
          <a:lstStyle/>
          <a:p>
            <a:r>
              <a:rPr lang="ru-RU" dirty="0" err="1"/>
              <a:t>Нанотехноло́гия</a:t>
            </a:r>
            <a:r>
              <a:rPr lang="ru-RU" dirty="0"/>
              <a:t> — область фундаментальной и прикладной науки и техники, имеющая дело с совокупностью теоретического обоснования, практических методов исследования, анализа и синтеза, а также методов производства и применения продуктов с заданной атомной структурой путём контролируемого манипулирования отдельными атомами и молекулами</a:t>
            </a:r>
            <a:r>
              <a:rPr lang="ru-RU" dirty="0" smtClean="0"/>
              <a:t>. В </a:t>
            </a:r>
            <a:r>
              <a:rPr lang="ru-RU" dirty="0"/>
              <a:t>переводе с греческого слово «нано» означает карлик. Один нанометр (</a:t>
            </a:r>
            <a:r>
              <a:rPr lang="ru-RU" dirty="0" err="1"/>
              <a:t>нм</a:t>
            </a:r>
            <a:r>
              <a:rPr lang="ru-RU" dirty="0"/>
              <a:t>) – это одна миллиардная часть метра (10-9 м). Размер объектов, с которыми имеют дело </a:t>
            </a:r>
            <a:r>
              <a:rPr lang="ru-RU" dirty="0" err="1"/>
              <a:t>нанотехнологи</a:t>
            </a:r>
            <a:r>
              <a:rPr lang="ru-RU" dirty="0"/>
              <a:t>, лежат в диапазоне от 0,1 до 100 </a:t>
            </a:r>
            <a:r>
              <a:rPr lang="ru-RU" dirty="0" err="1"/>
              <a:t>нм</a:t>
            </a:r>
            <a:r>
              <a:rPr lang="ru-RU" dirty="0"/>
              <a:t>. Большинство атомов имеют диаметр от 0,1 до 0,2 </a:t>
            </a:r>
            <a:r>
              <a:rPr lang="ru-RU" dirty="0" err="1"/>
              <a:t>нм</a:t>
            </a:r>
            <a:r>
              <a:rPr lang="ru-RU" dirty="0"/>
              <a:t>, а толщина нитей ДНК – около 2 </a:t>
            </a:r>
            <a:r>
              <a:rPr lang="ru-RU" dirty="0" err="1"/>
              <a:t>нм</a:t>
            </a:r>
            <a:r>
              <a:rPr lang="ru-RU" dirty="0"/>
              <a:t>. Диаметр эритроцитов – 7000 </a:t>
            </a:r>
            <a:r>
              <a:rPr lang="ru-RU" dirty="0" err="1"/>
              <a:t>нм</a:t>
            </a:r>
            <a:r>
              <a:rPr lang="ru-RU" dirty="0"/>
              <a:t>, а толщина человеческого волоса – 80 000 </a:t>
            </a:r>
            <a:r>
              <a:rPr lang="ru-RU" dirty="0" err="1"/>
              <a:t>нм</a:t>
            </a:r>
            <a:r>
              <a:rPr lang="ru-RU" dirty="0"/>
              <a:t>. </a:t>
            </a:r>
          </a:p>
          <a:p>
            <a:endParaRPr lang="ru-RU" dirty="0"/>
          </a:p>
          <a:p>
            <a:r>
              <a:rPr lang="ru-RU" dirty="0"/>
              <a:t>Нанометр очень и очень мал. Нанометр во столько же раз меньше одного метра, во сколько толщина пальца меньше диаметра Земли.</a:t>
            </a:r>
          </a:p>
        </p:txBody>
      </p:sp>
    </p:spTree>
    <p:extLst>
      <p:ext uri="{BB962C8B-B14F-4D97-AF65-F5344CB8AC3E}">
        <p14:creationId xmlns:p14="http://schemas.microsoft.com/office/powerpoint/2010/main" val="4238777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4581128"/>
            <a:ext cx="6781800" cy="1600200"/>
          </a:xfrm>
        </p:spPr>
        <p:txBody>
          <a:bodyPr>
            <a:normAutofit fontScale="90000"/>
          </a:bodyPr>
          <a:lstStyle/>
          <a:p>
            <a:r>
              <a:rPr lang="ru-RU" dirty="0" smtClean="0"/>
              <a:t>Начало </a:t>
            </a:r>
            <a:r>
              <a:rPr lang="ru-RU" dirty="0" err="1" smtClean="0"/>
              <a:t>нанотехнологии</a:t>
            </a:r>
            <a:endParaRPr lang="ru-RU" dirty="0"/>
          </a:p>
        </p:txBody>
      </p:sp>
      <p:sp>
        <p:nvSpPr>
          <p:cNvPr id="3" name="Объект 2"/>
          <p:cNvSpPr>
            <a:spLocks noGrp="1"/>
          </p:cNvSpPr>
          <p:nvPr>
            <p:ph idx="1"/>
          </p:nvPr>
        </p:nvSpPr>
        <p:spPr/>
        <p:txBody>
          <a:bodyPr>
            <a:normAutofit fontScale="92500" lnSpcReduction="10000"/>
          </a:bodyPr>
          <a:lstStyle/>
          <a:p>
            <a:r>
              <a:rPr lang="ru-RU" dirty="0"/>
              <a:t>Идея о том, что вполне возможно собирать устройства и работать с объектами, которые имеют </a:t>
            </a:r>
            <a:r>
              <a:rPr lang="ru-RU" dirty="0" err="1"/>
              <a:t>наноразмеры</a:t>
            </a:r>
            <a:r>
              <a:rPr lang="ru-RU" dirty="0"/>
              <a:t>, была впервые высказана в выступлении речи лауреата Нобелевской премии Ричарда Фейнмана в 1959 году в Калифорнийском технологическом </a:t>
            </a:r>
            <a:r>
              <a:rPr lang="ru-RU" dirty="0" smtClean="0"/>
              <a:t>институте. Фейнман </a:t>
            </a:r>
            <a:r>
              <a:rPr lang="ru-RU" dirty="0"/>
              <a:t>сказал, что когда-нибудь, например, в 2000 г., люди будут удивляться тому, что до 1960 г. никто не относился серьёзно к исследованиям </a:t>
            </a:r>
            <a:r>
              <a:rPr lang="ru-RU" dirty="0" err="1"/>
              <a:t>наномира</a:t>
            </a:r>
            <a:r>
              <a:rPr lang="ru-RU" dirty="0"/>
              <a:t>. По словам Фейнмана человек очень долго жил, не замечая, что рядом с ним живёт целый мир объектов, разглядеть которые он не в состоянии. Ну, а если мы не видим эти объекты, то мы не можем и работать с ними.</a:t>
            </a:r>
          </a:p>
        </p:txBody>
      </p:sp>
    </p:spTree>
    <p:extLst>
      <p:ext uri="{BB962C8B-B14F-4D97-AF65-F5344CB8AC3E}">
        <p14:creationId xmlns:p14="http://schemas.microsoft.com/office/powerpoint/2010/main" val="3771823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4572000"/>
            <a:ext cx="6912768" cy="1600200"/>
          </a:xfrm>
        </p:spPr>
        <p:txBody>
          <a:bodyPr>
            <a:normAutofit fontScale="90000"/>
          </a:bodyPr>
          <a:lstStyle/>
          <a:p>
            <a:r>
              <a:rPr lang="ru-RU" dirty="0" smtClean="0"/>
              <a:t>Начало </a:t>
            </a:r>
            <a:r>
              <a:rPr lang="ru-RU" dirty="0" err="1" smtClean="0"/>
              <a:t>нанотехнологий</a:t>
            </a:r>
            <a:endParaRPr lang="ru-RU" dirty="0"/>
          </a:p>
        </p:txBody>
      </p:sp>
      <p:sp>
        <p:nvSpPr>
          <p:cNvPr id="3" name="Объект 2"/>
          <p:cNvSpPr>
            <a:spLocks noGrp="1"/>
          </p:cNvSpPr>
          <p:nvPr>
            <p:ph idx="1"/>
          </p:nvPr>
        </p:nvSpPr>
        <p:spPr/>
        <p:txBody>
          <a:bodyPr>
            <a:normAutofit fontScale="85000" lnSpcReduction="20000"/>
          </a:bodyPr>
          <a:lstStyle/>
          <a:p>
            <a:r>
              <a:rPr lang="ru-RU" dirty="0" smtClean="0"/>
              <a:t>Фейнман предупреждает </a:t>
            </a:r>
            <a:r>
              <a:rPr lang="ru-RU" dirty="0"/>
              <a:t>о тех препятствиях, которые </a:t>
            </a:r>
            <a:r>
              <a:rPr lang="ru-RU" dirty="0" smtClean="0"/>
              <a:t>ожидают</a:t>
            </a:r>
            <a:r>
              <a:rPr lang="ru-RU" dirty="0"/>
              <a:t>, на примере изготовления микроавтомобиля длиной всего 1 мм. Так как детали обычного автомобиля сделаны с точностью 10-5 м, то детали микроавтомобиля следует изготовлять с точностью в 4000 раз выше, т.е. 2,5.10-9 м. Таким образом, размеры деталей микроавтомобиля должны соответствовать расчётным с точностью ± 10 слоёв атомов.</a:t>
            </a:r>
          </a:p>
          <a:p>
            <a:r>
              <a:rPr lang="ru-RU" dirty="0" err="1"/>
              <a:t>Наномир</a:t>
            </a:r>
            <a:r>
              <a:rPr lang="ru-RU" dirty="0"/>
              <a:t> не только полон препятствий и проблем. В</a:t>
            </a:r>
            <a:r>
              <a:rPr lang="ru-RU" dirty="0" smtClean="0"/>
              <a:t> </a:t>
            </a:r>
            <a:r>
              <a:rPr lang="ru-RU" dirty="0" err="1"/>
              <a:t>наномире</a:t>
            </a:r>
            <a:r>
              <a:rPr lang="ru-RU" dirty="0"/>
              <a:t> </a:t>
            </a:r>
            <a:r>
              <a:rPr lang="ru-RU" dirty="0" smtClean="0"/>
              <a:t> </a:t>
            </a:r>
            <a:r>
              <a:rPr lang="ru-RU" dirty="0"/>
              <a:t>хорошие новости - все детали </a:t>
            </a:r>
            <a:r>
              <a:rPr lang="ru-RU" dirty="0" err="1"/>
              <a:t>наномира</a:t>
            </a:r>
            <a:r>
              <a:rPr lang="ru-RU" dirty="0"/>
              <a:t> оказываются очень прочными. Происходит это из-за того, что масса </a:t>
            </a:r>
            <a:r>
              <a:rPr lang="ru-RU" dirty="0" err="1"/>
              <a:t>нанообъектов</a:t>
            </a:r>
            <a:r>
              <a:rPr lang="ru-RU" dirty="0"/>
              <a:t> уменьшается пропорционально третьей степени их размеров, а площадь их поперечного сечения – пропорционально второй степени. Значит, механическая нагрузка на каждый элемент объекта – отношение веса элемента к площади его поперечного сечения – уменьшается пропорционально размерам объекта. </a:t>
            </a:r>
          </a:p>
        </p:txBody>
      </p:sp>
    </p:spTree>
    <p:extLst>
      <p:ext uri="{BB962C8B-B14F-4D97-AF65-F5344CB8AC3E}">
        <p14:creationId xmlns:p14="http://schemas.microsoft.com/office/powerpoint/2010/main" val="465770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0" y="4572000"/>
            <a:ext cx="7554416" cy="1600200"/>
          </a:xfrm>
        </p:spPr>
        <p:txBody>
          <a:bodyPr>
            <a:noAutofit/>
          </a:bodyPr>
          <a:lstStyle/>
          <a:p>
            <a:r>
              <a:rPr lang="ru-RU" sz="2200" dirty="0">
                <a:latin typeface="+mn-lt"/>
              </a:rPr>
              <a:t>Ричард Фейнман предсказал появление </a:t>
            </a:r>
            <a:r>
              <a:rPr lang="ru-RU" sz="2200" dirty="0" err="1">
                <a:latin typeface="+mn-lt"/>
              </a:rPr>
              <a:t>нанотехнологий</a:t>
            </a:r>
            <a:r>
              <a:rPr lang="ru-RU" sz="2200" dirty="0">
                <a:latin typeface="+mn-lt"/>
              </a:rPr>
              <a:t> ещё в 1959 году, выступая с лекцией «Там, внизу, полно места!» в Калифорнийском технологическом институте. На фото слева Р. Фейнман рассматривает с помощью микроскопа сделанный микромотор, размером 380 мкм, показанный на рисунке справа. Вверху на рисунке справа показана головка булавки</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548680"/>
            <a:ext cx="7704856"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5112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0" y="4572000"/>
            <a:ext cx="7626424" cy="1600200"/>
          </a:xfrm>
        </p:spPr>
        <p:txBody>
          <a:bodyPr>
            <a:normAutofit fontScale="90000"/>
          </a:bodyPr>
          <a:lstStyle/>
          <a:p>
            <a:r>
              <a:rPr lang="ru-RU" dirty="0"/>
              <a:t>ИНСТРУМЕНТЫ НАНОТЕХНОЛОГИЙ</a:t>
            </a:r>
          </a:p>
        </p:txBody>
      </p:sp>
      <p:sp>
        <p:nvSpPr>
          <p:cNvPr id="3" name="Объект 2"/>
          <p:cNvSpPr>
            <a:spLocks noGrp="1"/>
          </p:cNvSpPr>
          <p:nvPr>
            <p:ph idx="1"/>
          </p:nvPr>
        </p:nvSpPr>
        <p:spPr/>
        <p:txBody>
          <a:bodyPr>
            <a:normAutofit fontScale="92500" lnSpcReduction="10000"/>
          </a:bodyPr>
          <a:lstStyle/>
          <a:p>
            <a:r>
              <a:rPr lang="ru-RU" dirty="0"/>
              <a:t>Первыми устройствами, с помощью которых стало возможным наблюдать за </a:t>
            </a:r>
            <a:r>
              <a:rPr lang="ru-RU" dirty="0" err="1"/>
              <a:t>нанообъектами</a:t>
            </a:r>
            <a:r>
              <a:rPr lang="ru-RU" dirty="0"/>
              <a:t> и передвигать их, стали сканирующие зондовые микроскопы - атомно-силовой микроскоп и работающий по аналогичному принципу сканирующий туннельный микроскоп. Атомно-силовая микроскопия (АСМ) была разработана Г. </a:t>
            </a:r>
            <a:r>
              <a:rPr lang="ru-RU" dirty="0" err="1"/>
              <a:t>Биннигом</a:t>
            </a:r>
            <a:r>
              <a:rPr lang="ru-RU" dirty="0"/>
              <a:t> и Г. </a:t>
            </a:r>
            <a:r>
              <a:rPr lang="ru-RU" dirty="0" err="1"/>
              <a:t>Рорером</a:t>
            </a:r>
            <a:r>
              <a:rPr lang="ru-RU" dirty="0"/>
              <a:t>, которым за эти исследования в 1986 была присуждена Нобелевская премия. Создание атомно-силового микроскопа, способного чувствовать силы притяжения и отталкивания, возникающие между отдельными атомами, дало возможность, наконец, «пощупать и увидеть» </a:t>
            </a:r>
            <a:r>
              <a:rPr lang="ru-RU" dirty="0" err="1"/>
              <a:t>нанообъекты</a:t>
            </a:r>
            <a:r>
              <a:rPr lang="ru-RU" dirty="0"/>
              <a:t>.</a:t>
            </a:r>
          </a:p>
        </p:txBody>
      </p:sp>
    </p:spTree>
    <p:extLst>
      <p:ext uri="{BB962C8B-B14F-4D97-AF65-F5344CB8AC3E}">
        <p14:creationId xmlns:p14="http://schemas.microsoft.com/office/powerpoint/2010/main" val="1692247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0" y="4572000"/>
            <a:ext cx="7482408" cy="1600200"/>
          </a:xfrm>
        </p:spPr>
        <p:txBody>
          <a:bodyPr>
            <a:normAutofit fontScale="90000"/>
          </a:bodyPr>
          <a:lstStyle/>
          <a:p>
            <a:r>
              <a:rPr lang="ru-RU" dirty="0"/>
              <a:t>Как двигать атомы с помощью микроскопа</a:t>
            </a:r>
          </a:p>
        </p:txBody>
      </p:sp>
      <p:sp>
        <p:nvSpPr>
          <p:cNvPr id="3" name="Объект 2"/>
          <p:cNvSpPr>
            <a:spLocks noGrp="1"/>
          </p:cNvSpPr>
          <p:nvPr>
            <p:ph idx="1"/>
          </p:nvPr>
        </p:nvSpPr>
        <p:spPr>
          <a:xfrm>
            <a:off x="762000" y="548680"/>
            <a:ext cx="7543800" cy="4023320"/>
          </a:xfrm>
        </p:spPr>
        <p:txBody>
          <a:bodyPr>
            <a:normAutofit fontScale="70000" lnSpcReduction="20000"/>
          </a:bodyPr>
          <a:lstStyle/>
          <a:p>
            <a:r>
              <a:rPr lang="ru-RU" dirty="0"/>
              <a:t>Основой </a:t>
            </a:r>
            <a:r>
              <a:rPr lang="ru-RU" dirty="0" smtClean="0"/>
              <a:t>АСМ служит </a:t>
            </a:r>
            <a:r>
              <a:rPr lang="ru-RU" dirty="0" err="1"/>
              <a:t>микрозонд</a:t>
            </a:r>
            <a:r>
              <a:rPr lang="ru-RU" dirty="0"/>
              <a:t>, обычно сделанный из кремния и представляющий собой тонкую </a:t>
            </a:r>
            <a:r>
              <a:rPr lang="ru-RU" dirty="0" smtClean="0"/>
              <a:t>пластинку-</a:t>
            </a:r>
            <a:r>
              <a:rPr lang="ru-RU" dirty="0" err="1" smtClean="0"/>
              <a:t>консоль.На</a:t>
            </a:r>
            <a:r>
              <a:rPr lang="ru-RU" dirty="0" smtClean="0"/>
              <a:t> </a:t>
            </a:r>
            <a:r>
              <a:rPr lang="ru-RU" dirty="0"/>
              <a:t>конце </a:t>
            </a:r>
            <a:r>
              <a:rPr lang="ru-RU" dirty="0" err="1"/>
              <a:t>кантилевера</a:t>
            </a:r>
            <a:r>
              <a:rPr lang="ru-RU" dirty="0"/>
              <a:t> </a:t>
            </a:r>
            <a:r>
              <a:rPr lang="ru-RU" dirty="0" smtClean="0"/>
              <a:t>расположен </a:t>
            </a:r>
            <a:r>
              <a:rPr lang="ru-RU" dirty="0"/>
              <a:t>очень острый </a:t>
            </a:r>
            <a:r>
              <a:rPr lang="ru-RU" dirty="0" smtClean="0"/>
              <a:t>шип, </a:t>
            </a:r>
            <a:r>
              <a:rPr lang="ru-RU" dirty="0"/>
              <a:t>оканчивающийся группой из одного или нескольких атомов. При перемещении </a:t>
            </a:r>
            <a:r>
              <a:rPr lang="ru-RU" dirty="0" err="1"/>
              <a:t>микрозонда</a:t>
            </a:r>
            <a:r>
              <a:rPr lang="ru-RU" dirty="0"/>
              <a:t> вдоль поверхности образца острие шипа приподнимается и опускается, очерчивая микрорельеф поверхности, подобно тому, как скользит по грампластинке патефонная игла. На выступающем конце </a:t>
            </a:r>
            <a:r>
              <a:rPr lang="ru-RU" dirty="0" err="1"/>
              <a:t>кантилевера</a:t>
            </a:r>
            <a:r>
              <a:rPr lang="ru-RU" dirty="0"/>
              <a:t> (над шипом) расположена зеркальная площадка, на которую падает и от которой отражается луч лазера. Когда шип опускается и поднимается на неровностях поверхности, отраженный луч отклоняется, и это отклонение регистрируется фотодетектором, а сила, с которой шип притягивается к близлежащим атомам – </a:t>
            </a:r>
            <a:r>
              <a:rPr lang="ru-RU" dirty="0" err="1"/>
              <a:t>пьезодатчиком</a:t>
            </a:r>
            <a:r>
              <a:rPr lang="ru-RU" dirty="0"/>
              <a:t>. Данные фотодетектора и </a:t>
            </a:r>
            <a:r>
              <a:rPr lang="ru-RU" dirty="0" err="1"/>
              <a:t>пьезодатчика</a:t>
            </a:r>
            <a:r>
              <a:rPr lang="ru-RU" dirty="0"/>
              <a:t> используются в системе обратной связи, которая может обеспечивать, например, постоянную величину силу взаимодействия между </a:t>
            </a:r>
            <a:r>
              <a:rPr lang="ru-RU" dirty="0" err="1"/>
              <a:t>микрозондом</a:t>
            </a:r>
            <a:r>
              <a:rPr lang="ru-RU" dirty="0"/>
              <a:t> и поверхностью образца.</a:t>
            </a:r>
          </a:p>
        </p:txBody>
      </p:sp>
    </p:spTree>
    <p:extLst>
      <p:ext uri="{BB962C8B-B14F-4D97-AF65-F5344CB8AC3E}">
        <p14:creationId xmlns:p14="http://schemas.microsoft.com/office/powerpoint/2010/main" val="2860720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0" y="4572000"/>
            <a:ext cx="6781800" cy="1305272"/>
          </a:xfrm>
        </p:spPr>
        <p:txBody>
          <a:bodyPr>
            <a:noAutofit/>
          </a:bodyPr>
          <a:lstStyle/>
          <a:p>
            <a:r>
              <a:rPr lang="ru-RU" sz="2400" dirty="0">
                <a:latin typeface="+mn-lt"/>
              </a:rPr>
              <a:t>Остриё шипа </a:t>
            </a:r>
            <a:r>
              <a:rPr lang="ru-RU" sz="2400" dirty="0" smtClean="0">
                <a:latin typeface="+mn-lt"/>
              </a:rPr>
              <a:t>и </a:t>
            </a:r>
            <a:r>
              <a:rPr lang="ru-RU" sz="2400" dirty="0">
                <a:latin typeface="+mn-lt"/>
              </a:rPr>
              <a:t>принцип работы сканирующего зондового микроскопа</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764704"/>
            <a:ext cx="2857500" cy="3611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2433" y="764704"/>
            <a:ext cx="4642209" cy="3611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1612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Как двигать атомы с помощью микроскопа</a:t>
            </a:r>
          </a:p>
        </p:txBody>
      </p:sp>
      <p:sp>
        <p:nvSpPr>
          <p:cNvPr id="3" name="Объект 2"/>
          <p:cNvSpPr>
            <a:spLocks noGrp="1"/>
          </p:cNvSpPr>
          <p:nvPr>
            <p:ph idx="1"/>
          </p:nvPr>
        </p:nvSpPr>
        <p:spPr/>
        <p:txBody>
          <a:bodyPr>
            <a:normAutofit fontScale="85000" lnSpcReduction="20000"/>
          </a:bodyPr>
          <a:lstStyle/>
          <a:p>
            <a:r>
              <a:rPr lang="ru-RU" dirty="0"/>
              <a:t>Другая группа сканирующих зондовых микроскопов для построения рельефа поверхности использует так называемый квантово-механический «туннельный эффект». Суть туннельного эффекта состоит в том, что электрический ток между острой металлической иглой и поверхностью, расположенной на расстоянии около 1 </a:t>
            </a:r>
            <a:r>
              <a:rPr lang="ru-RU" dirty="0" err="1"/>
              <a:t>нм</a:t>
            </a:r>
            <a:r>
              <a:rPr lang="ru-RU" dirty="0"/>
              <a:t>, начинает зависеть от этого расстояния – чем меньше расстояние, тем больше ток. Если между иглой и поверхностью прикладывать напряжение 10 В, то этот «туннельный» ток может составить от 10 нА до 10 </a:t>
            </a:r>
            <a:r>
              <a:rPr lang="ru-RU" dirty="0" err="1"/>
              <a:t>рА</a:t>
            </a:r>
            <a:r>
              <a:rPr lang="ru-RU" dirty="0"/>
              <a:t>. Измеряя этот ток и поддерживая его постоянным, можно сохранять постоянным и расстояние между иглой и поверхностью. Это позволяет строить объёмный профиль поверхности </a:t>
            </a:r>
            <a:r>
              <a:rPr lang="ru-RU" dirty="0" smtClean="0"/>
              <a:t>.В </a:t>
            </a:r>
            <a:r>
              <a:rPr lang="ru-RU" dirty="0"/>
              <a:t>отличие от атомно-силового микроскопа, сканирующий туннельный микроскоп может изучать только поверхности металлов или полупроводников.</a:t>
            </a:r>
          </a:p>
        </p:txBody>
      </p:sp>
    </p:spTree>
    <p:extLst>
      <p:ext uri="{BB962C8B-B14F-4D97-AF65-F5344CB8AC3E}">
        <p14:creationId xmlns:p14="http://schemas.microsoft.com/office/powerpoint/2010/main" val="34211089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45</TotalTime>
  <Words>1340</Words>
  <Application>Microsoft Office PowerPoint</Application>
  <PresentationFormat>Экран (4:3)</PresentationFormat>
  <Paragraphs>33</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NewsPrint</vt:lpstr>
      <vt:lpstr>Нанотехнологии</vt:lpstr>
      <vt:lpstr>                     Факты</vt:lpstr>
      <vt:lpstr>Начало нанотехнологии</vt:lpstr>
      <vt:lpstr>Начало нанотехнологий</vt:lpstr>
      <vt:lpstr>Ричард Фейнман предсказал появление нанотехнологий ещё в 1959 году, выступая с лекцией «Там, внизу, полно места!» в Калифорнийском технологическом институте. На фото слева Р. Фейнман рассматривает с помощью микроскопа сделанный микромотор, размером 380 мкм, показанный на рисунке справа. Вверху на рисунке справа показана головка булавки</vt:lpstr>
      <vt:lpstr>ИНСТРУМЕНТЫ НАНОТЕХНОЛОГИЙ</vt:lpstr>
      <vt:lpstr>Как двигать атомы с помощью микроскопа</vt:lpstr>
      <vt:lpstr>Остриё шипа и принцип работы сканирующего зондового микроскопа</vt:lpstr>
      <vt:lpstr>Как двигать атомы с помощью микроскопа</vt:lpstr>
      <vt:lpstr>Игла сканирующего туннельного микроскопа, находящаяся на постоянном расстоянии (стрелки) над слоями атомов исследуемой поверхности.</vt:lpstr>
      <vt:lpstr>Как двигать атомы с помощью микроскопа</vt:lpstr>
      <vt:lpstr>Сложенное из 35 атомов ксенона на пластинке из никеля название компании IBM, сделанное сотрудниками этой компании с помощью сканирующей зондового микроскопа в 1990 году.</vt:lpstr>
      <vt:lpstr>Нанофазные материалы – более прочные</vt:lpstr>
      <vt:lpstr>Схематическое изображение трещины между двумя слоями атомов, расширяющейся при действии сил</vt:lpstr>
      <vt:lpstr>Изготовление нанофазной меди</vt:lpstr>
      <vt:lpstr>Возможности</vt:lpstr>
      <vt:lpstr>Спасибо за внимание!</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Марина</dc:creator>
  <cp:lastModifiedBy>Марина</cp:lastModifiedBy>
  <cp:revision>5</cp:revision>
  <dcterms:created xsi:type="dcterms:W3CDTF">2014-05-08T04:03:33Z</dcterms:created>
  <dcterms:modified xsi:type="dcterms:W3CDTF">2014-05-08T04:49:12Z</dcterms:modified>
</cp:coreProperties>
</file>