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0" r:id="rId2"/>
    <p:sldId id="262" r:id="rId3"/>
    <p:sldId id="273" r:id="rId4"/>
    <p:sldId id="267" r:id="rId5"/>
    <p:sldId id="282" r:id="rId6"/>
    <p:sldId id="276" r:id="rId7"/>
    <p:sldId id="274" r:id="rId8"/>
    <p:sldId id="279" r:id="rId9"/>
    <p:sldId id="256" r:id="rId10"/>
    <p:sldId id="257" r:id="rId11"/>
    <p:sldId id="258" r:id="rId12"/>
    <p:sldId id="264" r:id="rId13"/>
    <p:sldId id="265" r:id="rId14"/>
    <p:sldId id="266" r:id="rId15"/>
    <p:sldId id="270" r:id="rId16"/>
    <p:sldId id="271" r:id="rId17"/>
    <p:sldId id="269" r:id="rId18"/>
    <p:sldId id="275" r:id="rId19"/>
    <p:sldId id="280" r:id="rId20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67572"/>
    <a:srgbClr val="993300"/>
    <a:srgbClr val="EBFDA1"/>
    <a:srgbClr val="660066"/>
    <a:srgbClr val="6600CC"/>
    <a:srgbClr val="008000"/>
    <a:srgbClr val="FFE7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9485" autoAdjust="0"/>
  </p:normalViewPr>
  <p:slideViewPr>
    <p:cSldViewPr>
      <p:cViewPr>
        <p:scale>
          <a:sx n="66" d="100"/>
          <a:sy n="66" d="100"/>
        </p:scale>
        <p:origin x="-1668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668B8-DDF1-48B9-AD3F-1E997495C057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04BB6-9AED-4DE1-A031-F1C6D677B8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04BB6-9AED-4DE1-A031-F1C6D677B8B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04BB6-9AED-4DE1-A031-F1C6D677B8B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04BB6-9AED-4DE1-A031-F1C6D677B8B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04BB6-9AED-4DE1-A031-F1C6D677B8B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04BB6-9AED-4DE1-A031-F1C6D677B8B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F6159-D36E-4ED7-980C-A17756A8FE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986A5-E550-4483-AC37-F672B72FAB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A4BF1-DE5F-4274-BCCB-E2FB58AE0A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0B8DF-1E85-45C7-BB14-6960417864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FB4C4-4985-45DD-82E0-1E5D1D3EF3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9D6CC-B9D5-4672-A676-F8F7ABEE7E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C48D0-2D66-412C-B964-DC26585DB6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4BC9C-357E-4AC4-B861-8BD84F3FFB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6B34B-4ABF-4DE6-89C6-40A29B80D5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FD675-5348-4613-A024-36A87FC4E5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0ABB1-B1E4-4D3D-80FF-CEA5F43456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1BA712-C2B2-426C-AE7D-B193F27580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1331913" y="42211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 sz="3200"/>
          </a:p>
        </p:txBody>
      </p:sp>
      <p:sp>
        <p:nvSpPr>
          <p:cNvPr id="6172" name="WordArt 28"/>
          <p:cNvSpPr>
            <a:spLocks noChangeArrowheads="1" noChangeShapeType="1" noTextEdit="1"/>
          </p:cNvSpPr>
          <p:nvPr/>
        </p:nvSpPr>
        <p:spPr bwMode="auto">
          <a:xfrm>
            <a:off x="1042988" y="476250"/>
            <a:ext cx="66246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/>
              </a:rPr>
              <a:t>ТОК В ПОЛУПРОВОДНИКАХ</a:t>
            </a:r>
          </a:p>
        </p:txBody>
      </p:sp>
      <p:pic>
        <p:nvPicPr>
          <p:cNvPr id="6177" name="Picture 33" descr="06000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5157788"/>
            <a:ext cx="1296988" cy="1296987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789065"/>
          <p:cNvPicPr>
            <a:picLocks noChangeAspect="1" noChangeArrowheads="1"/>
          </p:cNvPicPr>
          <p:nvPr/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 bwMode="auto">
          <a:xfrm>
            <a:off x="1331913" y="333375"/>
            <a:ext cx="6337300" cy="6149975"/>
          </a:xfrm>
          <a:prstGeom prst="rect">
            <a:avLst/>
          </a:prstGeom>
          <a:noFill/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258888" y="260350"/>
            <a:ext cx="144462" cy="64531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7667625" y="260350"/>
            <a:ext cx="144463" cy="64087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7019925" y="2492375"/>
            <a:ext cx="144463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71676E-6 C -0.09392 0.01619 -0.18784 0.0326 -0.246 0.03607 C -0.30416 0.03954 -0.31232 0.02104 -0.3493 0.02127 C -0.38628 0.02151 -0.42569 0.03885 -0.46823 0.03815 C -0.51076 0.03746 -0.57795 0.01804 -0.60486 0.01688 C -0.63177 0.01573 -0.6125 0.02983 -0.63021 0.03168 " pathEditMode="relative" ptsTypes="aaaaaA">
                                      <p:cBhvr>
                                        <p:cTn id="20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0" grpId="0" animBg="1"/>
      <p:bldP spid="308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2" name="Picture 46" descr="Imag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125538"/>
            <a:ext cx="8021637" cy="5487987"/>
          </a:xfrm>
          <a:prstGeom prst="rect">
            <a:avLst/>
          </a:prstGeom>
          <a:noFill/>
        </p:spPr>
      </p:pic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395288" y="981075"/>
            <a:ext cx="215900" cy="5876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4" name="Rectangle 48"/>
          <p:cNvSpPr>
            <a:spLocks noChangeArrowheads="1"/>
          </p:cNvSpPr>
          <p:nvPr/>
        </p:nvSpPr>
        <p:spPr bwMode="auto">
          <a:xfrm>
            <a:off x="8604250" y="981075"/>
            <a:ext cx="215900" cy="587692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5" name="Oval 49"/>
          <p:cNvSpPr>
            <a:spLocks noChangeArrowheads="1"/>
          </p:cNvSpPr>
          <p:nvPr/>
        </p:nvSpPr>
        <p:spPr bwMode="auto">
          <a:xfrm>
            <a:off x="5219700" y="1341438"/>
            <a:ext cx="144463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6" name="Oval 50"/>
          <p:cNvSpPr>
            <a:spLocks noChangeArrowheads="1"/>
          </p:cNvSpPr>
          <p:nvPr/>
        </p:nvSpPr>
        <p:spPr bwMode="auto">
          <a:xfrm>
            <a:off x="7019925" y="2133600"/>
            <a:ext cx="144463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7" name="Oval 51"/>
          <p:cNvSpPr>
            <a:spLocks noChangeArrowheads="1"/>
          </p:cNvSpPr>
          <p:nvPr/>
        </p:nvSpPr>
        <p:spPr bwMode="auto">
          <a:xfrm>
            <a:off x="4500563" y="5734050"/>
            <a:ext cx="144462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8" name="Oval 52"/>
          <p:cNvSpPr>
            <a:spLocks noChangeArrowheads="1"/>
          </p:cNvSpPr>
          <p:nvPr/>
        </p:nvSpPr>
        <p:spPr bwMode="auto">
          <a:xfrm>
            <a:off x="7667625" y="5229225"/>
            <a:ext cx="144463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9" name="Oval 53"/>
          <p:cNvSpPr>
            <a:spLocks noChangeArrowheads="1"/>
          </p:cNvSpPr>
          <p:nvPr/>
        </p:nvSpPr>
        <p:spPr bwMode="auto">
          <a:xfrm>
            <a:off x="2700338" y="2636838"/>
            <a:ext cx="144462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0" name="Oval 54"/>
          <p:cNvSpPr>
            <a:spLocks noChangeArrowheads="1"/>
          </p:cNvSpPr>
          <p:nvPr/>
        </p:nvSpPr>
        <p:spPr bwMode="auto">
          <a:xfrm>
            <a:off x="1619250" y="5084763"/>
            <a:ext cx="144463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1" name="Oval 55"/>
          <p:cNvSpPr>
            <a:spLocks noChangeArrowheads="1"/>
          </p:cNvSpPr>
          <p:nvPr/>
        </p:nvSpPr>
        <p:spPr bwMode="auto">
          <a:xfrm>
            <a:off x="4716463" y="2205038"/>
            <a:ext cx="144462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2" name="Oval 56"/>
          <p:cNvSpPr>
            <a:spLocks noChangeArrowheads="1"/>
          </p:cNvSpPr>
          <p:nvPr/>
        </p:nvSpPr>
        <p:spPr bwMode="auto">
          <a:xfrm>
            <a:off x="8604250" y="3644900"/>
            <a:ext cx="144463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3" name="Oval 57"/>
          <p:cNvSpPr>
            <a:spLocks noChangeArrowheads="1"/>
          </p:cNvSpPr>
          <p:nvPr/>
        </p:nvSpPr>
        <p:spPr bwMode="auto">
          <a:xfrm>
            <a:off x="5219700" y="3933825"/>
            <a:ext cx="144463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4" name="Oval 58"/>
          <p:cNvSpPr>
            <a:spLocks noChangeArrowheads="1"/>
          </p:cNvSpPr>
          <p:nvPr/>
        </p:nvSpPr>
        <p:spPr bwMode="auto">
          <a:xfrm>
            <a:off x="1476375" y="3933825"/>
            <a:ext cx="144463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2317750" y="409575"/>
            <a:ext cx="394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Проводимость  </a:t>
            </a:r>
            <a:r>
              <a:rPr lang="en-US" sz="2400" b="1">
                <a:latin typeface="Comic Sans MS" pitchFamily="66" charset="0"/>
              </a:rPr>
              <a:t>n - </a:t>
            </a:r>
            <a:r>
              <a:rPr lang="ru-RU" sz="2400" b="1">
                <a:latin typeface="Comic Sans MS" pitchFamily="66" charset="0"/>
              </a:rPr>
              <a:t>типа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60116E-6 L -0.11024 -2.60116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8" dur="10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46821E-7 L -0.52743 0.062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" y="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01041 L -0.46267 -0.0208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" y="-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93064E-6 L -0.7243 0.146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" y="7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60116E-6 L -0.51962 -0.0735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3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12139E-6 L -0.79513 0.042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8" y="2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8.67052E-7 L -0.44878 0.0314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" y="1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65896E-6 L -0.13368 0.00023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5" grpId="0" animBg="1"/>
      <p:bldP spid="4146" grpId="0" animBg="1"/>
      <p:bldP spid="4147" grpId="0" animBg="1"/>
      <p:bldP spid="4148" grpId="0" animBg="1"/>
      <p:bldP spid="4149" grpId="0" animBg="1"/>
      <p:bldP spid="4150" grpId="0" animBg="1"/>
      <p:bldP spid="4151" grpId="0" animBg="1"/>
      <p:bldP spid="4153" grpId="0" animBg="1"/>
      <p:bldP spid="41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ge_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96975"/>
            <a:ext cx="5116512" cy="5327650"/>
          </a:xfrm>
          <a:prstGeom prst="rect">
            <a:avLst/>
          </a:prstGeom>
          <a:noFill/>
        </p:spPr>
      </p:pic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3492500" y="32845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331913" y="333375"/>
            <a:ext cx="6911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Примесная проводимость полупроводников</a:t>
            </a:r>
          </a:p>
          <a:p>
            <a:r>
              <a:rPr lang="ru-RU" sz="2400" b="1">
                <a:latin typeface="Comic Sans MS" pitchFamily="66" charset="0"/>
              </a:rPr>
              <a:t>Проводимость </a:t>
            </a:r>
            <a:r>
              <a:rPr lang="en-US" sz="2400" b="1">
                <a:latin typeface="Comic Sans MS" pitchFamily="66" charset="0"/>
              </a:rPr>
              <a:t>p-</a:t>
            </a:r>
            <a:r>
              <a:rPr lang="ru-RU" sz="2400" b="1">
                <a:latin typeface="Comic Sans MS" pitchFamily="66" charset="0"/>
              </a:rPr>
              <a:t>типа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5926138" y="1484313"/>
            <a:ext cx="28130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Comic Sans MS" pitchFamily="66" charset="0"/>
              </a:rPr>
              <a:t>Акцептор – от лат.</a:t>
            </a:r>
          </a:p>
          <a:p>
            <a:r>
              <a:rPr lang="ru-RU">
                <a:latin typeface="Comic Sans MS" pitchFamily="66" charset="0"/>
              </a:rPr>
              <a:t> «</a:t>
            </a:r>
            <a:r>
              <a:rPr lang="en-US">
                <a:latin typeface="Comic Sans MS" pitchFamily="66" charset="0"/>
              </a:rPr>
              <a:t>acceptor</a:t>
            </a:r>
            <a:r>
              <a:rPr lang="ru-RU">
                <a:latin typeface="Comic Sans MS" pitchFamily="66" charset="0"/>
              </a:rPr>
              <a:t>»</a:t>
            </a:r>
            <a:r>
              <a:rPr lang="en-US">
                <a:latin typeface="Comic Sans MS" pitchFamily="66" charset="0"/>
              </a:rPr>
              <a:t> </a:t>
            </a:r>
            <a:r>
              <a:rPr lang="ru-RU">
                <a:latin typeface="Comic Sans MS" pitchFamily="66" charset="0"/>
              </a:rPr>
              <a:t>- приемник</a:t>
            </a:r>
          </a:p>
          <a:p>
            <a:endParaRPr lang="ru-RU">
              <a:latin typeface="Comic Sans MS" pitchFamily="66" charset="0"/>
            </a:endParaRPr>
          </a:p>
          <a:p>
            <a:r>
              <a:rPr lang="ru-RU">
                <a:latin typeface="Comic Sans MS" pitchFamily="66" charset="0"/>
              </a:rPr>
              <a:t>Акцепторы для </a:t>
            </a:r>
            <a:r>
              <a:rPr lang="en-US">
                <a:latin typeface="Comic Sans MS" pitchFamily="66" charset="0"/>
              </a:rPr>
              <a:t>Ge </a:t>
            </a:r>
            <a:r>
              <a:rPr lang="ru-RU">
                <a:latin typeface="Comic Sans MS" pitchFamily="66" charset="0"/>
              </a:rPr>
              <a:t>и</a:t>
            </a:r>
            <a:r>
              <a:rPr lang="en-US">
                <a:latin typeface="Comic Sans MS" pitchFamily="66" charset="0"/>
              </a:rPr>
              <a:t> Si</a:t>
            </a:r>
            <a:r>
              <a:rPr lang="ru-RU">
                <a:latin typeface="Comic Sans MS" pitchFamily="66" charset="0"/>
              </a:rPr>
              <a:t> </a:t>
            </a:r>
          </a:p>
          <a:p>
            <a:r>
              <a:rPr lang="ru-RU">
                <a:latin typeface="Comic Sans MS" pitchFamily="66" charset="0"/>
              </a:rPr>
              <a:t>бор</a:t>
            </a:r>
            <a:r>
              <a:rPr lang="en-US">
                <a:latin typeface="Comic Sans MS" pitchFamily="66" charset="0"/>
              </a:rPr>
              <a:t>  B</a:t>
            </a:r>
            <a:endParaRPr lang="ru-RU">
              <a:latin typeface="Comic Sans MS" pitchFamily="66" charset="0"/>
            </a:endParaRPr>
          </a:p>
          <a:p>
            <a:r>
              <a:rPr lang="ru-RU">
                <a:latin typeface="Comic Sans MS" pitchFamily="66" charset="0"/>
              </a:rPr>
              <a:t>алюминий </a:t>
            </a:r>
            <a:r>
              <a:rPr lang="en-US">
                <a:latin typeface="Comic Sans MS" pitchFamily="66" charset="0"/>
              </a:rPr>
              <a:t>Al</a:t>
            </a:r>
            <a:endParaRPr lang="ru-RU">
              <a:latin typeface="Comic Sans MS" pitchFamily="66" charset="0"/>
            </a:endParaRPr>
          </a:p>
          <a:p>
            <a:r>
              <a:rPr lang="ru-RU">
                <a:latin typeface="Comic Sans MS" pitchFamily="66" charset="0"/>
              </a:rPr>
              <a:t>галлий</a:t>
            </a:r>
            <a:r>
              <a:rPr lang="en-US">
                <a:latin typeface="Comic Sans MS" pitchFamily="66" charset="0"/>
              </a:rPr>
              <a:t>  Ga</a:t>
            </a:r>
            <a:endParaRPr lang="ru-RU">
              <a:latin typeface="Comic Sans MS" pitchFamily="66" charset="0"/>
            </a:endParaRPr>
          </a:p>
          <a:p>
            <a:r>
              <a:rPr lang="ru-RU">
                <a:latin typeface="Comic Sans MS" pitchFamily="66" charset="0"/>
              </a:rPr>
              <a:t>индий </a:t>
            </a:r>
            <a:r>
              <a:rPr lang="en-US">
                <a:latin typeface="Comic Sans MS" pitchFamily="66" charset="0"/>
              </a:rPr>
              <a:t> In</a:t>
            </a:r>
            <a:endParaRPr lang="ru-RU">
              <a:latin typeface="Comic Sans MS" pitchFamily="66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676E-6 C 0.01666 -0.00301 0.03333 -0.00601 0.05711 0.02959 C 0.0809 0.0652 0.14635 0.16231 0.14288 0.21341 C 0.13941 0.26451 0.07395 0.33711 0.03645 0.33618 C -0.00105 0.33526 -0.04775 0.20115 -0.08264 0.20717 C -0.11754 0.21318 -0.13976 0.37318 -0.17309 0.37202 C -0.20643 0.37087 -0.28369 0.25225 -0.28264 0.20092 C -0.2816 0.14959 -0.16719 0.11445 -0.16667 0.06335 C -0.16615 0.01225 -0.27778 -0.05781 -0.27934 -0.10567 C -0.28091 -0.15353 -0.19289 -0.18382 -0.17622 -0.22405 C -0.15955 -0.26428 -0.17726 -0.30081 -0.17934 -0.34659 C -0.18143 -0.39237 -0.19549 -0.46821 -0.18889 -0.49896 " pathEditMode="relative" ptsTypes="aaaaaaaaaaaA">
                                      <p:cBhvr>
                                        <p:cTn id="23" dur="5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  <p:bldP spid="34821" grpId="1" animBg="1"/>
      <p:bldP spid="348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ge_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765175"/>
            <a:ext cx="5976938" cy="5543550"/>
          </a:xfrm>
          <a:prstGeom prst="rect">
            <a:avLst/>
          </a:prstGeom>
          <a:noFill/>
        </p:spPr>
      </p:pic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187450" y="476250"/>
            <a:ext cx="144463" cy="59039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7380288" y="549275"/>
            <a:ext cx="142875" cy="59039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5076825" y="2924175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25191 2.9629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6" grpId="0" animBg="1"/>
      <p:bldP spid="358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68313" y="1125538"/>
            <a:ext cx="179387" cy="57324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8532813" y="1052513"/>
            <a:ext cx="215900" cy="580548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6893" name="Picture 29" descr="Рисунок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52513"/>
            <a:ext cx="7885112" cy="5561012"/>
          </a:xfrm>
          <a:prstGeom prst="rect">
            <a:avLst/>
          </a:prstGeom>
          <a:noFill/>
        </p:spPr>
      </p:pic>
      <p:sp>
        <p:nvSpPr>
          <p:cNvPr id="36895" name="Oval 31"/>
          <p:cNvSpPr>
            <a:spLocks noChangeArrowheads="1"/>
          </p:cNvSpPr>
          <p:nvPr/>
        </p:nvSpPr>
        <p:spPr bwMode="auto">
          <a:xfrm>
            <a:off x="4932363" y="2276475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96" name="Oval 32"/>
          <p:cNvSpPr>
            <a:spLocks noChangeArrowheads="1"/>
          </p:cNvSpPr>
          <p:nvPr/>
        </p:nvSpPr>
        <p:spPr bwMode="auto">
          <a:xfrm>
            <a:off x="2555875" y="2276475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97" name="Oval 33"/>
          <p:cNvSpPr>
            <a:spLocks noChangeArrowheads="1"/>
          </p:cNvSpPr>
          <p:nvPr/>
        </p:nvSpPr>
        <p:spPr bwMode="auto">
          <a:xfrm>
            <a:off x="2555875" y="4652963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98" name="Oval 34"/>
          <p:cNvSpPr>
            <a:spLocks noChangeArrowheads="1"/>
          </p:cNvSpPr>
          <p:nvPr/>
        </p:nvSpPr>
        <p:spPr bwMode="auto">
          <a:xfrm>
            <a:off x="7308850" y="22050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99" name="Oval 35"/>
          <p:cNvSpPr>
            <a:spLocks noChangeArrowheads="1"/>
          </p:cNvSpPr>
          <p:nvPr/>
        </p:nvSpPr>
        <p:spPr bwMode="auto">
          <a:xfrm>
            <a:off x="7451725" y="4652963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900" name="Oval 36"/>
          <p:cNvSpPr>
            <a:spLocks noChangeArrowheads="1"/>
          </p:cNvSpPr>
          <p:nvPr/>
        </p:nvSpPr>
        <p:spPr bwMode="auto">
          <a:xfrm>
            <a:off x="6372225" y="1268413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901" name="Oval 37"/>
          <p:cNvSpPr>
            <a:spLocks noChangeArrowheads="1"/>
          </p:cNvSpPr>
          <p:nvPr/>
        </p:nvSpPr>
        <p:spPr bwMode="auto">
          <a:xfrm>
            <a:off x="2843213" y="6308725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902" name="Oval 38"/>
          <p:cNvSpPr>
            <a:spLocks noChangeArrowheads="1"/>
          </p:cNvSpPr>
          <p:nvPr/>
        </p:nvSpPr>
        <p:spPr bwMode="auto">
          <a:xfrm>
            <a:off x="4932363" y="4652963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2517775" y="338138"/>
            <a:ext cx="5078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Проводимость  </a:t>
            </a:r>
            <a:r>
              <a:rPr lang="en-US" sz="2400" b="1">
                <a:latin typeface="Comic Sans MS" pitchFamily="66" charset="0"/>
              </a:rPr>
              <a:t>p - </a:t>
            </a:r>
            <a:r>
              <a:rPr lang="ru-RU" sz="2400" b="1">
                <a:latin typeface="Comic Sans MS" pitchFamily="66" charset="0"/>
              </a:rPr>
              <a:t>типа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68208E-6 L 0.40156 -0.07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3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68208E-6 L 0.66145 0.0945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4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48555E-6 L 0.66145 0.1678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8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6.93642E-7 L 0.13385 -6.93642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48555E-6 L 0.12604 -0.052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2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6" dur="20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1.44509E-6 L 0.63003 0.0106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" y="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48555E-6 L 0.40156 0.0945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69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5" grpId="0" animBg="1"/>
      <p:bldP spid="36896" grpId="0" animBg="1"/>
      <p:bldP spid="36897" grpId="0" animBg="1"/>
      <p:bldP spid="36898" grpId="0" animBg="1"/>
      <p:bldP spid="36899" grpId="0" animBg="1"/>
      <p:bldP spid="36900" grpId="0" animBg="1"/>
      <p:bldP spid="36901" grpId="0" animBg="1"/>
      <p:bldP spid="3690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63" name="Group 7"/>
          <p:cNvGrpSpPr>
            <a:grpSpLocks/>
          </p:cNvGrpSpPr>
          <p:nvPr/>
        </p:nvGrpSpPr>
        <p:grpSpPr bwMode="auto">
          <a:xfrm>
            <a:off x="8243888" y="1773238"/>
            <a:ext cx="144462" cy="3095625"/>
            <a:chOff x="2517" y="1207"/>
            <a:chExt cx="91" cy="1950"/>
          </a:xfrm>
        </p:grpSpPr>
        <p:sp>
          <p:nvSpPr>
            <p:cNvPr id="45064" name="Oval 8"/>
            <p:cNvSpPr>
              <a:spLocks noChangeArrowheads="1"/>
            </p:cNvSpPr>
            <p:nvPr/>
          </p:nvSpPr>
          <p:spPr bwMode="auto">
            <a:xfrm>
              <a:off x="2517" y="1207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5" name="Oval 9"/>
            <p:cNvSpPr>
              <a:spLocks noChangeArrowheads="1"/>
            </p:cNvSpPr>
            <p:nvPr/>
          </p:nvSpPr>
          <p:spPr bwMode="auto">
            <a:xfrm>
              <a:off x="2517" y="1480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6" name="Oval 10"/>
            <p:cNvSpPr>
              <a:spLocks noChangeArrowheads="1"/>
            </p:cNvSpPr>
            <p:nvPr/>
          </p:nvSpPr>
          <p:spPr bwMode="auto">
            <a:xfrm>
              <a:off x="2517" y="3067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7" name="Oval 11"/>
            <p:cNvSpPr>
              <a:spLocks noChangeArrowheads="1"/>
            </p:cNvSpPr>
            <p:nvPr/>
          </p:nvSpPr>
          <p:spPr bwMode="auto">
            <a:xfrm>
              <a:off x="2517" y="1752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8" name="Oval 12"/>
            <p:cNvSpPr>
              <a:spLocks noChangeArrowheads="1"/>
            </p:cNvSpPr>
            <p:nvPr/>
          </p:nvSpPr>
          <p:spPr bwMode="auto">
            <a:xfrm>
              <a:off x="2517" y="2024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9" name="Oval 13"/>
            <p:cNvSpPr>
              <a:spLocks noChangeArrowheads="1"/>
            </p:cNvSpPr>
            <p:nvPr/>
          </p:nvSpPr>
          <p:spPr bwMode="auto">
            <a:xfrm>
              <a:off x="2517" y="2296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0" name="Oval 14"/>
            <p:cNvSpPr>
              <a:spLocks noChangeArrowheads="1"/>
            </p:cNvSpPr>
            <p:nvPr/>
          </p:nvSpPr>
          <p:spPr bwMode="auto">
            <a:xfrm>
              <a:off x="2517" y="2614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1" name="Oval 15"/>
            <p:cNvSpPr>
              <a:spLocks noChangeArrowheads="1"/>
            </p:cNvSpPr>
            <p:nvPr/>
          </p:nvSpPr>
          <p:spPr bwMode="auto">
            <a:xfrm>
              <a:off x="2517" y="2840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5072" name="Group 16"/>
          <p:cNvGrpSpPr>
            <a:grpSpLocks/>
          </p:cNvGrpSpPr>
          <p:nvPr/>
        </p:nvGrpSpPr>
        <p:grpSpPr bwMode="auto">
          <a:xfrm>
            <a:off x="2555875" y="1773238"/>
            <a:ext cx="144463" cy="3095625"/>
            <a:chOff x="2517" y="1207"/>
            <a:chExt cx="91" cy="1950"/>
          </a:xfrm>
        </p:grpSpPr>
        <p:sp>
          <p:nvSpPr>
            <p:cNvPr id="45073" name="Oval 17"/>
            <p:cNvSpPr>
              <a:spLocks noChangeArrowheads="1"/>
            </p:cNvSpPr>
            <p:nvPr/>
          </p:nvSpPr>
          <p:spPr bwMode="auto">
            <a:xfrm>
              <a:off x="2517" y="1207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4" name="Oval 18"/>
            <p:cNvSpPr>
              <a:spLocks noChangeArrowheads="1"/>
            </p:cNvSpPr>
            <p:nvPr/>
          </p:nvSpPr>
          <p:spPr bwMode="auto">
            <a:xfrm>
              <a:off x="2517" y="1480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5" name="Oval 19"/>
            <p:cNvSpPr>
              <a:spLocks noChangeArrowheads="1"/>
            </p:cNvSpPr>
            <p:nvPr/>
          </p:nvSpPr>
          <p:spPr bwMode="auto">
            <a:xfrm>
              <a:off x="2517" y="3067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6" name="Oval 20"/>
            <p:cNvSpPr>
              <a:spLocks noChangeArrowheads="1"/>
            </p:cNvSpPr>
            <p:nvPr/>
          </p:nvSpPr>
          <p:spPr bwMode="auto">
            <a:xfrm>
              <a:off x="2517" y="1752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7" name="Oval 21"/>
            <p:cNvSpPr>
              <a:spLocks noChangeArrowheads="1"/>
            </p:cNvSpPr>
            <p:nvPr/>
          </p:nvSpPr>
          <p:spPr bwMode="auto">
            <a:xfrm>
              <a:off x="2517" y="2024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8" name="Oval 22"/>
            <p:cNvSpPr>
              <a:spLocks noChangeArrowheads="1"/>
            </p:cNvSpPr>
            <p:nvPr/>
          </p:nvSpPr>
          <p:spPr bwMode="auto">
            <a:xfrm>
              <a:off x="2517" y="2296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9" name="Oval 23"/>
            <p:cNvSpPr>
              <a:spLocks noChangeArrowheads="1"/>
            </p:cNvSpPr>
            <p:nvPr/>
          </p:nvSpPr>
          <p:spPr bwMode="auto">
            <a:xfrm>
              <a:off x="2517" y="2614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0" name="Oval 24"/>
            <p:cNvSpPr>
              <a:spLocks noChangeArrowheads="1"/>
            </p:cNvSpPr>
            <p:nvPr/>
          </p:nvSpPr>
          <p:spPr bwMode="auto">
            <a:xfrm>
              <a:off x="2517" y="2840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6588125" y="19891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grpSp>
        <p:nvGrpSpPr>
          <p:cNvPr id="45088" name="Group 32"/>
          <p:cNvGrpSpPr>
            <a:grpSpLocks/>
          </p:cNvGrpSpPr>
          <p:nvPr/>
        </p:nvGrpSpPr>
        <p:grpSpPr bwMode="auto">
          <a:xfrm>
            <a:off x="0" y="1700213"/>
            <a:ext cx="3059113" cy="3384550"/>
            <a:chOff x="884" y="1071"/>
            <a:chExt cx="1950" cy="2132"/>
          </a:xfrm>
        </p:grpSpPr>
        <p:sp>
          <p:nvSpPr>
            <p:cNvPr id="45081" name="Text Box 25"/>
            <p:cNvSpPr txBox="1">
              <a:spLocks noChangeArrowheads="1"/>
            </p:cNvSpPr>
            <p:nvPr/>
          </p:nvSpPr>
          <p:spPr bwMode="auto">
            <a:xfrm>
              <a:off x="930" y="1117"/>
              <a:ext cx="59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4800" b="1"/>
                <a:t>p</a:t>
              </a:r>
              <a:endParaRPr lang="ru-RU" sz="4800" b="1"/>
            </a:p>
          </p:txBody>
        </p:sp>
        <p:sp>
          <p:nvSpPr>
            <p:cNvPr id="45086" name="Rectangle 30"/>
            <p:cNvSpPr>
              <a:spLocks noChangeArrowheads="1"/>
            </p:cNvSpPr>
            <p:nvPr/>
          </p:nvSpPr>
          <p:spPr bwMode="auto">
            <a:xfrm>
              <a:off x="884" y="1071"/>
              <a:ext cx="1950" cy="2132"/>
            </a:xfrm>
            <a:prstGeom prst="rect">
              <a:avLst/>
            </a:prstGeom>
            <a:solidFill>
              <a:srgbClr val="F67572">
                <a:alpha val="32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5089" name="Group 33"/>
          <p:cNvGrpSpPr>
            <a:grpSpLocks/>
          </p:cNvGrpSpPr>
          <p:nvPr/>
        </p:nvGrpSpPr>
        <p:grpSpPr bwMode="auto">
          <a:xfrm>
            <a:off x="5364163" y="1700213"/>
            <a:ext cx="3455987" cy="3384550"/>
            <a:chOff x="2835" y="1071"/>
            <a:chExt cx="2086" cy="2132"/>
          </a:xfrm>
        </p:grpSpPr>
        <p:sp>
          <p:nvSpPr>
            <p:cNvPr id="45083" name="Text Box 27"/>
            <p:cNvSpPr txBox="1">
              <a:spLocks noChangeArrowheads="1"/>
            </p:cNvSpPr>
            <p:nvPr/>
          </p:nvSpPr>
          <p:spPr bwMode="auto">
            <a:xfrm>
              <a:off x="4195" y="1117"/>
              <a:ext cx="72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4400" b="1"/>
                <a:t>n</a:t>
              </a:r>
              <a:endParaRPr lang="ru-RU" sz="4400" b="1"/>
            </a:p>
          </p:txBody>
        </p:sp>
        <p:sp>
          <p:nvSpPr>
            <p:cNvPr id="45087" name="Rectangle 31"/>
            <p:cNvSpPr>
              <a:spLocks noChangeArrowheads="1"/>
            </p:cNvSpPr>
            <p:nvPr/>
          </p:nvSpPr>
          <p:spPr bwMode="auto">
            <a:xfrm>
              <a:off x="2835" y="1071"/>
              <a:ext cx="1996" cy="2132"/>
            </a:xfrm>
            <a:prstGeom prst="rect">
              <a:avLst/>
            </a:prstGeom>
            <a:solidFill>
              <a:srgbClr val="33CCCC">
                <a:alpha val="24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5092" name="Group 36"/>
          <p:cNvGrpSpPr>
            <a:grpSpLocks/>
          </p:cNvGrpSpPr>
          <p:nvPr/>
        </p:nvGrpSpPr>
        <p:grpSpPr bwMode="auto">
          <a:xfrm>
            <a:off x="4572000" y="1700213"/>
            <a:ext cx="1512888" cy="3384550"/>
            <a:chOff x="2880" y="1071"/>
            <a:chExt cx="953" cy="2132"/>
          </a:xfrm>
        </p:grpSpPr>
        <p:sp>
          <p:nvSpPr>
            <p:cNvPr id="45090" name="Line 34"/>
            <p:cNvSpPr>
              <a:spLocks noChangeShapeType="1"/>
            </p:cNvSpPr>
            <p:nvPr/>
          </p:nvSpPr>
          <p:spPr bwMode="auto">
            <a:xfrm>
              <a:off x="3833" y="1071"/>
              <a:ext cx="0" cy="21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91" name="Line 35"/>
            <p:cNvSpPr>
              <a:spLocks noChangeShapeType="1"/>
            </p:cNvSpPr>
            <p:nvPr/>
          </p:nvSpPr>
          <p:spPr bwMode="auto">
            <a:xfrm>
              <a:off x="2880" y="1071"/>
              <a:ext cx="0" cy="21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095" name="Text Box 39"/>
          <p:cNvSpPr txBox="1">
            <a:spLocks noChangeArrowheads="1"/>
          </p:cNvSpPr>
          <p:nvPr/>
        </p:nvSpPr>
        <p:spPr bwMode="auto">
          <a:xfrm>
            <a:off x="1547813" y="188913"/>
            <a:ext cx="5976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45096" name="Text Box 40"/>
          <p:cNvSpPr txBox="1">
            <a:spLocks noChangeArrowheads="1"/>
          </p:cNvSpPr>
          <p:nvPr/>
        </p:nvSpPr>
        <p:spPr bwMode="auto">
          <a:xfrm>
            <a:off x="1835150" y="476250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Comic Sans MS" pitchFamily="66" charset="0"/>
              </a:rPr>
              <a:t>Контакт полупроводников р и </a:t>
            </a:r>
            <a:r>
              <a:rPr lang="en-US" sz="2400" b="1">
                <a:latin typeface="Comic Sans MS" pitchFamily="66" charset="0"/>
              </a:rPr>
              <a:t>n</a:t>
            </a:r>
            <a:r>
              <a:rPr lang="ru-RU" sz="2400" b="1">
                <a:latin typeface="Comic Sans MS" pitchFamily="66" charset="0"/>
              </a:rPr>
              <a:t> типа</a:t>
            </a:r>
          </a:p>
        </p:txBody>
      </p:sp>
      <p:grpSp>
        <p:nvGrpSpPr>
          <p:cNvPr id="45098" name="Group 42"/>
          <p:cNvGrpSpPr>
            <a:grpSpLocks/>
          </p:cNvGrpSpPr>
          <p:nvPr/>
        </p:nvGrpSpPr>
        <p:grpSpPr bwMode="auto">
          <a:xfrm>
            <a:off x="4500563" y="5373688"/>
            <a:ext cx="1512887" cy="661987"/>
            <a:chOff x="2835" y="3385"/>
            <a:chExt cx="953" cy="417"/>
          </a:xfrm>
        </p:grpSpPr>
        <p:grpSp>
          <p:nvGrpSpPr>
            <p:cNvPr id="45094" name="Group 38"/>
            <p:cNvGrpSpPr>
              <a:grpSpLocks/>
            </p:cNvGrpSpPr>
            <p:nvPr/>
          </p:nvGrpSpPr>
          <p:grpSpPr bwMode="auto">
            <a:xfrm>
              <a:off x="2835" y="3385"/>
              <a:ext cx="953" cy="417"/>
              <a:chOff x="2835" y="3385"/>
              <a:chExt cx="953" cy="417"/>
            </a:xfrm>
          </p:grpSpPr>
          <p:sp>
            <p:nvSpPr>
              <p:cNvPr id="45084" name="Line 28"/>
              <p:cNvSpPr>
                <a:spLocks noChangeShapeType="1"/>
              </p:cNvSpPr>
              <p:nvPr/>
            </p:nvSpPr>
            <p:spPr bwMode="auto">
              <a:xfrm flipH="1">
                <a:off x="2835" y="3385"/>
                <a:ext cx="953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85" name="Text Box 29"/>
              <p:cNvSpPr txBox="1">
                <a:spLocks noChangeArrowheads="1"/>
              </p:cNvSpPr>
              <p:nvPr/>
            </p:nvSpPr>
            <p:spPr bwMode="auto">
              <a:xfrm>
                <a:off x="3152" y="3475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E</a:t>
                </a:r>
                <a:r>
                  <a:rPr lang="ru-RU" sz="2800" b="1" baseline="-25000"/>
                  <a:t>з</a:t>
                </a:r>
                <a:endParaRPr lang="ru-RU" sz="2800" b="1"/>
              </a:p>
            </p:txBody>
          </p:sp>
        </p:grpSp>
        <p:sp>
          <p:nvSpPr>
            <p:cNvPr id="45097" name="Line 41"/>
            <p:cNvSpPr>
              <a:spLocks noChangeShapeType="1"/>
            </p:cNvSpPr>
            <p:nvPr/>
          </p:nvSpPr>
          <p:spPr bwMode="auto">
            <a:xfrm>
              <a:off x="3198" y="3521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5.78035E-7 L -0.37796 0.005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5.78035E-7 L 0.34652 -0.005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331913" y="1700213"/>
            <a:ext cx="6264275" cy="338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4427538" y="17002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3708400" y="1700213"/>
            <a:ext cx="0" cy="3384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5219700" y="1700213"/>
            <a:ext cx="0" cy="3384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3995738" y="1844675"/>
            <a:ext cx="144462" cy="3095625"/>
            <a:chOff x="2517" y="1207"/>
            <a:chExt cx="91" cy="1950"/>
          </a:xfrm>
        </p:grpSpPr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2517" y="1207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2517" y="1480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2517" y="3067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2517" y="1752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3" name="Oval 13"/>
            <p:cNvSpPr>
              <a:spLocks noChangeArrowheads="1"/>
            </p:cNvSpPr>
            <p:nvPr/>
          </p:nvSpPr>
          <p:spPr bwMode="auto">
            <a:xfrm>
              <a:off x="2517" y="2024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2517" y="2296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2517" y="2614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6" name="Oval 16"/>
            <p:cNvSpPr>
              <a:spLocks noChangeArrowheads="1"/>
            </p:cNvSpPr>
            <p:nvPr/>
          </p:nvSpPr>
          <p:spPr bwMode="auto">
            <a:xfrm>
              <a:off x="2517" y="2840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6097" name="Group 17"/>
          <p:cNvGrpSpPr>
            <a:grpSpLocks/>
          </p:cNvGrpSpPr>
          <p:nvPr/>
        </p:nvGrpSpPr>
        <p:grpSpPr bwMode="auto">
          <a:xfrm>
            <a:off x="4716463" y="1844675"/>
            <a:ext cx="144462" cy="3095625"/>
            <a:chOff x="2517" y="1207"/>
            <a:chExt cx="91" cy="1950"/>
          </a:xfrm>
        </p:grpSpPr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2517" y="1207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9" name="Oval 19"/>
            <p:cNvSpPr>
              <a:spLocks noChangeArrowheads="1"/>
            </p:cNvSpPr>
            <p:nvPr/>
          </p:nvSpPr>
          <p:spPr bwMode="auto">
            <a:xfrm>
              <a:off x="2517" y="1480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0" name="Oval 20"/>
            <p:cNvSpPr>
              <a:spLocks noChangeArrowheads="1"/>
            </p:cNvSpPr>
            <p:nvPr/>
          </p:nvSpPr>
          <p:spPr bwMode="auto">
            <a:xfrm>
              <a:off x="2517" y="3067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1" name="Oval 21"/>
            <p:cNvSpPr>
              <a:spLocks noChangeArrowheads="1"/>
            </p:cNvSpPr>
            <p:nvPr/>
          </p:nvSpPr>
          <p:spPr bwMode="auto">
            <a:xfrm>
              <a:off x="2517" y="1752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2" name="Oval 22"/>
            <p:cNvSpPr>
              <a:spLocks noChangeArrowheads="1"/>
            </p:cNvSpPr>
            <p:nvPr/>
          </p:nvSpPr>
          <p:spPr bwMode="auto">
            <a:xfrm>
              <a:off x="2517" y="2024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3" name="Oval 23"/>
            <p:cNvSpPr>
              <a:spLocks noChangeArrowheads="1"/>
            </p:cNvSpPr>
            <p:nvPr/>
          </p:nvSpPr>
          <p:spPr bwMode="auto">
            <a:xfrm>
              <a:off x="2517" y="2296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4" name="Oval 24"/>
            <p:cNvSpPr>
              <a:spLocks noChangeArrowheads="1"/>
            </p:cNvSpPr>
            <p:nvPr/>
          </p:nvSpPr>
          <p:spPr bwMode="auto">
            <a:xfrm>
              <a:off x="2517" y="2614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2517" y="2840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1547813" y="1844675"/>
            <a:ext cx="9366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/>
              <a:t>p</a:t>
            </a:r>
            <a:endParaRPr lang="ru-RU" sz="4800" b="1"/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6588125" y="19891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6659563" y="1916113"/>
            <a:ext cx="1152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/>
              <a:t>n</a:t>
            </a:r>
            <a:endParaRPr lang="ru-RU" sz="4400" b="1"/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1331913" y="1700213"/>
            <a:ext cx="3095625" cy="3384550"/>
          </a:xfrm>
          <a:prstGeom prst="rect">
            <a:avLst/>
          </a:prstGeom>
          <a:solidFill>
            <a:srgbClr val="F67572">
              <a:alpha val="32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427538" y="1700213"/>
            <a:ext cx="3168650" cy="3384550"/>
          </a:xfrm>
          <a:prstGeom prst="rect">
            <a:avLst/>
          </a:prstGeom>
          <a:solidFill>
            <a:srgbClr val="33CCCC">
              <a:alpha val="24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6113" name="Group 33"/>
          <p:cNvGrpSpPr>
            <a:grpSpLocks/>
          </p:cNvGrpSpPr>
          <p:nvPr/>
        </p:nvGrpSpPr>
        <p:grpSpPr bwMode="auto">
          <a:xfrm>
            <a:off x="1116013" y="2060575"/>
            <a:ext cx="6769100" cy="2592388"/>
            <a:chOff x="657" y="1071"/>
            <a:chExt cx="4310" cy="2132"/>
          </a:xfrm>
        </p:grpSpPr>
        <p:sp>
          <p:nvSpPr>
            <p:cNvPr id="46114" name="Rectangle 34"/>
            <p:cNvSpPr>
              <a:spLocks noChangeArrowheads="1"/>
            </p:cNvSpPr>
            <p:nvPr/>
          </p:nvSpPr>
          <p:spPr bwMode="auto">
            <a:xfrm>
              <a:off x="657" y="1071"/>
              <a:ext cx="182" cy="213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5" name="Rectangle 35"/>
            <p:cNvSpPr>
              <a:spLocks noChangeArrowheads="1"/>
            </p:cNvSpPr>
            <p:nvPr/>
          </p:nvSpPr>
          <p:spPr bwMode="auto">
            <a:xfrm>
              <a:off x="4785" y="1071"/>
              <a:ext cx="182" cy="21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323850" y="2924175"/>
            <a:ext cx="68421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6600" b="1"/>
              <a:t>-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885113" y="2852738"/>
            <a:ext cx="68421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6600" b="1"/>
              <a:t>+</a:t>
            </a:r>
          </a:p>
        </p:txBody>
      </p:sp>
      <p:grpSp>
        <p:nvGrpSpPr>
          <p:cNvPr id="46136" name="Group 56"/>
          <p:cNvGrpSpPr>
            <a:grpSpLocks/>
          </p:cNvGrpSpPr>
          <p:nvPr/>
        </p:nvGrpSpPr>
        <p:grpSpPr bwMode="auto">
          <a:xfrm>
            <a:off x="3276600" y="6092825"/>
            <a:ext cx="2232025" cy="592138"/>
            <a:chOff x="2064" y="3838"/>
            <a:chExt cx="1406" cy="373"/>
          </a:xfrm>
        </p:grpSpPr>
        <p:grpSp>
          <p:nvGrpSpPr>
            <p:cNvPr id="46135" name="Group 55"/>
            <p:cNvGrpSpPr>
              <a:grpSpLocks/>
            </p:cNvGrpSpPr>
            <p:nvPr/>
          </p:nvGrpSpPr>
          <p:grpSpPr bwMode="auto">
            <a:xfrm>
              <a:off x="2064" y="3838"/>
              <a:ext cx="1406" cy="373"/>
              <a:chOff x="2064" y="3838"/>
              <a:chExt cx="1406" cy="373"/>
            </a:xfrm>
          </p:grpSpPr>
          <p:sp>
            <p:nvSpPr>
              <p:cNvPr id="46128" name="Line 48"/>
              <p:cNvSpPr>
                <a:spLocks noChangeShapeType="1"/>
              </p:cNvSpPr>
              <p:nvPr/>
            </p:nvSpPr>
            <p:spPr bwMode="auto">
              <a:xfrm flipH="1">
                <a:off x="2064" y="3838"/>
                <a:ext cx="1406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9" name="Text Box 49"/>
              <p:cNvSpPr txBox="1">
                <a:spLocks noChangeArrowheads="1"/>
              </p:cNvSpPr>
              <p:nvPr/>
            </p:nvSpPr>
            <p:spPr bwMode="auto">
              <a:xfrm>
                <a:off x="2608" y="3884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E</a:t>
                </a:r>
                <a:r>
                  <a:rPr lang="ru-RU" sz="2800" b="1" baseline="-25000"/>
                  <a:t>вн</a:t>
                </a:r>
                <a:endParaRPr lang="ru-RU" sz="2800" b="1"/>
              </a:p>
            </p:txBody>
          </p:sp>
        </p:grpSp>
        <p:sp>
          <p:nvSpPr>
            <p:cNvPr id="46130" name="Line 50"/>
            <p:cNvSpPr>
              <a:spLocks noChangeShapeType="1"/>
            </p:cNvSpPr>
            <p:nvPr/>
          </p:nvSpPr>
          <p:spPr bwMode="auto">
            <a:xfrm>
              <a:off x="2699" y="392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137" name="Group 57"/>
          <p:cNvGrpSpPr>
            <a:grpSpLocks/>
          </p:cNvGrpSpPr>
          <p:nvPr/>
        </p:nvGrpSpPr>
        <p:grpSpPr bwMode="auto">
          <a:xfrm>
            <a:off x="3635375" y="5300663"/>
            <a:ext cx="1512888" cy="661987"/>
            <a:chOff x="2290" y="3385"/>
            <a:chExt cx="953" cy="417"/>
          </a:xfrm>
        </p:grpSpPr>
        <p:grpSp>
          <p:nvGrpSpPr>
            <p:cNvPr id="46138" name="Group 58"/>
            <p:cNvGrpSpPr>
              <a:grpSpLocks/>
            </p:cNvGrpSpPr>
            <p:nvPr/>
          </p:nvGrpSpPr>
          <p:grpSpPr bwMode="auto">
            <a:xfrm>
              <a:off x="2290" y="3385"/>
              <a:ext cx="953" cy="417"/>
              <a:chOff x="2290" y="3385"/>
              <a:chExt cx="953" cy="417"/>
            </a:xfrm>
          </p:grpSpPr>
          <p:sp>
            <p:nvSpPr>
              <p:cNvPr id="46139" name="Line 59"/>
              <p:cNvSpPr>
                <a:spLocks noChangeShapeType="1"/>
              </p:cNvSpPr>
              <p:nvPr/>
            </p:nvSpPr>
            <p:spPr bwMode="auto">
              <a:xfrm flipH="1">
                <a:off x="2290" y="3385"/>
                <a:ext cx="953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0" name="Text Box 60"/>
              <p:cNvSpPr txBox="1">
                <a:spLocks noChangeArrowheads="1"/>
              </p:cNvSpPr>
              <p:nvPr/>
            </p:nvSpPr>
            <p:spPr bwMode="auto">
              <a:xfrm>
                <a:off x="2608" y="3475"/>
                <a:ext cx="6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E</a:t>
                </a:r>
                <a:r>
                  <a:rPr lang="ru-RU" sz="2800" b="1" baseline="-25000"/>
                  <a:t>з</a:t>
                </a:r>
                <a:endParaRPr lang="ru-RU" sz="2800" b="1"/>
              </a:p>
            </p:txBody>
          </p:sp>
        </p:grpSp>
        <p:sp>
          <p:nvSpPr>
            <p:cNvPr id="46141" name="Line 61"/>
            <p:cNvSpPr>
              <a:spLocks noChangeShapeType="1"/>
            </p:cNvSpPr>
            <p:nvPr/>
          </p:nvSpPr>
          <p:spPr bwMode="auto">
            <a:xfrm>
              <a:off x="2699" y="352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6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16" grpId="0"/>
      <p:bldP spid="461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1331913" y="1700213"/>
            <a:ext cx="6264275" cy="338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>
            <a:off x="4427538" y="17002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>
            <a:off x="3708400" y="1700213"/>
            <a:ext cx="0" cy="3384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5219700" y="1700213"/>
            <a:ext cx="0" cy="3384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4057" name="Group 25"/>
          <p:cNvGrpSpPr>
            <a:grpSpLocks/>
          </p:cNvGrpSpPr>
          <p:nvPr/>
        </p:nvGrpSpPr>
        <p:grpSpPr bwMode="auto">
          <a:xfrm>
            <a:off x="3995738" y="1844675"/>
            <a:ext cx="144462" cy="3095625"/>
            <a:chOff x="2517" y="1207"/>
            <a:chExt cx="91" cy="1950"/>
          </a:xfrm>
        </p:grpSpPr>
        <p:sp>
          <p:nvSpPr>
            <p:cNvPr id="44049" name="Oval 17"/>
            <p:cNvSpPr>
              <a:spLocks noChangeArrowheads="1"/>
            </p:cNvSpPr>
            <p:nvPr/>
          </p:nvSpPr>
          <p:spPr bwMode="auto">
            <a:xfrm>
              <a:off x="2517" y="1207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50" name="Oval 18"/>
            <p:cNvSpPr>
              <a:spLocks noChangeArrowheads="1"/>
            </p:cNvSpPr>
            <p:nvPr/>
          </p:nvSpPr>
          <p:spPr bwMode="auto">
            <a:xfrm>
              <a:off x="2517" y="1480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51" name="Oval 19"/>
            <p:cNvSpPr>
              <a:spLocks noChangeArrowheads="1"/>
            </p:cNvSpPr>
            <p:nvPr/>
          </p:nvSpPr>
          <p:spPr bwMode="auto">
            <a:xfrm>
              <a:off x="2517" y="3067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52" name="Oval 20"/>
            <p:cNvSpPr>
              <a:spLocks noChangeArrowheads="1"/>
            </p:cNvSpPr>
            <p:nvPr/>
          </p:nvSpPr>
          <p:spPr bwMode="auto">
            <a:xfrm>
              <a:off x="2517" y="1752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53" name="Oval 21"/>
            <p:cNvSpPr>
              <a:spLocks noChangeArrowheads="1"/>
            </p:cNvSpPr>
            <p:nvPr/>
          </p:nvSpPr>
          <p:spPr bwMode="auto">
            <a:xfrm>
              <a:off x="2517" y="2024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54" name="Oval 22"/>
            <p:cNvSpPr>
              <a:spLocks noChangeArrowheads="1"/>
            </p:cNvSpPr>
            <p:nvPr/>
          </p:nvSpPr>
          <p:spPr bwMode="auto">
            <a:xfrm>
              <a:off x="2517" y="2296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55" name="Oval 23"/>
            <p:cNvSpPr>
              <a:spLocks noChangeArrowheads="1"/>
            </p:cNvSpPr>
            <p:nvPr/>
          </p:nvSpPr>
          <p:spPr bwMode="auto">
            <a:xfrm>
              <a:off x="2517" y="2614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56" name="Oval 24"/>
            <p:cNvSpPr>
              <a:spLocks noChangeArrowheads="1"/>
            </p:cNvSpPr>
            <p:nvPr/>
          </p:nvSpPr>
          <p:spPr bwMode="auto">
            <a:xfrm>
              <a:off x="2517" y="2840"/>
              <a:ext cx="91" cy="9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4058" name="Group 26"/>
          <p:cNvGrpSpPr>
            <a:grpSpLocks/>
          </p:cNvGrpSpPr>
          <p:nvPr/>
        </p:nvGrpSpPr>
        <p:grpSpPr bwMode="auto">
          <a:xfrm>
            <a:off x="4716463" y="1844675"/>
            <a:ext cx="144462" cy="3095625"/>
            <a:chOff x="2517" y="1207"/>
            <a:chExt cx="91" cy="1950"/>
          </a:xfrm>
        </p:grpSpPr>
        <p:sp>
          <p:nvSpPr>
            <p:cNvPr id="44059" name="Oval 27"/>
            <p:cNvSpPr>
              <a:spLocks noChangeArrowheads="1"/>
            </p:cNvSpPr>
            <p:nvPr/>
          </p:nvSpPr>
          <p:spPr bwMode="auto">
            <a:xfrm>
              <a:off x="2517" y="1207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60" name="Oval 28"/>
            <p:cNvSpPr>
              <a:spLocks noChangeArrowheads="1"/>
            </p:cNvSpPr>
            <p:nvPr/>
          </p:nvSpPr>
          <p:spPr bwMode="auto">
            <a:xfrm>
              <a:off x="2517" y="1480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61" name="Oval 29"/>
            <p:cNvSpPr>
              <a:spLocks noChangeArrowheads="1"/>
            </p:cNvSpPr>
            <p:nvPr/>
          </p:nvSpPr>
          <p:spPr bwMode="auto">
            <a:xfrm>
              <a:off x="2517" y="3067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62" name="Oval 30"/>
            <p:cNvSpPr>
              <a:spLocks noChangeArrowheads="1"/>
            </p:cNvSpPr>
            <p:nvPr/>
          </p:nvSpPr>
          <p:spPr bwMode="auto">
            <a:xfrm>
              <a:off x="2517" y="1752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63" name="Oval 31"/>
            <p:cNvSpPr>
              <a:spLocks noChangeArrowheads="1"/>
            </p:cNvSpPr>
            <p:nvPr/>
          </p:nvSpPr>
          <p:spPr bwMode="auto">
            <a:xfrm>
              <a:off x="2517" y="2024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64" name="Oval 32"/>
            <p:cNvSpPr>
              <a:spLocks noChangeArrowheads="1"/>
            </p:cNvSpPr>
            <p:nvPr/>
          </p:nvSpPr>
          <p:spPr bwMode="auto">
            <a:xfrm>
              <a:off x="2517" y="2296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65" name="Oval 33"/>
            <p:cNvSpPr>
              <a:spLocks noChangeArrowheads="1"/>
            </p:cNvSpPr>
            <p:nvPr/>
          </p:nvSpPr>
          <p:spPr bwMode="auto">
            <a:xfrm>
              <a:off x="2517" y="2614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66" name="Oval 34"/>
            <p:cNvSpPr>
              <a:spLocks noChangeArrowheads="1"/>
            </p:cNvSpPr>
            <p:nvPr/>
          </p:nvSpPr>
          <p:spPr bwMode="auto">
            <a:xfrm>
              <a:off x="2517" y="2840"/>
              <a:ext cx="91" cy="9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1547813" y="1844675"/>
            <a:ext cx="9366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/>
              <a:t>p</a:t>
            </a:r>
            <a:endParaRPr lang="ru-RU" sz="4800" b="1"/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>
            <a:off x="6588125" y="19891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6659563" y="1916113"/>
            <a:ext cx="1152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/>
              <a:t>n</a:t>
            </a:r>
            <a:endParaRPr lang="ru-RU" sz="4400" b="1"/>
          </a:p>
        </p:txBody>
      </p:sp>
      <p:grpSp>
        <p:nvGrpSpPr>
          <p:cNvPr id="44090" name="Group 58"/>
          <p:cNvGrpSpPr>
            <a:grpSpLocks/>
          </p:cNvGrpSpPr>
          <p:nvPr/>
        </p:nvGrpSpPr>
        <p:grpSpPr bwMode="auto">
          <a:xfrm>
            <a:off x="3635375" y="5373688"/>
            <a:ext cx="1512888" cy="661987"/>
            <a:chOff x="2290" y="3385"/>
            <a:chExt cx="953" cy="417"/>
          </a:xfrm>
        </p:grpSpPr>
        <p:sp>
          <p:nvSpPr>
            <p:cNvPr id="44070" name="Line 38"/>
            <p:cNvSpPr>
              <a:spLocks noChangeShapeType="1"/>
            </p:cNvSpPr>
            <p:nvPr/>
          </p:nvSpPr>
          <p:spPr bwMode="auto">
            <a:xfrm flipH="1">
              <a:off x="2290" y="3385"/>
              <a:ext cx="95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4071" name="Text Box 39"/>
            <p:cNvSpPr txBox="1">
              <a:spLocks noChangeArrowheads="1"/>
            </p:cNvSpPr>
            <p:nvPr/>
          </p:nvSpPr>
          <p:spPr bwMode="auto">
            <a:xfrm>
              <a:off x="2608" y="3475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 b="1"/>
                <a:t>E</a:t>
              </a:r>
              <a:r>
                <a:rPr lang="ru-RU" sz="2800" b="1" baseline="-25000"/>
                <a:t>з</a:t>
              </a:r>
              <a:endParaRPr lang="ru-RU" sz="2800" b="1"/>
            </a:p>
          </p:txBody>
        </p:sp>
      </p:grpSp>
      <p:sp>
        <p:nvSpPr>
          <p:cNvPr id="44072" name="Rectangle 40"/>
          <p:cNvSpPr>
            <a:spLocks noChangeArrowheads="1"/>
          </p:cNvSpPr>
          <p:nvPr/>
        </p:nvSpPr>
        <p:spPr bwMode="auto">
          <a:xfrm>
            <a:off x="1331913" y="1700213"/>
            <a:ext cx="3095625" cy="3384550"/>
          </a:xfrm>
          <a:prstGeom prst="rect">
            <a:avLst/>
          </a:prstGeom>
          <a:solidFill>
            <a:srgbClr val="F67572">
              <a:alpha val="32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73" name="Rectangle 41"/>
          <p:cNvSpPr>
            <a:spLocks noChangeArrowheads="1"/>
          </p:cNvSpPr>
          <p:nvPr/>
        </p:nvSpPr>
        <p:spPr bwMode="auto">
          <a:xfrm>
            <a:off x="4427538" y="1700213"/>
            <a:ext cx="3168650" cy="3384550"/>
          </a:xfrm>
          <a:prstGeom prst="rect">
            <a:avLst/>
          </a:prstGeom>
          <a:solidFill>
            <a:srgbClr val="33CCCC">
              <a:alpha val="24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4076" name="Group 44"/>
          <p:cNvGrpSpPr>
            <a:grpSpLocks/>
          </p:cNvGrpSpPr>
          <p:nvPr/>
        </p:nvGrpSpPr>
        <p:grpSpPr bwMode="auto">
          <a:xfrm>
            <a:off x="1116013" y="2060575"/>
            <a:ext cx="6769100" cy="2592388"/>
            <a:chOff x="657" y="1071"/>
            <a:chExt cx="4310" cy="2132"/>
          </a:xfrm>
        </p:grpSpPr>
        <p:sp>
          <p:nvSpPr>
            <p:cNvPr id="44074" name="Rectangle 42"/>
            <p:cNvSpPr>
              <a:spLocks noChangeArrowheads="1"/>
            </p:cNvSpPr>
            <p:nvPr/>
          </p:nvSpPr>
          <p:spPr bwMode="auto">
            <a:xfrm>
              <a:off x="657" y="1071"/>
              <a:ext cx="182" cy="21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75" name="Rectangle 43"/>
            <p:cNvSpPr>
              <a:spLocks noChangeArrowheads="1"/>
            </p:cNvSpPr>
            <p:nvPr/>
          </p:nvSpPr>
          <p:spPr bwMode="auto">
            <a:xfrm>
              <a:off x="4785" y="1071"/>
              <a:ext cx="182" cy="213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4078" name="Text Box 46"/>
          <p:cNvSpPr txBox="1">
            <a:spLocks noChangeArrowheads="1"/>
          </p:cNvSpPr>
          <p:nvPr/>
        </p:nvSpPr>
        <p:spPr bwMode="auto">
          <a:xfrm>
            <a:off x="323850" y="2924175"/>
            <a:ext cx="68421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6600" b="1"/>
              <a:t>+</a:t>
            </a:r>
          </a:p>
        </p:txBody>
      </p:sp>
      <p:sp>
        <p:nvSpPr>
          <p:cNvPr id="44079" name="Text Box 47"/>
          <p:cNvSpPr txBox="1">
            <a:spLocks noChangeArrowheads="1"/>
          </p:cNvSpPr>
          <p:nvPr/>
        </p:nvSpPr>
        <p:spPr bwMode="auto">
          <a:xfrm>
            <a:off x="7885113" y="2852738"/>
            <a:ext cx="68421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6600" b="1"/>
              <a:t>-</a:t>
            </a:r>
          </a:p>
        </p:txBody>
      </p:sp>
      <p:sp>
        <p:nvSpPr>
          <p:cNvPr id="44086" name="Line 54"/>
          <p:cNvSpPr>
            <a:spLocks noChangeShapeType="1"/>
          </p:cNvSpPr>
          <p:nvPr/>
        </p:nvSpPr>
        <p:spPr bwMode="auto">
          <a:xfrm>
            <a:off x="4284663" y="55895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82" name="Line 50"/>
          <p:cNvSpPr>
            <a:spLocks noChangeShapeType="1"/>
          </p:cNvSpPr>
          <p:nvPr/>
        </p:nvSpPr>
        <p:spPr bwMode="auto">
          <a:xfrm>
            <a:off x="3059113" y="6165850"/>
            <a:ext cx="29527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4088" name="Group 56"/>
          <p:cNvGrpSpPr>
            <a:grpSpLocks/>
          </p:cNvGrpSpPr>
          <p:nvPr/>
        </p:nvGrpSpPr>
        <p:grpSpPr bwMode="auto">
          <a:xfrm>
            <a:off x="3995738" y="6237288"/>
            <a:ext cx="1079500" cy="457200"/>
            <a:chOff x="2517" y="3929"/>
            <a:chExt cx="680" cy="288"/>
          </a:xfrm>
        </p:grpSpPr>
        <p:sp>
          <p:nvSpPr>
            <p:cNvPr id="44084" name="Rectangle 52"/>
            <p:cNvSpPr>
              <a:spLocks noChangeArrowheads="1"/>
            </p:cNvSpPr>
            <p:nvPr/>
          </p:nvSpPr>
          <p:spPr bwMode="auto">
            <a:xfrm>
              <a:off x="2517" y="392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400" b="1"/>
                <a:t>E</a:t>
              </a:r>
              <a:r>
                <a:rPr lang="ru-RU" sz="2400" b="1" baseline="-25000"/>
                <a:t>вн</a:t>
              </a:r>
              <a:endParaRPr lang="ru-RU" sz="2400" b="1"/>
            </a:p>
          </p:txBody>
        </p:sp>
        <p:sp>
          <p:nvSpPr>
            <p:cNvPr id="44087" name="Line 55"/>
            <p:cNvSpPr>
              <a:spLocks noChangeShapeType="1"/>
            </p:cNvSpPr>
            <p:nvPr/>
          </p:nvSpPr>
          <p:spPr bwMode="auto">
            <a:xfrm>
              <a:off x="2562" y="3974"/>
              <a:ext cx="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78" grpId="0"/>
      <p:bldP spid="44079" grpId="0"/>
      <p:bldP spid="44086" grpId="0" animBg="1"/>
      <p:bldP spid="4408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2" name="Arc 8"/>
          <p:cNvSpPr>
            <a:spLocks/>
          </p:cNvSpPr>
          <p:nvPr/>
        </p:nvSpPr>
        <p:spPr bwMode="auto">
          <a:xfrm flipV="1">
            <a:off x="4716463" y="1773238"/>
            <a:ext cx="1368425" cy="26654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444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>
            <a:off x="3635375" y="5084763"/>
            <a:ext cx="0" cy="1154112"/>
          </a:xfrm>
          <a:prstGeom prst="line">
            <a:avLst/>
          </a:prstGeom>
          <a:noFill/>
          <a:ln w="444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2488" name="Group 24"/>
          <p:cNvGrpSpPr>
            <a:grpSpLocks/>
          </p:cNvGrpSpPr>
          <p:nvPr/>
        </p:nvGrpSpPr>
        <p:grpSpPr bwMode="auto">
          <a:xfrm>
            <a:off x="4787900" y="1628775"/>
            <a:ext cx="2017713" cy="3246438"/>
            <a:chOff x="3016" y="1026"/>
            <a:chExt cx="1271" cy="2045"/>
          </a:xfrm>
        </p:grpSpPr>
        <p:sp>
          <p:nvSpPr>
            <p:cNvPr id="62479" name="Text Box 15"/>
            <p:cNvSpPr txBox="1">
              <a:spLocks noChangeArrowheads="1"/>
            </p:cNvSpPr>
            <p:nvPr/>
          </p:nvSpPr>
          <p:spPr bwMode="auto">
            <a:xfrm>
              <a:off x="3833" y="1026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В</a:t>
              </a:r>
            </a:p>
          </p:txBody>
        </p:sp>
        <p:sp>
          <p:nvSpPr>
            <p:cNvPr id="62480" name="Text Box 16"/>
            <p:cNvSpPr txBox="1">
              <a:spLocks noChangeArrowheads="1"/>
            </p:cNvSpPr>
            <p:nvPr/>
          </p:nvSpPr>
          <p:spPr bwMode="auto">
            <a:xfrm>
              <a:off x="3016" y="2840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А</a:t>
              </a:r>
            </a:p>
          </p:txBody>
        </p:sp>
      </p:grpSp>
      <p:grpSp>
        <p:nvGrpSpPr>
          <p:cNvPr id="62490" name="Group 26"/>
          <p:cNvGrpSpPr>
            <a:grpSpLocks/>
          </p:cNvGrpSpPr>
          <p:nvPr/>
        </p:nvGrpSpPr>
        <p:grpSpPr bwMode="auto">
          <a:xfrm>
            <a:off x="3132138" y="3933825"/>
            <a:ext cx="1584325" cy="1150938"/>
            <a:chOff x="1973" y="2478"/>
            <a:chExt cx="998" cy="725"/>
          </a:xfrm>
        </p:grpSpPr>
        <p:sp>
          <p:nvSpPr>
            <p:cNvPr id="62475" name="Freeform 11"/>
            <p:cNvSpPr>
              <a:spLocks/>
            </p:cNvSpPr>
            <p:nvPr/>
          </p:nvSpPr>
          <p:spPr bwMode="auto">
            <a:xfrm>
              <a:off x="2267" y="2795"/>
              <a:ext cx="704" cy="408"/>
            </a:xfrm>
            <a:custGeom>
              <a:avLst/>
              <a:gdLst/>
              <a:ahLst/>
              <a:cxnLst>
                <a:cxn ang="0">
                  <a:pos x="704" y="0"/>
                </a:cxn>
                <a:cxn ang="0">
                  <a:pos x="159" y="45"/>
                </a:cxn>
                <a:cxn ang="0">
                  <a:pos x="23" y="272"/>
                </a:cxn>
                <a:cxn ang="0">
                  <a:pos x="23" y="408"/>
                </a:cxn>
              </a:cxnLst>
              <a:rect l="0" t="0" r="r" b="b"/>
              <a:pathLst>
                <a:path w="704" h="408">
                  <a:moveTo>
                    <a:pt x="704" y="0"/>
                  </a:moveTo>
                  <a:cubicBezTo>
                    <a:pt x="488" y="0"/>
                    <a:pt x="273" y="0"/>
                    <a:pt x="159" y="45"/>
                  </a:cubicBezTo>
                  <a:cubicBezTo>
                    <a:pt x="45" y="90"/>
                    <a:pt x="46" y="211"/>
                    <a:pt x="23" y="272"/>
                  </a:cubicBezTo>
                  <a:cubicBezTo>
                    <a:pt x="0" y="333"/>
                    <a:pt x="11" y="370"/>
                    <a:pt x="23" y="408"/>
                  </a:cubicBezTo>
                </a:path>
              </a:pathLst>
            </a:custGeom>
            <a:noFill/>
            <a:ln w="444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76" name="AutoShape 12"/>
            <p:cNvSpPr>
              <a:spLocks noChangeArrowheads="1"/>
            </p:cNvSpPr>
            <p:nvPr/>
          </p:nvSpPr>
          <p:spPr bwMode="auto">
            <a:xfrm>
              <a:off x="2245" y="2727"/>
              <a:ext cx="45" cy="4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77" name="Text Box 13"/>
            <p:cNvSpPr txBox="1">
              <a:spLocks noChangeArrowheads="1"/>
            </p:cNvSpPr>
            <p:nvPr/>
          </p:nvSpPr>
          <p:spPr bwMode="auto">
            <a:xfrm>
              <a:off x="2109" y="2478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U</a:t>
              </a:r>
              <a:r>
                <a:rPr lang="ru-RU" b="1" baseline="-25000"/>
                <a:t>пр</a:t>
              </a:r>
              <a:endParaRPr lang="ru-RU" b="1"/>
            </a:p>
          </p:txBody>
        </p:sp>
        <p:sp>
          <p:nvSpPr>
            <p:cNvPr id="62481" name="Text Box 17"/>
            <p:cNvSpPr txBox="1">
              <a:spLocks noChangeArrowheads="1"/>
            </p:cNvSpPr>
            <p:nvPr/>
          </p:nvSpPr>
          <p:spPr bwMode="auto">
            <a:xfrm>
              <a:off x="1973" y="2795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С</a:t>
              </a:r>
            </a:p>
          </p:txBody>
        </p:sp>
      </p:grpSp>
      <p:grpSp>
        <p:nvGrpSpPr>
          <p:cNvPr id="62487" name="Group 23"/>
          <p:cNvGrpSpPr>
            <a:grpSpLocks/>
          </p:cNvGrpSpPr>
          <p:nvPr/>
        </p:nvGrpSpPr>
        <p:grpSpPr bwMode="auto">
          <a:xfrm>
            <a:off x="2411413" y="1557338"/>
            <a:ext cx="5113337" cy="4724400"/>
            <a:chOff x="1519" y="981"/>
            <a:chExt cx="3221" cy="2976"/>
          </a:xfrm>
        </p:grpSpPr>
        <p:sp>
          <p:nvSpPr>
            <p:cNvPr id="62468" name="Line 4"/>
            <p:cNvSpPr>
              <a:spLocks noChangeShapeType="1"/>
            </p:cNvSpPr>
            <p:nvPr/>
          </p:nvSpPr>
          <p:spPr bwMode="auto">
            <a:xfrm>
              <a:off x="1519" y="2750"/>
              <a:ext cx="299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70" name="Line 6"/>
            <p:cNvSpPr>
              <a:spLocks noChangeShapeType="1"/>
            </p:cNvSpPr>
            <p:nvPr/>
          </p:nvSpPr>
          <p:spPr bwMode="auto">
            <a:xfrm flipV="1">
              <a:off x="2971" y="981"/>
              <a:ext cx="0" cy="29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82" name="Text Box 18"/>
            <p:cNvSpPr txBox="1">
              <a:spLocks noChangeArrowheads="1"/>
            </p:cNvSpPr>
            <p:nvPr/>
          </p:nvSpPr>
          <p:spPr bwMode="auto">
            <a:xfrm>
              <a:off x="2653" y="981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latin typeface="Comic Sans MS" pitchFamily="66" charset="0"/>
                </a:rPr>
                <a:t>I</a:t>
              </a:r>
              <a:endParaRPr lang="ru-RU" i="1">
                <a:latin typeface="Comic Sans MS" pitchFamily="66" charset="0"/>
              </a:endParaRPr>
            </a:p>
          </p:txBody>
        </p:sp>
        <p:sp>
          <p:nvSpPr>
            <p:cNvPr id="62483" name="Text Box 19"/>
            <p:cNvSpPr txBox="1">
              <a:spLocks noChangeArrowheads="1"/>
            </p:cNvSpPr>
            <p:nvPr/>
          </p:nvSpPr>
          <p:spPr bwMode="auto">
            <a:xfrm>
              <a:off x="4332" y="2750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U</a:t>
              </a:r>
              <a:endParaRPr lang="ru-RU"/>
            </a:p>
          </p:txBody>
        </p:sp>
      </p:grpSp>
      <p:sp>
        <p:nvSpPr>
          <p:cNvPr id="62486" name="Rectangle 22"/>
          <p:cNvSpPr>
            <a:spLocks noChangeArrowheads="1"/>
          </p:cNvSpPr>
          <p:nvPr/>
        </p:nvSpPr>
        <p:spPr bwMode="auto">
          <a:xfrm>
            <a:off x="1835150" y="476250"/>
            <a:ext cx="6408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Вольт – амперная характеристика</a:t>
            </a:r>
            <a:r>
              <a:rPr lang="en-US" sz="2400" b="1">
                <a:latin typeface="Comic Sans MS" pitchFamily="66" charset="0"/>
              </a:rPr>
              <a:t> (</a:t>
            </a:r>
            <a:r>
              <a:rPr lang="ru-RU" sz="2400" b="1">
                <a:latin typeface="Comic Sans MS" pitchFamily="66" charset="0"/>
              </a:rPr>
              <a:t>ВАХ</a:t>
            </a:r>
            <a:r>
              <a:rPr lang="en-US" sz="2400" b="1">
                <a:latin typeface="Comic Sans MS" pitchFamily="66" charset="0"/>
              </a:rPr>
              <a:t>)</a:t>
            </a:r>
            <a:endParaRPr lang="ru-RU" sz="2400" b="1">
              <a:latin typeface="Comic Sans MS" pitchFamily="66" charset="0"/>
            </a:endParaRPr>
          </a:p>
          <a:p>
            <a:r>
              <a:rPr lang="ru-RU" sz="2400" b="1">
                <a:latin typeface="Comic Sans MS" pitchFamily="66" charset="0"/>
              </a:rPr>
              <a:t>полупроводникового диода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2" grpId="0" animBg="1"/>
      <p:bldP spid="6247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4" name="Picture 4" descr="svetik-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773238"/>
            <a:ext cx="2519362" cy="2954337"/>
          </a:xfrm>
          <a:prstGeom prst="rect">
            <a:avLst/>
          </a:prstGeom>
          <a:noFill/>
        </p:spPr>
      </p:pic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971550" y="508476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Comic Sans MS" pitchFamily="66" charset="0"/>
              </a:rPr>
              <a:t>Светодиоды</a:t>
            </a:r>
          </a:p>
        </p:txBody>
      </p:sp>
      <p:pic>
        <p:nvPicPr>
          <p:cNvPr id="71686" name="Picture 6" descr="ub000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765175"/>
            <a:ext cx="1168400" cy="1168400"/>
          </a:xfrm>
          <a:prstGeom prst="rect">
            <a:avLst/>
          </a:prstGeom>
          <a:noFill/>
        </p:spPr>
      </p:pic>
      <p:pic>
        <p:nvPicPr>
          <p:cNvPr id="71687" name="Picture 7" descr="ug0000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765175"/>
            <a:ext cx="1150938" cy="1150938"/>
          </a:xfrm>
          <a:prstGeom prst="rect">
            <a:avLst/>
          </a:prstGeom>
          <a:noFill/>
        </p:spPr>
      </p:pic>
      <p:pic>
        <p:nvPicPr>
          <p:cNvPr id="71688" name="Picture 8" descr="um0000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488" y="765175"/>
            <a:ext cx="1168400" cy="1168400"/>
          </a:xfrm>
          <a:prstGeom prst="rect">
            <a:avLst/>
          </a:prstGeom>
          <a:noFill/>
        </p:spPr>
      </p:pic>
      <p:pic>
        <p:nvPicPr>
          <p:cNvPr id="71689" name="Picture 9" descr="ur00000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488" y="2060575"/>
            <a:ext cx="1079500" cy="1079500"/>
          </a:xfrm>
          <a:prstGeom prst="rect">
            <a:avLst/>
          </a:prstGeom>
          <a:noFill/>
        </p:spPr>
      </p:pic>
      <p:pic>
        <p:nvPicPr>
          <p:cNvPr id="71690" name="Picture 10" descr="uy00000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275" y="2060575"/>
            <a:ext cx="1152525" cy="1152525"/>
          </a:xfrm>
          <a:prstGeom prst="rect">
            <a:avLst/>
          </a:prstGeom>
          <a:noFill/>
        </p:spPr>
      </p:pic>
      <p:pic>
        <p:nvPicPr>
          <p:cNvPr id="71691" name="Picture 11" descr="uw0000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35600" y="2060575"/>
            <a:ext cx="1079500" cy="1079500"/>
          </a:xfrm>
          <a:prstGeom prst="rect">
            <a:avLst/>
          </a:prstGeom>
          <a:noFill/>
        </p:spPr>
      </p:pic>
      <p:pic>
        <p:nvPicPr>
          <p:cNvPr id="71692" name="Picture 12" descr="rgb0000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24300" y="3357563"/>
            <a:ext cx="2087563" cy="1535112"/>
          </a:xfrm>
          <a:prstGeom prst="rect">
            <a:avLst/>
          </a:prstGeom>
          <a:noFill/>
        </p:spPr>
      </p:pic>
      <p:pic>
        <p:nvPicPr>
          <p:cNvPr id="71693" name="Picture 13" descr="red0000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888" y="3357563"/>
            <a:ext cx="2039937" cy="1508125"/>
          </a:xfrm>
          <a:prstGeom prst="rect">
            <a:avLst/>
          </a:prstGeom>
          <a:noFill/>
        </p:spPr>
      </p:pic>
      <p:pic>
        <p:nvPicPr>
          <p:cNvPr id="71694" name="Picture 14" descr="pin0000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4663" y="5013325"/>
            <a:ext cx="2857500" cy="1552575"/>
          </a:xfrm>
          <a:prstGeom prst="rect">
            <a:avLst/>
          </a:prstGeom>
          <a:noFill/>
        </p:spPr>
      </p:pic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7308850" y="573405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omic Sans MS" pitchFamily="66" charset="0"/>
              </a:rPr>
              <a:t>Фотодиоды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chemeClr val="accent2"/>
                </a:solidFill>
                <a:latin typeface="Comic Sans MS" pitchFamily="66" charset="0"/>
              </a:rPr>
              <a:t>ПЛАН</a:t>
            </a:r>
            <a:r>
              <a:rPr lang="ru-RU">
                <a:solidFill>
                  <a:schemeClr val="accent2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sz="2800">
                <a:solidFill>
                  <a:srgbClr val="660066"/>
                </a:solidFill>
                <a:latin typeface="Comic Sans MS" pitchFamily="66" charset="0"/>
              </a:rPr>
              <a:t>Полупроводники. Собственная проводимость полупроводников.</a:t>
            </a:r>
          </a:p>
          <a:p>
            <a:pPr marL="609600" indent="-609600">
              <a:buFontTx/>
              <a:buAutoNum type="arabicPeriod"/>
            </a:pPr>
            <a:r>
              <a:rPr lang="ru-RU" sz="2800">
                <a:solidFill>
                  <a:srgbClr val="660066"/>
                </a:solidFill>
                <a:latin typeface="Comic Sans MS" pitchFamily="66" charset="0"/>
              </a:rPr>
              <a:t>Примесная проводимость полупроводников.</a:t>
            </a:r>
          </a:p>
          <a:p>
            <a:pPr marL="609600" indent="-609600">
              <a:buFontTx/>
              <a:buAutoNum type="arabicPeriod"/>
            </a:pPr>
            <a:r>
              <a:rPr lang="ru-RU" sz="2800">
                <a:solidFill>
                  <a:srgbClr val="660066"/>
                </a:solidFill>
                <a:latin typeface="Comic Sans MS" pitchFamily="66" charset="0"/>
              </a:rPr>
              <a:t>Полупроводниковый диод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79388" y="260350"/>
            <a:ext cx="87852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u="sng">
                <a:latin typeface="Comic Sans MS" pitchFamily="66" charset="0"/>
              </a:rPr>
              <a:t>Полупроводники</a:t>
            </a:r>
            <a:r>
              <a:rPr lang="ru-RU" sz="2400">
                <a:latin typeface="Comic Sans MS" pitchFamily="66" charset="0"/>
              </a:rPr>
              <a:t> – </a:t>
            </a:r>
            <a:r>
              <a:rPr lang="ru-RU" sz="2400" b="1">
                <a:latin typeface="Comic Sans MS" pitchFamily="66" charset="0"/>
              </a:rPr>
              <a:t>твердые вещества, свойства которых</a:t>
            </a:r>
          </a:p>
          <a:p>
            <a:r>
              <a:rPr lang="ru-RU" sz="2400" b="1">
                <a:latin typeface="Comic Sans MS" pitchFamily="66" charset="0"/>
              </a:rPr>
              <a:t>изменяются в широких пределах под действием  внешних воздействий (нагревание, освещение и др.) </a:t>
            </a:r>
          </a:p>
          <a:p>
            <a:r>
              <a:rPr lang="ru-RU" sz="2400" b="1">
                <a:latin typeface="Comic Sans MS" pitchFamily="66" charset="0"/>
              </a:rPr>
              <a:t> 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779838" y="2636838"/>
            <a:ext cx="16668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ru-RU" sz="2000" b="1">
                <a:solidFill>
                  <a:srgbClr val="6600CC"/>
                </a:solidFill>
                <a:latin typeface="Comic Sans MS" pitchFamily="66" charset="0"/>
              </a:rPr>
              <a:t>Элементы:</a:t>
            </a:r>
            <a:r>
              <a:rPr lang="ru-RU" sz="2000" b="1">
                <a:latin typeface="Comic Sans MS" pitchFamily="66" charset="0"/>
              </a:rPr>
              <a:t> </a:t>
            </a:r>
          </a:p>
          <a:p>
            <a:pPr marL="342900" indent="-342900">
              <a:buClr>
                <a:srgbClr val="6600CC"/>
              </a:buClr>
              <a:buFont typeface="Wingdings" pitchFamily="2" charset="2"/>
              <a:buChar char="v"/>
            </a:pPr>
            <a:r>
              <a:rPr lang="en-US" sz="2000" b="1">
                <a:latin typeface="Comic Sans MS" pitchFamily="66" charset="0"/>
              </a:rPr>
              <a:t>Si</a:t>
            </a:r>
          </a:p>
          <a:p>
            <a:pPr marL="342900" indent="-342900">
              <a:buClr>
                <a:srgbClr val="6600CC"/>
              </a:buClr>
              <a:buFont typeface="Wingdings" pitchFamily="2" charset="2"/>
              <a:buChar char="v"/>
            </a:pPr>
            <a:r>
              <a:rPr lang="en-US" sz="2000" b="1">
                <a:latin typeface="Comic Sans MS" pitchFamily="66" charset="0"/>
              </a:rPr>
              <a:t>Ge</a:t>
            </a:r>
          </a:p>
          <a:p>
            <a:pPr marL="342900" indent="-342900">
              <a:buClr>
                <a:srgbClr val="6600CC"/>
              </a:buClr>
              <a:buFont typeface="Wingdings" pitchFamily="2" charset="2"/>
              <a:buChar char="v"/>
            </a:pPr>
            <a:r>
              <a:rPr lang="en-US" sz="2000" b="1">
                <a:latin typeface="Comic Sans MS" pitchFamily="66" charset="0"/>
              </a:rPr>
              <a:t>As</a:t>
            </a:r>
          </a:p>
          <a:p>
            <a:pPr marL="342900" indent="-342900">
              <a:buClr>
                <a:srgbClr val="6600CC"/>
              </a:buClr>
              <a:buFont typeface="Wingdings" pitchFamily="2" charset="2"/>
              <a:buChar char="v"/>
            </a:pPr>
            <a:r>
              <a:rPr lang="en-US" sz="2000" b="1">
                <a:latin typeface="Comic Sans MS" pitchFamily="66" charset="0"/>
              </a:rPr>
              <a:t>Se</a:t>
            </a:r>
          </a:p>
          <a:p>
            <a:pPr marL="342900" indent="-342900">
              <a:buClr>
                <a:srgbClr val="6600CC"/>
              </a:buClr>
              <a:buFont typeface="Wingdings" pitchFamily="2" charset="2"/>
              <a:buChar char="v"/>
            </a:pPr>
            <a:r>
              <a:rPr lang="en-US" sz="2000" b="1">
                <a:latin typeface="Comic Sans MS" pitchFamily="66" charset="0"/>
              </a:rPr>
              <a:t>Te</a:t>
            </a:r>
          </a:p>
          <a:p>
            <a:pPr marL="342900" indent="-342900">
              <a:buClr>
                <a:srgbClr val="6600CC"/>
              </a:buClr>
              <a:buFont typeface="Wingdings" pitchFamily="2" charset="2"/>
              <a:buNone/>
            </a:pPr>
            <a:endParaRPr lang="ru-RU" sz="2000" b="1">
              <a:latin typeface="Comic Sans MS" pitchFamily="66" charset="0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454650" y="2565400"/>
            <a:ext cx="33861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6600CC"/>
                </a:solidFill>
                <a:latin typeface="Comic Sans MS" pitchFamily="66" charset="0"/>
              </a:rPr>
              <a:t>Химические соединения:</a:t>
            </a:r>
          </a:p>
          <a:p>
            <a:pPr>
              <a:buClr>
                <a:srgbClr val="6600CC"/>
              </a:buClr>
              <a:buFont typeface="Wingdings" pitchFamily="2" charset="2"/>
              <a:buChar char="v"/>
            </a:pPr>
            <a:r>
              <a:rPr lang="ru-RU" sz="2000" b="1">
                <a:latin typeface="Comic Sans MS" pitchFamily="66" charset="0"/>
              </a:rPr>
              <a:t>оксиды (</a:t>
            </a:r>
            <a:r>
              <a:rPr lang="en-US" sz="2000" b="1">
                <a:latin typeface="Comic Sans MS" pitchFamily="66" charset="0"/>
              </a:rPr>
              <a:t>Cu</a:t>
            </a:r>
            <a:r>
              <a:rPr lang="en-US" sz="2000" b="1" baseline="-25000">
                <a:latin typeface="Comic Sans MS" pitchFamily="66" charset="0"/>
              </a:rPr>
              <a:t>2</a:t>
            </a:r>
            <a:r>
              <a:rPr lang="en-US" sz="2000" b="1">
                <a:latin typeface="Comic Sans MS" pitchFamily="66" charset="0"/>
              </a:rPr>
              <a:t>O</a:t>
            </a:r>
            <a:r>
              <a:rPr lang="ru-RU" sz="2000" b="1">
                <a:latin typeface="Comic Sans MS" pitchFamily="66" charset="0"/>
              </a:rPr>
              <a:t>)</a:t>
            </a:r>
          </a:p>
          <a:p>
            <a:pPr>
              <a:buClr>
                <a:srgbClr val="6600CC"/>
              </a:buClr>
              <a:buFont typeface="Wingdings" pitchFamily="2" charset="2"/>
              <a:buChar char="v"/>
            </a:pPr>
            <a:r>
              <a:rPr lang="ru-RU" sz="2000" b="1">
                <a:latin typeface="Comic Sans MS" pitchFamily="66" charset="0"/>
              </a:rPr>
              <a:t>сульфиды</a:t>
            </a:r>
          </a:p>
          <a:p>
            <a:pPr>
              <a:buClr>
                <a:srgbClr val="6600CC"/>
              </a:buClr>
              <a:buFont typeface="Wingdings" pitchFamily="2" charset="2"/>
              <a:buChar char="v"/>
            </a:pPr>
            <a:r>
              <a:rPr lang="ru-RU" sz="2000" b="1">
                <a:latin typeface="Comic Sans MS" pitchFamily="66" charset="0"/>
              </a:rPr>
              <a:t>селениды</a:t>
            </a:r>
          </a:p>
          <a:p>
            <a:pPr>
              <a:buClr>
                <a:srgbClr val="6600CC"/>
              </a:buClr>
              <a:buFont typeface="Wingdings" pitchFamily="2" charset="2"/>
              <a:buChar char="v"/>
            </a:pPr>
            <a:r>
              <a:rPr lang="ru-RU" sz="2000" b="1">
                <a:latin typeface="Comic Sans MS" pitchFamily="66" charset="0"/>
              </a:rPr>
              <a:t>соединения  </a:t>
            </a:r>
          </a:p>
          <a:p>
            <a:pPr>
              <a:buClr>
                <a:srgbClr val="6600CC"/>
              </a:buClr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химических элементов </a:t>
            </a:r>
          </a:p>
        </p:txBody>
      </p:sp>
      <p:grpSp>
        <p:nvGrpSpPr>
          <p:cNvPr id="59402" name="Group 10"/>
          <p:cNvGrpSpPr>
            <a:grpSpLocks/>
          </p:cNvGrpSpPr>
          <p:nvPr/>
        </p:nvGrpSpPr>
        <p:grpSpPr bwMode="auto">
          <a:xfrm>
            <a:off x="539750" y="1989138"/>
            <a:ext cx="3640138" cy="3552825"/>
            <a:chOff x="3386" y="800"/>
            <a:chExt cx="2293" cy="2238"/>
          </a:xfrm>
        </p:grpSpPr>
        <p:sp>
          <p:nvSpPr>
            <p:cNvPr id="59403" name="Line 11"/>
            <p:cNvSpPr>
              <a:spLocks noChangeShapeType="1"/>
            </p:cNvSpPr>
            <p:nvPr/>
          </p:nvSpPr>
          <p:spPr bwMode="auto">
            <a:xfrm>
              <a:off x="3391" y="2795"/>
              <a:ext cx="228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9404" name="Line 12"/>
            <p:cNvSpPr>
              <a:spLocks noChangeShapeType="1"/>
            </p:cNvSpPr>
            <p:nvPr/>
          </p:nvSpPr>
          <p:spPr bwMode="auto">
            <a:xfrm flipV="1">
              <a:off x="3741" y="981"/>
              <a:ext cx="2" cy="19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9405" name="Text Box 13"/>
            <p:cNvSpPr txBox="1">
              <a:spLocks noChangeArrowheads="1"/>
            </p:cNvSpPr>
            <p:nvPr/>
          </p:nvSpPr>
          <p:spPr bwMode="auto">
            <a:xfrm>
              <a:off x="3386" y="800"/>
              <a:ext cx="2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l-GR" sz="2000" b="1">
                  <a:latin typeface="Times New Roman" pitchFamily="18" charset="0"/>
                  <a:cs typeface="Times New Roman" pitchFamily="18" charset="0"/>
                </a:rPr>
                <a:t>ρ</a:t>
              </a:r>
              <a:endParaRPr lang="el-GR" sz="1600" b="1"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59406" name="Text Box 14"/>
            <p:cNvSpPr txBox="1">
              <a:spLocks noChangeArrowheads="1"/>
            </p:cNvSpPr>
            <p:nvPr/>
          </p:nvSpPr>
          <p:spPr bwMode="auto">
            <a:xfrm>
              <a:off x="5207" y="280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T</a:t>
              </a:r>
              <a:endParaRPr lang="ru-RU" b="1"/>
            </a:p>
          </p:txBody>
        </p:sp>
      </p:grpSp>
      <p:sp>
        <p:nvSpPr>
          <p:cNvPr id="59407" name="Arc 15"/>
          <p:cNvSpPr>
            <a:spLocks/>
          </p:cNvSpPr>
          <p:nvPr/>
        </p:nvSpPr>
        <p:spPr bwMode="auto">
          <a:xfrm rot="10990797">
            <a:off x="1258888" y="2636838"/>
            <a:ext cx="2017712" cy="22320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9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9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9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9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9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93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9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9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9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9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9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9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1831975" y="333375"/>
            <a:ext cx="5648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Четыре основные кристаллические </a:t>
            </a:r>
          </a:p>
          <a:p>
            <a:r>
              <a:rPr lang="ru-RU" sz="2400" b="1">
                <a:latin typeface="Comic Sans MS" pitchFamily="66" charset="0"/>
              </a:rPr>
              <a:t>структуры полупроводников </a:t>
            </a:r>
          </a:p>
        </p:txBody>
      </p:sp>
      <p:pic>
        <p:nvPicPr>
          <p:cNvPr id="4097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700213"/>
            <a:ext cx="6480175" cy="430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1042988" y="1341438"/>
            <a:ext cx="2511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b="1">
                <a:latin typeface="Comic Sans MS" pitchFamily="66" charset="0"/>
              </a:rPr>
              <a:t>1. Структура алмаза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4408488" y="1293813"/>
            <a:ext cx="3944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b="1">
                <a:latin typeface="Comic Sans MS" pitchFamily="66" charset="0"/>
              </a:rPr>
              <a:t>2. Цинковая обманка (сфалерит)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950913" y="5902325"/>
            <a:ext cx="2681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b="1">
                <a:latin typeface="Comic Sans MS" pitchFamily="66" charset="0"/>
              </a:rPr>
              <a:t>3. Структура вюрцита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4140200" y="5876925"/>
            <a:ext cx="44561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Comic Sans MS" pitchFamily="66" charset="0"/>
              </a:rPr>
              <a:t>4.Гексагональная плотноупакованная</a:t>
            </a:r>
          </a:p>
          <a:p>
            <a:r>
              <a:rPr lang="ru-RU" b="1">
                <a:latin typeface="Comic Sans MS" pitchFamily="66" charset="0"/>
              </a:rPr>
              <a:t>структура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2" grpId="0"/>
      <p:bldP spid="40973" grpId="0"/>
      <p:bldP spid="40974" grpId="0"/>
      <p:bldP spid="409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chemeClr val="accent2"/>
                </a:solidFill>
              </a:rPr>
              <a:t>Свободные носители заряда в полупроводниках – электроны и дырки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997450"/>
          </a:xfrm>
          <a:ln>
            <a:solidFill>
              <a:srgbClr val="000099"/>
            </a:solidFill>
          </a:ln>
        </p:spPr>
        <p:txBody>
          <a:bodyPr/>
          <a:lstStyle/>
          <a:p>
            <a:r>
              <a:rPr lang="ru-RU" sz="2800" b="1" dirty="0">
                <a:solidFill>
                  <a:srgbClr val="6600CC"/>
                </a:solidFill>
              </a:rPr>
              <a:t>Дырка</a:t>
            </a:r>
            <a:r>
              <a:rPr lang="ru-RU" sz="2800" b="1" dirty="0">
                <a:solidFill>
                  <a:schemeClr val="folHlink"/>
                </a:solidFill>
              </a:rPr>
              <a:t> </a:t>
            </a:r>
            <a:r>
              <a:rPr lang="ru-RU" sz="2800" b="1" dirty="0"/>
              <a:t>– вакантное электронное состояние</a:t>
            </a:r>
          </a:p>
          <a:p>
            <a:r>
              <a:rPr lang="ru-RU" sz="2800" b="1" dirty="0"/>
              <a:t>в полупроводнике, обладающее </a:t>
            </a:r>
            <a:r>
              <a:rPr lang="ru-RU" sz="2800" b="1" dirty="0">
                <a:solidFill>
                  <a:srgbClr val="6600CC"/>
                </a:solidFill>
              </a:rPr>
              <a:t>положительным зарядом</a:t>
            </a:r>
            <a:r>
              <a:rPr lang="ru-RU" sz="2800" b="1" dirty="0"/>
              <a:t>. Дырка может перемещаться и участвовать в образовании тока.</a:t>
            </a:r>
          </a:p>
          <a:p>
            <a:r>
              <a:rPr lang="ru-RU" sz="2800" b="1" dirty="0">
                <a:solidFill>
                  <a:srgbClr val="6600CC"/>
                </a:solidFill>
              </a:rPr>
              <a:t>Электронная проводимость</a:t>
            </a:r>
            <a:r>
              <a:rPr lang="ru-RU" sz="2800" b="1" dirty="0">
                <a:solidFill>
                  <a:srgbClr val="000099"/>
                </a:solidFill>
              </a:rPr>
              <a:t> </a:t>
            </a:r>
            <a:r>
              <a:rPr lang="ru-RU" sz="2800" b="1" dirty="0">
                <a:solidFill>
                  <a:schemeClr val="tx2"/>
                </a:solidFill>
              </a:rPr>
              <a:t>–</a:t>
            </a:r>
            <a:r>
              <a:rPr lang="ru-RU" sz="2800" b="1" dirty="0">
                <a:solidFill>
                  <a:srgbClr val="000099"/>
                </a:solidFill>
              </a:rPr>
              <a:t> </a:t>
            </a:r>
            <a:r>
              <a:rPr lang="ru-RU" sz="2800" b="1" dirty="0" err="1">
                <a:solidFill>
                  <a:schemeClr val="tx2"/>
                </a:solidFill>
              </a:rPr>
              <a:t>проводимость</a:t>
            </a:r>
            <a:r>
              <a:rPr lang="ru-RU" sz="2800" b="1" dirty="0">
                <a:solidFill>
                  <a:schemeClr val="tx2"/>
                </a:solidFill>
              </a:rPr>
              <a:t>, осуществляемая электронами.</a:t>
            </a:r>
          </a:p>
          <a:p>
            <a:endParaRPr lang="ru-RU" sz="2800" b="1" dirty="0">
              <a:solidFill>
                <a:schemeClr val="tx2"/>
              </a:solidFill>
            </a:endParaRPr>
          </a:p>
          <a:p>
            <a:r>
              <a:rPr lang="ru-RU" sz="2800" b="1" dirty="0">
                <a:solidFill>
                  <a:srgbClr val="6600CC"/>
                </a:solidFill>
              </a:rPr>
              <a:t>Дырочная проводимость</a:t>
            </a:r>
            <a:r>
              <a:rPr lang="ru-RU" sz="2800" b="1" dirty="0">
                <a:solidFill>
                  <a:schemeClr val="tx2"/>
                </a:solidFill>
              </a:rPr>
              <a:t> – </a:t>
            </a:r>
            <a:r>
              <a:rPr lang="ru-RU" sz="2800" b="1" dirty="0" err="1">
                <a:solidFill>
                  <a:schemeClr val="tx2"/>
                </a:solidFill>
              </a:rPr>
              <a:t>проводимость</a:t>
            </a:r>
            <a:r>
              <a:rPr lang="ru-RU" sz="2800" b="1" dirty="0">
                <a:solidFill>
                  <a:schemeClr val="tx2"/>
                </a:solidFill>
              </a:rPr>
              <a:t>, осуществляемая дырками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2452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08050"/>
            <a:ext cx="6264275" cy="5257800"/>
          </a:xfrm>
          <a:prstGeom prst="rect">
            <a:avLst/>
          </a:prstGeom>
          <a:noFill/>
        </p:spPr>
      </p:pic>
      <p:sp>
        <p:nvSpPr>
          <p:cNvPr id="63491" name="Oval 3"/>
          <p:cNvSpPr>
            <a:spLocks noChangeArrowheads="1"/>
          </p:cNvSpPr>
          <p:nvPr/>
        </p:nvSpPr>
        <p:spPr bwMode="auto">
          <a:xfrm>
            <a:off x="2078038" y="2116138"/>
            <a:ext cx="130175" cy="1143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492" name="Oval 4"/>
          <p:cNvSpPr>
            <a:spLocks noChangeArrowheads="1"/>
          </p:cNvSpPr>
          <p:nvPr/>
        </p:nvSpPr>
        <p:spPr bwMode="auto">
          <a:xfrm>
            <a:off x="3348038" y="2060575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493" name="Oval 5"/>
          <p:cNvSpPr>
            <a:spLocks noChangeArrowheads="1"/>
          </p:cNvSpPr>
          <p:nvPr/>
        </p:nvSpPr>
        <p:spPr bwMode="auto">
          <a:xfrm>
            <a:off x="4211638" y="2060575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494" name="Oval 6"/>
          <p:cNvSpPr>
            <a:spLocks noChangeArrowheads="1"/>
          </p:cNvSpPr>
          <p:nvPr/>
        </p:nvSpPr>
        <p:spPr bwMode="auto">
          <a:xfrm>
            <a:off x="4356100" y="3068638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495" name="Oval 7"/>
          <p:cNvSpPr>
            <a:spLocks noChangeArrowheads="1"/>
          </p:cNvSpPr>
          <p:nvPr/>
        </p:nvSpPr>
        <p:spPr bwMode="auto">
          <a:xfrm>
            <a:off x="1979613" y="378936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496" name="Oval 8"/>
          <p:cNvSpPr>
            <a:spLocks noChangeArrowheads="1"/>
          </p:cNvSpPr>
          <p:nvPr/>
        </p:nvSpPr>
        <p:spPr bwMode="auto">
          <a:xfrm>
            <a:off x="3276600" y="3933825"/>
            <a:ext cx="130175" cy="112713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497" name="Oval 9"/>
          <p:cNvSpPr>
            <a:spLocks noChangeArrowheads="1"/>
          </p:cNvSpPr>
          <p:nvPr/>
        </p:nvSpPr>
        <p:spPr bwMode="auto">
          <a:xfrm>
            <a:off x="1943100" y="479901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498" name="Oval 10"/>
          <p:cNvSpPr>
            <a:spLocks noChangeArrowheads="1"/>
          </p:cNvSpPr>
          <p:nvPr/>
        </p:nvSpPr>
        <p:spPr bwMode="auto">
          <a:xfrm>
            <a:off x="6481763" y="479901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499" name="Oval 11"/>
          <p:cNvSpPr>
            <a:spLocks noChangeArrowheads="1"/>
          </p:cNvSpPr>
          <p:nvPr/>
        </p:nvSpPr>
        <p:spPr bwMode="auto">
          <a:xfrm>
            <a:off x="4211638" y="400526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00" name="Oval 12"/>
          <p:cNvSpPr>
            <a:spLocks noChangeArrowheads="1"/>
          </p:cNvSpPr>
          <p:nvPr/>
        </p:nvSpPr>
        <p:spPr bwMode="auto">
          <a:xfrm>
            <a:off x="3059113" y="2997200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01" name="Oval 13"/>
          <p:cNvSpPr>
            <a:spLocks noChangeArrowheads="1"/>
          </p:cNvSpPr>
          <p:nvPr/>
        </p:nvSpPr>
        <p:spPr bwMode="auto">
          <a:xfrm>
            <a:off x="5580063" y="2133600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02" name="Oval 14"/>
          <p:cNvSpPr>
            <a:spLocks noChangeArrowheads="1"/>
          </p:cNvSpPr>
          <p:nvPr/>
        </p:nvSpPr>
        <p:spPr bwMode="auto">
          <a:xfrm>
            <a:off x="6416675" y="4098925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403350" y="409575"/>
            <a:ext cx="701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 b="1">
                <a:latin typeface="Comic Sans MS" pitchFamily="66" charset="0"/>
              </a:rPr>
              <a:t>Собственная проводимость полупроводников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8172450" y="46529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/>
          </a:p>
        </p:txBody>
      </p:sp>
      <p:sp>
        <p:nvSpPr>
          <p:cNvPr id="63506" name="Oval 18"/>
          <p:cNvSpPr>
            <a:spLocks noChangeArrowheads="1"/>
          </p:cNvSpPr>
          <p:nvPr/>
        </p:nvSpPr>
        <p:spPr bwMode="auto">
          <a:xfrm>
            <a:off x="4356100" y="30686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07" name="Oval 19"/>
          <p:cNvSpPr>
            <a:spLocks noChangeArrowheads="1"/>
          </p:cNvSpPr>
          <p:nvPr/>
        </p:nvSpPr>
        <p:spPr bwMode="auto">
          <a:xfrm>
            <a:off x="5292725" y="3068638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08" name="Oval 20"/>
          <p:cNvSpPr>
            <a:spLocks noChangeArrowheads="1"/>
          </p:cNvSpPr>
          <p:nvPr/>
        </p:nvSpPr>
        <p:spPr bwMode="auto">
          <a:xfrm>
            <a:off x="5292725" y="30686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09" name="Oval 21"/>
          <p:cNvSpPr>
            <a:spLocks noChangeArrowheads="1"/>
          </p:cNvSpPr>
          <p:nvPr/>
        </p:nvSpPr>
        <p:spPr bwMode="auto">
          <a:xfrm>
            <a:off x="5508625" y="4076700"/>
            <a:ext cx="130175" cy="112713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0" name="Oval 22"/>
          <p:cNvSpPr>
            <a:spLocks noChangeArrowheads="1"/>
          </p:cNvSpPr>
          <p:nvPr/>
        </p:nvSpPr>
        <p:spPr bwMode="auto">
          <a:xfrm>
            <a:off x="5508625" y="4076700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1" name="Oval 23"/>
          <p:cNvSpPr>
            <a:spLocks noChangeArrowheads="1"/>
          </p:cNvSpPr>
          <p:nvPr/>
        </p:nvSpPr>
        <p:spPr bwMode="auto">
          <a:xfrm>
            <a:off x="5343525" y="495141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2" name="Oval 24"/>
          <p:cNvSpPr>
            <a:spLocks noChangeArrowheads="1"/>
          </p:cNvSpPr>
          <p:nvPr/>
        </p:nvSpPr>
        <p:spPr bwMode="auto">
          <a:xfrm>
            <a:off x="5292725" y="494188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3" name="Oval 25"/>
          <p:cNvSpPr>
            <a:spLocks noChangeArrowheads="1"/>
          </p:cNvSpPr>
          <p:nvPr/>
        </p:nvSpPr>
        <p:spPr bwMode="auto">
          <a:xfrm>
            <a:off x="4140200" y="4941888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4" name="Oval 26"/>
          <p:cNvSpPr>
            <a:spLocks noChangeArrowheads="1"/>
          </p:cNvSpPr>
          <p:nvPr/>
        </p:nvSpPr>
        <p:spPr bwMode="auto">
          <a:xfrm>
            <a:off x="4140200" y="494188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5" name="Oval 27"/>
          <p:cNvSpPr>
            <a:spLocks noChangeArrowheads="1"/>
          </p:cNvSpPr>
          <p:nvPr/>
        </p:nvSpPr>
        <p:spPr bwMode="auto">
          <a:xfrm>
            <a:off x="3108325" y="479901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6" name="Oval 28"/>
          <p:cNvSpPr>
            <a:spLocks noChangeArrowheads="1"/>
          </p:cNvSpPr>
          <p:nvPr/>
        </p:nvSpPr>
        <p:spPr bwMode="auto">
          <a:xfrm>
            <a:off x="3132138" y="4797425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7" name="Oval 29"/>
          <p:cNvSpPr>
            <a:spLocks noChangeArrowheads="1"/>
          </p:cNvSpPr>
          <p:nvPr/>
        </p:nvSpPr>
        <p:spPr bwMode="auto">
          <a:xfrm>
            <a:off x="2051050" y="3068638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8" name="Oval 30"/>
          <p:cNvSpPr>
            <a:spLocks noChangeArrowheads="1"/>
          </p:cNvSpPr>
          <p:nvPr/>
        </p:nvSpPr>
        <p:spPr bwMode="auto">
          <a:xfrm>
            <a:off x="2051050" y="30686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7451725" y="1052513"/>
            <a:ext cx="10636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Ge </a:t>
            </a:r>
            <a:endParaRPr lang="ru-RU" sz="2400" b="1">
              <a:latin typeface="Comic Sans MS" pitchFamily="66" charset="0"/>
            </a:endParaRPr>
          </a:p>
          <a:p>
            <a:r>
              <a:rPr lang="en-US" sz="2400" b="1">
                <a:latin typeface="Comic Sans MS" pitchFamily="66" charset="0"/>
              </a:rPr>
              <a:t>Si</a:t>
            </a:r>
          </a:p>
          <a:p>
            <a:r>
              <a:rPr lang="en-US" sz="2400" b="1">
                <a:latin typeface="Comic Sans MS" pitchFamily="66" charset="0"/>
              </a:rPr>
              <a:t>InSb</a:t>
            </a:r>
            <a:endParaRPr lang="ru-RU" sz="2400" b="1">
              <a:latin typeface="Comic Sans MS" pitchFamily="66" charset="0"/>
            </a:endParaRPr>
          </a:p>
          <a:p>
            <a:r>
              <a:rPr lang="en-US" sz="2400" b="1">
                <a:latin typeface="Comic Sans MS" pitchFamily="66" charset="0"/>
              </a:rPr>
              <a:t> GaAs</a:t>
            </a:r>
            <a:endParaRPr lang="ru-RU" sz="2400" b="1">
              <a:latin typeface="Comic Sans MS" pitchFamily="66" charset="0"/>
            </a:endParaRPr>
          </a:p>
          <a:p>
            <a:r>
              <a:rPr lang="en-US" sz="2400" b="1">
                <a:latin typeface="Comic Sans MS" pitchFamily="66" charset="0"/>
              </a:rPr>
              <a:t>CdS</a:t>
            </a:r>
            <a:endParaRPr lang="ru-RU" sz="2400" b="1">
              <a:latin typeface="Comic Sans MS" pitchFamily="66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-3.7037E-7 C -0.01529 -0.01389 -0.03056 -0.02755 -0.0389 -0.0426 C -0.04723 -0.05764 -0.03699 -0.07593 -0.05001 -0.09074 C -0.06303 -0.10556 -0.09098 -0.10949 -0.11667 -0.13148 C -0.14237 -0.15347 -0.1731 -0.23773 -0.20417 -0.22222 C -0.23525 -0.20672 -0.30261 -0.08449 -0.30279 -0.03889 C -0.30296 0.00671 -0.23872 0.01574 -0.20556 0.05185 C -0.1724 0.08796 -0.10713 0.13148 -0.10417 0.17778 C -0.10122 0.22407 -0.18664 0.26574 -0.18751 0.32963 C -0.18838 0.39352 -0.12275 0.52291 -0.10973 0.56111 " pathEditMode="relative" ptsTypes="aaaaaaaaaA">
                                      <p:cBhvr>
                                        <p:cTn id="15" dur="2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C -0.04167 0.00138 -0.08333 0.00277 -0.10139 0.0037 " pathEditMode="relative" ptsTypes="aA">
                                      <p:cBhvr>
                                        <p:cTn id="20" dur="2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C -4.16667E-6 -1.48148E-6 -0.01111 -0.07106 -0.02222 -0.1421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-7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C 0.00712 -0.05186 0.01458 -0.10324 0.01944 -0.1229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6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4.44444E-6 C 0.01145 0.01065 0.02308 0.02153 0.04444 0.02222 C 0.06579 0.02292 0.11371 0.00671 0.12777 0.0037 " pathEditMode="relative" ptsTypes="aaA">
                                      <p:cBhvr>
                                        <p:cTn id="38" dur="20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4.44444E-6 C 0.0467 0.01342 0.09357 0.02685 0.11388 0.02592 " pathEditMode="relative" ptsTypes="aA">
                                      <p:cBhvr>
                                        <p:cTn id="44" dur="2000" fill="hold"/>
                                        <p:tgtEl>
                                          <p:spTgt spid="63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C 0.04757 0.0537 0.09531 0.10787 0.11545 0.15023 C 0.13577 0.19305 0.12847 0.2243 0.12118 0.25601 " pathEditMode="relative" rAng="0" ptsTypes="aaA">
                                      <p:cBhvr>
                                        <p:cTn id="50" dur="2000" fill="hold"/>
                                        <p:tgtEl>
                                          <p:spTgt spid="63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128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3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animBg="1"/>
      <p:bldP spid="63506" grpId="0" animBg="1"/>
      <p:bldP spid="63507" grpId="0" animBg="1"/>
      <p:bldP spid="63508" grpId="0" animBg="1"/>
      <p:bldP spid="63509" grpId="0" animBg="1"/>
      <p:bldP spid="63510" grpId="0" animBg="1"/>
      <p:bldP spid="63511" grpId="0" animBg="1"/>
      <p:bldP spid="63512" grpId="0" animBg="1"/>
      <p:bldP spid="63513" grpId="0" animBg="1"/>
      <p:bldP spid="63514" grpId="0" animBg="1"/>
      <p:bldP spid="63515" grpId="0" animBg="1"/>
      <p:bldP spid="63516" grpId="0" animBg="1"/>
      <p:bldP spid="63517" grpId="0" animBg="1"/>
      <p:bldP spid="63518" grpId="0" animBg="1"/>
      <p:bldP spid="635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4" name="Picture 4" descr="2452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125538"/>
            <a:ext cx="6264275" cy="5257800"/>
          </a:xfrm>
          <a:prstGeom prst="rect">
            <a:avLst/>
          </a:prstGeom>
          <a:noFill/>
        </p:spPr>
      </p:pic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7527925" y="1119188"/>
            <a:ext cx="136525" cy="52197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465" name="Group 25"/>
          <p:cNvGrpSpPr>
            <a:grpSpLocks/>
          </p:cNvGrpSpPr>
          <p:nvPr/>
        </p:nvGrpSpPr>
        <p:grpSpPr bwMode="auto">
          <a:xfrm>
            <a:off x="2411413" y="2276475"/>
            <a:ext cx="274637" cy="2779713"/>
            <a:chOff x="1519" y="1434"/>
            <a:chExt cx="173" cy="1751"/>
          </a:xfrm>
        </p:grpSpPr>
        <p:sp>
          <p:nvSpPr>
            <p:cNvPr id="61448" name="Oval 8"/>
            <p:cNvSpPr>
              <a:spLocks noChangeArrowheads="1"/>
            </p:cNvSpPr>
            <p:nvPr/>
          </p:nvSpPr>
          <p:spPr bwMode="auto">
            <a:xfrm>
              <a:off x="1610" y="1434"/>
              <a:ext cx="82" cy="7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450" name="Oval 10"/>
            <p:cNvSpPr>
              <a:spLocks noChangeArrowheads="1"/>
            </p:cNvSpPr>
            <p:nvPr/>
          </p:nvSpPr>
          <p:spPr bwMode="auto">
            <a:xfrm>
              <a:off x="1610" y="2069"/>
              <a:ext cx="82" cy="7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451" name="Oval 11"/>
            <p:cNvSpPr>
              <a:spLocks noChangeArrowheads="1"/>
            </p:cNvSpPr>
            <p:nvPr/>
          </p:nvSpPr>
          <p:spPr bwMode="auto">
            <a:xfrm>
              <a:off x="1565" y="2523"/>
              <a:ext cx="82" cy="7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457" name="Oval 17"/>
            <p:cNvSpPr>
              <a:spLocks noChangeArrowheads="1"/>
            </p:cNvSpPr>
            <p:nvPr/>
          </p:nvSpPr>
          <p:spPr bwMode="auto">
            <a:xfrm>
              <a:off x="1519" y="3113"/>
              <a:ext cx="82" cy="7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470" name="Group 30"/>
          <p:cNvGrpSpPr>
            <a:grpSpLocks/>
          </p:cNvGrpSpPr>
          <p:nvPr/>
        </p:nvGrpSpPr>
        <p:grpSpPr bwMode="auto">
          <a:xfrm>
            <a:off x="2411413" y="2276475"/>
            <a:ext cx="288925" cy="2808288"/>
            <a:chOff x="1519" y="1434"/>
            <a:chExt cx="182" cy="1769"/>
          </a:xfrm>
        </p:grpSpPr>
        <p:sp>
          <p:nvSpPr>
            <p:cNvPr id="61466" name="Oval 26"/>
            <p:cNvSpPr>
              <a:spLocks noChangeArrowheads="1"/>
            </p:cNvSpPr>
            <p:nvPr/>
          </p:nvSpPr>
          <p:spPr bwMode="auto">
            <a:xfrm>
              <a:off x="1610" y="1434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467" name="Oval 27"/>
            <p:cNvSpPr>
              <a:spLocks noChangeArrowheads="1"/>
            </p:cNvSpPr>
            <p:nvPr/>
          </p:nvSpPr>
          <p:spPr bwMode="auto">
            <a:xfrm>
              <a:off x="1610" y="2069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468" name="Oval 28"/>
            <p:cNvSpPr>
              <a:spLocks noChangeArrowheads="1"/>
            </p:cNvSpPr>
            <p:nvPr/>
          </p:nvSpPr>
          <p:spPr bwMode="auto">
            <a:xfrm>
              <a:off x="1565" y="2523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469" name="Oval 29"/>
            <p:cNvSpPr>
              <a:spLocks noChangeArrowheads="1"/>
            </p:cNvSpPr>
            <p:nvPr/>
          </p:nvSpPr>
          <p:spPr bwMode="auto">
            <a:xfrm>
              <a:off x="1519" y="3113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447" name="Oval 7"/>
          <p:cNvSpPr>
            <a:spLocks noChangeArrowheads="1"/>
          </p:cNvSpPr>
          <p:nvPr/>
        </p:nvSpPr>
        <p:spPr bwMode="auto">
          <a:xfrm>
            <a:off x="3851275" y="2276475"/>
            <a:ext cx="144463" cy="144463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116013" y="1125538"/>
            <a:ext cx="142875" cy="5256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71" name="Oval 31"/>
          <p:cNvSpPr>
            <a:spLocks noChangeArrowheads="1"/>
          </p:cNvSpPr>
          <p:nvPr/>
        </p:nvSpPr>
        <p:spPr bwMode="auto">
          <a:xfrm>
            <a:off x="3851275" y="2276475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3" name="Oval 13"/>
          <p:cNvSpPr>
            <a:spLocks noChangeArrowheads="1"/>
          </p:cNvSpPr>
          <p:nvPr/>
        </p:nvSpPr>
        <p:spPr bwMode="auto">
          <a:xfrm>
            <a:off x="4643438" y="2276475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72" name="Oval 32"/>
          <p:cNvSpPr>
            <a:spLocks noChangeArrowheads="1"/>
          </p:cNvSpPr>
          <p:nvPr/>
        </p:nvSpPr>
        <p:spPr bwMode="auto">
          <a:xfrm>
            <a:off x="4643438" y="2276475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6" name="Oval 16"/>
          <p:cNvSpPr>
            <a:spLocks noChangeArrowheads="1"/>
          </p:cNvSpPr>
          <p:nvPr/>
        </p:nvSpPr>
        <p:spPr bwMode="auto">
          <a:xfrm>
            <a:off x="6011863" y="2420938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73" name="Oval 33"/>
          <p:cNvSpPr>
            <a:spLocks noChangeArrowheads="1"/>
          </p:cNvSpPr>
          <p:nvPr/>
        </p:nvSpPr>
        <p:spPr bwMode="auto">
          <a:xfrm>
            <a:off x="6011863" y="2420938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2" name="Oval 12"/>
          <p:cNvSpPr>
            <a:spLocks noChangeArrowheads="1"/>
          </p:cNvSpPr>
          <p:nvPr/>
        </p:nvSpPr>
        <p:spPr bwMode="auto">
          <a:xfrm>
            <a:off x="3492500" y="3213100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74" name="Oval 34"/>
          <p:cNvSpPr>
            <a:spLocks noChangeArrowheads="1"/>
          </p:cNvSpPr>
          <p:nvPr/>
        </p:nvSpPr>
        <p:spPr bwMode="auto">
          <a:xfrm>
            <a:off x="3492500" y="3213100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49" name="Oval 9"/>
          <p:cNvSpPr>
            <a:spLocks noChangeArrowheads="1"/>
          </p:cNvSpPr>
          <p:nvPr/>
        </p:nvSpPr>
        <p:spPr bwMode="auto">
          <a:xfrm>
            <a:off x="3779838" y="4292600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75" name="Oval 35"/>
          <p:cNvSpPr>
            <a:spLocks noChangeArrowheads="1"/>
          </p:cNvSpPr>
          <p:nvPr/>
        </p:nvSpPr>
        <p:spPr bwMode="auto">
          <a:xfrm>
            <a:off x="3779838" y="4292600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8" name="Oval 18"/>
          <p:cNvSpPr>
            <a:spLocks noChangeArrowheads="1"/>
          </p:cNvSpPr>
          <p:nvPr/>
        </p:nvSpPr>
        <p:spPr bwMode="auto">
          <a:xfrm>
            <a:off x="3563938" y="5013325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76" name="Oval 36"/>
          <p:cNvSpPr>
            <a:spLocks noChangeArrowheads="1"/>
          </p:cNvSpPr>
          <p:nvPr/>
        </p:nvSpPr>
        <p:spPr bwMode="auto">
          <a:xfrm>
            <a:off x="3563938" y="5013325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4" name="Oval 14"/>
          <p:cNvSpPr>
            <a:spLocks noChangeArrowheads="1"/>
          </p:cNvSpPr>
          <p:nvPr/>
        </p:nvSpPr>
        <p:spPr bwMode="auto">
          <a:xfrm>
            <a:off x="4859338" y="335756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9" name="Oval 19"/>
          <p:cNvSpPr>
            <a:spLocks noChangeArrowheads="1"/>
          </p:cNvSpPr>
          <p:nvPr/>
        </p:nvSpPr>
        <p:spPr bwMode="auto">
          <a:xfrm>
            <a:off x="4716463" y="4292600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78" name="Oval 38"/>
          <p:cNvSpPr>
            <a:spLocks noChangeArrowheads="1"/>
          </p:cNvSpPr>
          <p:nvPr/>
        </p:nvSpPr>
        <p:spPr bwMode="auto">
          <a:xfrm>
            <a:off x="4716463" y="4292600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79" name="Oval 39"/>
          <p:cNvSpPr>
            <a:spLocks noChangeArrowheads="1"/>
          </p:cNvSpPr>
          <p:nvPr/>
        </p:nvSpPr>
        <p:spPr bwMode="auto">
          <a:xfrm>
            <a:off x="4643438" y="5084763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0" name="Oval 40"/>
          <p:cNvSpPr>
            <a:spLocks noChangeArrowheads="1"/>
          </p:cNvSpPr>
          <p:nvPr/>
        </p:nvSpPr>
        <p:spPr bwMode="auto">
          <a:xfrm>
            <a:off x="5867400" y="3357563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1" name="Oval 41"/>
          <p:cNvSpPr>
            <a:spLocks noChangeArrowheads="1"/>
          </p:cNvSpPr>
          <p:nvPr/>
        </p:nvSpPr>
        <p:spPr bwMode="auto">
          <a:xfrm>
            <a:off x="6011863" y="4292600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2" name="Oval 42"/>
          <p:cNvSpPr>
            <a:spLocks noChangeArrowheads="1"/>
          </p:cNvSpPr>
          <p:nvPr/>
        </p:nvSpPr>
        <p:spPr bwMode="auto">
          <a:xfrm>
            <a:off x="4859338" y="3357563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5" name="Oval 15"/>
          <p:cNvSpPr>
            <a:spLocks noChangeArrowheads="1"/>
          </p:cNvSpPr>
          <p:nvPr/>
        </p:nvSpPr>
        <p:spPr bwMode="auto">
          <a:xfrm>
            <a:off x="5867400" y="335756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1" name="Oval 21"/>
          <p:cNvSpPr>
            <a:spLocks noChangeArrowheads="1"/>
          </p:cNvSpPr>
          <p:nvPr/>
        </p:nvSpPr>
        <p:spPr bwMode="auto">
          <a:xfrm>
            <a:off x="5795963" y="5229225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3" name="Oval 43"/>
          <p:cNvSpPr>
            <a:spLocks noChangeArrowheads="1"/>
          </p:cNvSpPr>
          <p:nvPr/>
        </p:nvSpPr>
        <p:spPr bwMode="auto">
          <a:xfrm>
            <a:off x="5795963" y="5229225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0" name="Oval 20"/>
          <p:cNvSpPr>
            <a:spLocks noChangeArrowheads="1"/>
          </p:cNvSpPr>
          <p:nvPr/>
        </p:nvSpPr>
        <p:spPr bwMode="auto">
          <a:xfrm>
            <a:off x="6011863" y="4292600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2" name="Oval 22"/>
          <p:cNvSpPr>
            <a:spLocks noChangeArrowheads="1"/>
          </p:cNvSpPr>
          <p:nvPr/>
        </p:nvSpPr>
        <p:spPr bwMode="auto">
          <a:xfrm>
            <a:off x="4643438" y="508476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3" name="Oval 23"/>
          <p:cNvSpPr>
            <a:spLocks noChangeArrowheads="1"/>
          </p:cNvSpPr>
          <p:nvPr/>
        </p:nvSpPr>
        <p:spPr bwMode="auto">
          <a:xfrm>
            <a:off x="6948488" y="4292600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4" name="Oval 24"/>
          <p:cNvSpPr>
            <a:spLocks noChangeArrowheads="1"/>
          </p:cNvSpPr>
          <p:nvPr/>
        </p:nvSpPr>
        <p:spPr bwMode="auto">
          <a:xfrm>
            <a:off x="6877050" y="5084763"/>
            <a:ext cx="130175" cy="1143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6" name="Text Box 46"/>
          <p:cNvSpPr txBox="1">
            <a:spLocks noChangeArrowheads="1"/>
          </p:cNvSpPr>
          <p:nvPr/>
        </p:nvSpPr>
        <p:spPr bwMode="auto">
          <a:xfrm>
            <a:off x="1403350" y="409575"/>
            <a:ext cx="701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 b="1">
                <a:latin typeface="Comic Sans MS" pitchFamily="66" charset="0"/>
              </a:rPr>
              <a:t>Собственная проводимость полупроводников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-0.14879 -0.0030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-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07407E-6 C -0.04375 0.00602 -0.08733 0.01227 -0.10278 0.01111 " pathEditMode="relative" ptsTypes="aA">
                                      <p:cBhvr>
                                        <p:cTn id="24" dur="20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0486 C -0.06563 0.00833 -0.1309 0.01273 -0.14097 -0.0018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-0.00093 C -0.02327 -0.01713 -0.04671 -0.0331 -0.07049 -0.03982 C -0.09427 -0.04653 -0.13004 -0.04051 -0.14271 -0.04167 " pathEditMode="relative" ptsTypes="aaA">
                                      <p:cBhvr>
                                        <p:cTn id="28" dur="20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46 C -0.02813 0.00556 -0.05642 0.01181 -0.07744 0.01065 C -0.09844 0.00949 -0.11233 0.0007 -0.12605 -0.00787 " pathEditMode="relative" ptsTypes="aaA">
                                      <p:cBhvr>
                                        <p:cTn id="33" dur="20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C 2.77778E-6 -4.81481E-6 -0.04306 -4.81481E-6 -0.08611 -4.81481E-6 " pathEditMode="relative" ptsTypes="aA">
                                      <p:cBhvr>
                                        <p:cTn id="45" dur="20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C 1.66667E-6 -3.33333E-6 -0.07361 -0.01019 -0.14722 -0.02037 " pathEditMode="relative" ptsTypes="aA">
                                      <p:cBhvr>
                                        <p:cTn id="50" dur="20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2.22222E-6 C -0.04237 0.00162 -0.08473 0.00347 -0.1014 0.00185 " pathEditMode="relative" ptsTypes="aA">
                                      <p:cBhvr>
                                        <p:cTn id="52" dur="20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C 5.55556E-7 -3.33333E-6 -0.05764 -0.00463 -0.11528 -0.00926 " pathEditMode="relative" ptsTypes="aA">
                                      <p:cBhvr>
                                        <p:cTn id="60" dur="2000" fill="hold"/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3.7037E-7 C 5.55556E-6 -3.7037E-7 -0.07569 -0.01018 -0.15138 -0.02037 " pathEditMode="relative" ptsTypes="aA">
                                      <p:cBhvr>
                                        <p:cTn id="66" dur="20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185 C -0.04566 -0.00139 -0.09201 -0.00093 -0.11024 -3.33333E-6 " pathEditMode="relative" ptsTypes="aA">
                                      <p:cBhvr>
                                        <p:cTn id="71" dur="20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254 C -0.03698 -0.01597 -0.07552 -0.02916 -0.09687 -0.03217 C -0.11823 -0.03518 -0.12222 -0.02823 -0.12604 -0.02106 " pathEditMode="relative" rAng="0" ptsTypes="aaA">
                                      <p:cBhvr>
                                        <p:cTn id="76" dur="20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C -0.05729 4.07407E-6 -0.11441 4.07407E-6 -0.1375 4.07407E-6 " pathEditMode="relative" ptsTypes="aA">
                                      <p:cBhvr>
                                        <p:cTn id="78" dur="20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  <p:bldP spid="61447" grpId="0" animBg="1"/>
      <p:bldP spid="61445" grpId="0" animBg="1"/>
      <p:bldP spid="61471" grpId="0" animBg="1"/>
      <p:bldP spid="61453" grpId="0" animBg="1"/>
      <p:bldP spid="61472" grpId="0" animBg="1"/>
      <p:bldP spid="61456" grpId="0" animBg="1"/>
      <p:bldP spid="61473" grpId="0" animBg="1"/>
      <p:bldP spid="61452" grpId="0" animBg="1"/>
      <p:bldP spid="61474" grpId="0" animBg="1"/>
      <p:bldP spid="61449" grpId="0" animBg="1"/>
      <p:bldP spid="61475" grpId="0" animBg="1"/>
      <p:bldP spid="61458" grpId="0" animBg="1"/>
      <p:bldP spid="61476" grpId="0" animBg="1"/>
      <p:bldP spid="61454" grpId="0" animBg="1"/>
      <p:bldP spid="61459" grpId="0" animBg="1"/>
      <p:bldP spid="61478" grpId="0" animBg="1"/>
      <p:bldP spid="61479" grpId="0" animBg="1"/>
      <p:bldP spid="61480" grpId="0" animBg="1"/>
      <p:bldP spid="61481" grpId="0" animBg="1"/>
      <p:bldP spid="61482" grpId="0" animBg="1"/>
      <p:bldP spid="61455" grpId="0" animBg="1"/>
      <p:bldP spid="61461" grpId="0" animBg="1"/>
      <p:bldP spid="61483" grpId="0" animBg="1"/>
      <p:bldP spid="61460" grpId="0" animBg="1"/>
      <p:bldP spid="614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termis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125538"/>
            <a:ext cx="1941512" cy="2374900"/>
          </a:xfrm>
          <a:prstGeom prst="rect">
            <a:avLst/>
          </a:prstGeom>
          <a:noFill/>
        </p:spPr>
      </p:pic>
      <p:pic>
        <p:nvPicPr>
          <p:cNvPr id="70659" name="Picture 3" descr="fotores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981075"/>
            <a:ext cx="2584450" cy="3014663"/>
          </a:xfrm>
          <a:prstGeom prst="rect">
            <a:avLst/>
          </a:prstGeom>
          <a:noFill/>
        </p:spPr>
      </p:pic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971550" y="3860800"/>
            <a:ext cx="2952750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Терморезистор </a:t>
            </a:r>
            <a:r>
              <a:rPr lang="ru-RU" sz="2000">
                <a:latin typeface="Comic Sans MS" pitchFamily="66" charset="0"/>
              </a:rPr>
              <a:t>(</a:t>
            </a:r>
            <a:r>
              <a:rPr lang="ru-RU">
                <a:latin typeface="Comic Sans MS" pitchFamily="66" charset="0"/>
              </a:rPr>
              <a:t>используется зависимость сопротивления от температуры)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4572000" y="4149725"/>
            <a:ext cx="28797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Фоторезистор  </a:t>
            </a:r>
            <a:r>
              <a:rPr lang="ru-RU">
                <a:latin typeface="Comic Sans MS" pitchFamily="66" charset="0"/>
              </a:rPr>
              <a:t>(используется зависимость сопротивления от освещения)</a:t>
            </a:r>
          </a:p>
          <a:p>
            <a:pPr>
              <a:spcBef>
                <a:spcPct val="50000"/>
              </a:spcBef>
            </a:pPr>
            <a:endParaRPr lang="ru-RU" sz="2000">
              <a:latin typeface="Comic Sans MS" pitchFamily="66" charset="0"/>
            </a:endParaRP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6948488" y="5084763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omic Sans MS" pitchFamily="66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789065"/>
          <p:cNvPicPr>
            <a:picLocks noChangeAspect="1" noChangeArrowheads="1"/>
          </p:cNvPicPr>
          <p:nvPr/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 bwMode="auto">
          <a:xfrm>
            <a:off x="611188" y="1484313"/>
            <a:ext cx="5689600" cy="5070475"/>
          </a:xfrm>
          <a:prstGeom prst="rect">
            <a:avLst/>
          </a:prstGeom>
          <a:noFill/>
        </p:spPr>
      </p:pic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3348038" y="4581525"/>
            <a:ext cx="101600" cy="103188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096963" y="212725"/>
            <a:ext cx="6880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Примесная проводимость полупроводников</a:t>
            </a:r>
          </a:p>
          <a:p>
            <a:r>
              <a:rPr lang="ru-RU" sz="2400" b="1">
                <a:latin typeface="Comic Sans MS" pitchFamily="66" charset="0"/>
              </a:rPr>
              <a:t>Проводимость </a:t>
            </a:r>
            <a:r>
              <a:rPr lang="en-US" sz="2400" b="1">
                <a:latin typeface="Comic Sans MS" pitchFamily="66" charset="0"/>
              </a:rPr>
              <a:t>n-</a:t>
            </a:r>
            <a:r>
              <a:rPr lang="ru-RU" sz="2400" b="1">
                <a:latin typeface="Comic Sans MS" pitchFamily="66" charset="0"/>
              </a:rPr>
              <a:t>типа</a:t>
            </a:r>
            <a:r>
              <a:rPr lang="en-US" sz="2400" b="1">
                <a:latin typeface="Comic Sans MS" pitchFamily="66" charset="0"/>
              </a:rPr>
              <a:t> (</a:t>
            </a:r>
            <a:r>
              <a:rPr lang="ru-RU" sz="2400" b="1">
                <a:latin typeface="Comic Sans MS" pitchFamily="66" charset="0"/>
              </a:rPr>
              <a:t>донорная</a:t>
            </a:r>
            <a:r>
              <a:rPr lang="en-US" sz="2400" b="1">
                <a:latin typeface="Comic Sans MS" pitchFamily="66" charset="0"/>
              </a:rPr>
              <a:t>)</a:t>
            </a:r>
            <a:endParaRPr lang="ru-RU" sz="2400" b="1">
              <a:latin typeface="Comic Sans MS" pitchFamily="66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423025" y="1581150"/>
            <a:ext cx="258762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Comic Sans MS" pitchFamily="66" charset="0"/>
              </a:rPr>
              <a:t>Донор – от лат.</a:t>
            </a:r>
          </a:p>
          <a:p>
            <a:r>
              <a:rPr lang="ru-RU">
                <a:latin typeface="Comic Sans MS" pitchFamily="66" charset="0"/>
              </a:rPr>
              <a:t>«</a:t>
            </a:r>
            <a:r>
              <a:rPr lang="en-US">
                <a:latin typeface="Comic Sans MS" pitchFamily="66" charset="0"/>
              </a:rPr>
              <a:t>donare</a:t>
            </a:r>
            <a:r>
              <a:rPr lang="ru-RU">
                <a:latin typeface="Comic Sans MS" pitchFamily="66" charset="0"/>
              </a:rPr>
              <a:t>»</a:t>
            </a:r>
            <a:r>
              <a:rPr lang="en-US">
                <a:latin typeface="Comic Sans MS" pitchFamily="66" charset="0"/>
              </a:rPr>
              <a:t> - </a:t>
            </a:r>
            <a:r>
              <a:rPr lang="ru-RU">
                <a:latin typeface="Comic Sans MS" pitchFamily="66" charset="0"/>
              </a:rPr>
              <a:t>дарить</a:t>
            </a:r>
          </a:p>
          <a:p>
            <a:endParaRPr lang="ru-RU">
              <a:latin typeface="Comic Sans MS" pitchFamily="66" charset="0"/>
            </a:endParaRPr>
          </a:p>
          <a:p>
            <a:r>
              <a:rPr lang="ru-RU">
                <a:latin typeface="Comic Sans MS" pitchFamily="66" charset="0"/>
              </a:rPr>
              <a:t> Доноры для </a:t>
            </a:r>
            <a:r>
              <a:rPr lang="en-US">
                <a:latin typeface="Comic Sans MS" pitchFamily="66" charset="0"/>
              </a:rPr>
              <a:t>Ge </a:t>
            </a:r>
            <a:r>
              <a:rPr lang="ru-RU">
                <a:latin typeface="Comic Sans MS" pitchFamily="66" charset="0"/>
              </a:rPr>
              <a:t>и </a:t>
            </a:r>
            <a:r>
              <a:rPr lang="en-US">
                <a:latin typeface="Comic Sans MS" pitchFamily="66" charset="0"/>
              </a:rPr>
              <a:t>Si</a:t>
            </a:r>
            <a:r>
              <a:rPr lang="ru-RU">
                <a:latin typeface="Comic Sans MS" pitchFamily="66" charset="0"/>
              </a:rPr>
              <a:t>  </a:t>
            </a:r>
          </a:p>
          <a:p>
            <a:r>
              <a:rPr lang="ru-RU">
                <a:latin typeface="Comic Sans MS" pitchFamily="66" charset="0"/>
              </a:rPr>
              <a:t>фосфор</a:t>
            </a:r>
            <a:r>
              <a:rPr lang="en-US">
                <a:latin typeface="Comic Sans MS" pitchFamily="66" charset="0"/>
              </a:rPr>
              <a:t>    P</a:t>
            </a:r>
            <a:endParaRPr lang="ru-RU">
              <a:latin typeface="Comic Sans MS" pitchFamily="66" charset="0"/>
            </a:endParaRPr>
          </a:p>
          <a:p>
            <a:r>
              <a:rPr lang="ru-RU">
                <a:latin typeface="Comic Sans MS" pitchFamily="66" charset="0"/>
              </a:rPr>
              <a:t>мышьяк</a:t>
            </a:r>
            <a:r>
              <a:rPr lang="en-US">
                <a:latin typeface="Comic Sans MS" pitchFamily="66" charset="0"/>
              </a:rPr>
              <a:t>   As</a:t>
            </a:r>
            <a:endParaRPr lang="ru-RU">
              <a:latin typeface="Comic Sans MS" pitchFamily="66" charset="0"/>
            </a:endParaRPr>
          </a:p>
          <a:p>
            <a:r>
              <a:rPr lang="ru-RU">
                <a:latin typeface="Comic Sans MS" pitchFamily="66" charset="0"/>
              </a:rPr>
              <a:t>сурьма </a:t>
            </a:r>
            <a:r>
              <a:rPr lang="en-US">
                <a:latin typeface="Comic Sans MS" pitchFamily="66" charset="0"/>
              </a:rPr>
              <a:t>  Sb</a:t>
            </a:r>
            <a:endParaRPr lang="ru-RU">
              <a:latin typeface="Comic Sans MS" pitchFamily="66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2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2.36994E-6 C 0.01459 -0.00555 0.02882 -0.01087 0.05452 -0.0296 C 0.08021 -0.04833 0.11875 -0.10729 0.15452 -0.11191 C 0.19028 -0.11653 0.24705 -0.04301 0.26893 -0.05711 C 0.2908 -0.07122 0.29948 -0.16162 0.28629 -0.19653 C 0.27309 -0.23145 0.2198 -0.2289 0.18941 -0.26636 C 0.15903 -0.30382 0.13733 -0.41434 0.10382 -0.42058 C 0.07032 -0.42682 0.02205 -0.30844 -0.01215 -0.30428 C -0.04635 -0.30012 -0.06927 -0.39954 -0.10104 -0.39538 C -0.13281 -0.39122 -0.19652 -0.31653 -0.2026 -0.27908 C -0.20868 -0.24162 -0.14045 -0.2074 -0.1375 -0.1711 C -0.13454 -0.1348 -0.18541 -0.10312 -0.18506 -0.06127 C -0.18472 -0.01942 -0.16475 0.02982 -0.13593 0.08046 C -0.10711 0.1311 -0.03368 0.20809 -0.01215 0.24323 C 0.00938 0.27838 -0.00885 0.28693 -0.00729 0.29179 " pathEditMode="relative" rAng="0" ptsTypes="aaaaaaaaaaaaaaA">
                                      <p:cBhvr>
                                        <p:cTn id="36" dur="5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4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" val="http://"/>
  <p:tag name="GENSWF_MOVIE_PRESENTATION_END_URL" val="http://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D1D1D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834</TotalTime>
  <Words>274</Words>
  <Application>Microsoft Office PowerPoint</Application>
  <PresentationFormat>Экран (4:3)</PresentationFormat>
  <Paragraphs>96</Paragraphs>
  <Slides>19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Оформление по умолчанию</vt:lpstr>
      <vt:lpstr>Слайд 1</vt:lpstr>
      <vt:lpstr>ПЛАН </vt:lpstr>
      <vt:lpstr>Слайд 3</vt:lpstr>
      <vt:lpstr>Слайд 4</vt:lpstr>
      <vt:lpstr>Свободные носители заряда в полупроводниках – электроны и дырки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Ток в полупроводниках</dc:title>
  <dc:creator>MARISHKA</dc:creator>
  <cp:lastModifiedBy>дом</cp:lastModifiedBy>
  <cp:revision>105</cp:revision>
  <dcterms:created xsi:type="dcterms:W3CDTF">2006-10-24T14:59:10Z</dcterms:created>
  <dcterms:modified xsi:type="dcterms:W3CDTF">2014-02-04T20:45:26Z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337391</vt:lpwstr>
  </property>
  <property fmtid="{D5CDD505-2E9C-101B-9397-08002B2CF9AE}" pid="3" name="NXPowerLiteVersion">
    <vt:lpwstr>D4.1.2</vt:lpwstr>
  </property>
  <property fmtid="{D5CDD505-2E9C-101B-9397-08002B2CF9AE}" pid="4" name="NXTAG2">
    <vt:lpwstr>0008005e06000000000001023620</vt:lpwstr>
  </property>
</Properties>
</file>