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2AD2-F7B3-4769-829E-4390D3FBB08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42F-E4B3-456B-AFAC-97F8CFA483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2AD2-F7B3-4769-829E-4390D3FBB08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42F-E4B3-456B-AFAC-97F8CFA48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2AD2-F7B3-4769-829E-4390D3FBB08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42F-E4B3-456B-AFAC-97F8CFA48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2AD2-F7B3-4769-829E-4390D3FBB08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42F-E4B3-456B-AFAC-97F8CFA48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2AD2-F7B3-4769-829E-4390D3FBB08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42F-E4B3-456B-AFAC-97F8CFA483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2AD2-F7B3-4769-829E-4390D3FBB08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42F-E4B3-456B-AFAC-97F8CFA48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2AD2-F7B3-4769-829E-4390D3FBB08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42F-E4B3-456B-AFAC-97F8CFA48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2AD2-F7B3-4769-829E-4390D3FBB08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42F-E4B3-456B-AFAC-97F8CFA48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2AD2-F7B3-4769-829E-4390D3FBB08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42F-E4B3-456B-AFAC-97F8CFA48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2AD2-F7B3-4769-829E-4390D3FBB08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42F-E4B3-456B-AFAC-97F8CFA48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2AD2-F7B3-4769-829E-4390D3FBB08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29542F-E4B3-456B-AFAC-97F8CFA483E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882AD2-F7B3-4769-829E-4390D3FBB080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29542F-E4B3-456B-AFAC-97F8CFA483E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Нобелівські лауреати в галузі фізики </a:t>
            </a:r>
            <a:br>
              <a:rPr lang="uk-UA" dirty="0" smtClean="0"/>
            </a:br>
            <a:r>
              <a:rPr lang="uk-UA" dirty="0" smtClean="0"/>
              <a:t>1901-1925 рр.</a:t>
            </a:r>
            <a:endParaRPr lang="ru-RU" dirty="0"/>
          </a:p>
        </p:txBody>
      </p:sp>
      <p:pic>
        <p:nvPicPr>
          <p:cNvPr id="25602" name="Picture 2" descr="C:\Documents and Settings\User\Рабочий стол\atmoi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143248"/>
            <a:ext cx="4572032" cy="3412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Карл </a:t>
            </a:r>
            <a:r>
              <a:rPr lang="uk-UA" dirty="0" err="1" smtClean="0"/>
              <a:t>Фердинанд</a:t>
            </a:r>
            <a:r>
              <a:rPr lang="uk-UA" dirty="0" smtClean="0"/>
              <a:t> </a:t>
            </a:r>
            <a:r>
              <a:rPr lang="uk-UA" dirty="0" smtClean="0"/>
              <a:t>Браун та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Гульєльмо</a:t>
            </a:r>
            <a:r>
              <a:rPr lang="uk-UA" dirty="0" smtClean="0"/>
              <a:t> </a:t>
            </a:r>
            <a:r>
              <a:rPr lang="uk-UA" dirty="0" err="1" smtClean="0"/>
              <a:t>Марконі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5643602" cy="4610112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Нобелівські</a:t>
            </a:r>
            <a:r>
              <a:rPr lang="ru-RU" dirty="0" smtClean="0"/>
              <a:t> </a:t>
            </a:r>
            <a:r>
              <a:rPr lang="ru-RU" dirty="0" err="1" smtClean="0"/>
              <a:t>лауреати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 </a:t>
            </a:r>
            <a:r>
              <a:rPr lang="ru-RU" dirty="0" smtClean="0"/>
              <a:t>1909 р. </a:t>
            </a:r>
            <a:r>
              <a:rPr lang="ru-RU" dirty="0" smtClean="0"/>
              <a:t>за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безпровідної</a:t>
            </a:r>
            <a:r>
              <a:rPr lang="ru-RU" dirty="0" smtClean="0"/>
              <a:t> </a:t>
            </a:r>
            <a:r>
              <a:rPr lang="ru-RU" dirty="0" err="1" smtClean="0"/>
              <a:t>телеграфії</a:t>
            </a:r>
            <a:r>
              <a:rPr lang="ru-RU" dirty="0" smtClean="0"/>
              <a:t>. (</a:t>
            </a:r>
            <a:r>
              <a:rPr lang="ru-RU" dirty="0" err="1" smtClean="0"/>
              <a:t>винахідники</a:t>
            </a:r>
            <a:r>
              <a:rPr lang="ru-RU" dirty="0" smtClean="0"/>
              <a:t> </a:t>
            </a:r>
            <a:r>
              <a:rPr lang="ru-RU" dirty="0" err="1" smtClean="0"/>
              <a:t>радіо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8194" name="Picture 2" descr="C:\Documents and Settings\User\Рабочий стол\437px-Ferdinand_Bra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714356"/>
            <a:ext cx="2602388" cy="3567118"/>
          </a:xfrm>
          <a:prstGeom prst="rect">
            <a:avLst/>
          </a:prstGeom>
          <a:noFill/>
        </p:spPr>
      </p:pic>
      <p:pic>
        <p:nvPicPr>
          <p:cNvPr id="8195" name="Picture 3" descr="C:\Documents and Settings\User\Рабочий стол\450px-Guglielmo_Marco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000372"/>
            <a:ext cx="2783547" cy="3705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Ян </a:t>
            </a:r>
            <a:r>
              <a:rPr lang="uk-UA" dirty="0" err="1" smtClean="0"/>
              <a:t>Дидерик</a:t>
            </a:r>
            <a:r>
              <a:rPr lang="uk-UA" dirty="0" smtClean="0"/>
              <a:t> </a:t>
            </a:r>
            <a:r>
              <a:rPr lang="uk-UA" dirty="0" err="1" smtClean="0"/>
              <a:t>ван</a:t>
            </a:r>
            <a:r>
              <a:rPr lang="uk-UA" dirty="0" smtClean="0"/>
              <a:t> дер </a:t>
            </a:r>
            <a:r>
              <a:rPr lang="uk-UA" dirty="0" err="1" smtClean="0"/>
              <a:t>Ваальс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4286280" cy="4389120"/>
          </a:xfrm>
        </p:spPr>
        <p:txBody>
          <a:bodyPr/>
          <a:lstStyle/>
          <a:p>
            <a:r>
              <a:rPr lang="ru-RU" dirty="0" smtClean="0"/>
              <a:t>Лауреат</a:t>
            </a:r>
            <a:r>
              <a:rPr lang="ru-RU" dirty="0" smtClean="0"/>
              <a:t> 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 </a:t>
            </a:r>
            <a:r>
              <a:rPr lang="ru-RU" dirty="0" smtClean="0"/>
              <a:t>1910</a:t>
            </a:r>
            <a:r>
              <a:rPr lang="ru-RU" dirty="0" smtClean="0"/>
              <a:t> </a:t>
            </a:r>
            <a:r>
              <a:rPr lang="ru-RU" dirty="0" smtClean="0"/>
              <a:t>р. за </a:t>
            </a:r>
            <a:r>
              <a:rPr lang="ru-RU" dirty="0" err="1" smtClean="0"/>
              <a:t>відкритя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міжмолекулярних</a:t>
            </a:r>
            <a:r>
              <a:rPr lang="ru-RU" dirty="0" smtClean="0"/>
              <a:t> </a:t>
            </a:r>
            <a:r>
              <a:rPr lang="ru-RU" dirty="0" err="1" smtClean="0"/>
              <a:t>взаємодій</a:t>
            </a:r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9218" name="Picture 2" descr="C:\Documents and Settings\User\Рабочий стол\530px-Johannes_Diderik_van_der_Wa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4119556" cy="465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Вільгельм </a:t>
            </a:r>
            <a:r>
              <a:rPr lang="uk-UA" dirty="0" smtClean="0"/>
              <a:t>Він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5072098" cy="4895864"/>
          </a:xfrm>
        </p:spPr>
        <p:txBody>
          <a:bodyPr/>
          <a:lstStyle/>
          <a:p>
            <a:r>
              <a:rPr lang="ru-RU" dirty="0" smtClean="0"/>
              <a:t>лауреат 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 (1911) за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явищ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поглинання</a:t>
            </a:r>
            <a:r>
              <a:rPr lang="ru-RU" dirty="0" smtClean="0"/>
              <a:t> 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 абсолютно </a:t>
            </a:r>
            <a:r>
              <a:rPr lang="ru-RU" dirty="0" err="1" smtClean="0"/>
              <a:t>чорним</a:t>
            </a:r>
            <a:r>
              <a:rPr lang="ru-RU" dirty="0" smtClean="0"/>
              <a:t> </a:t>
            </a:r>
            <a:r>
              <a:rPr lang="ru-RU" dirty="0" err="1" smtClean="0"/>
              <a:t>тілом</a:t>
            </a:r>
            <a:r>
              <a:rPr lang="ru-RU" dirty="0" smtClean="0"/>
              <a:t> (</a:t>
            </a: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Віна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1266" name="Picture 2" descr="C:\Documents and Settings\User\Рабочий стол\Wilhelm_Wien_19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857232"/>
            <a:ext cx="3626723" cy="51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Нільс Густав </a:t>
            </a:r>
            <a:r>
              <a:rPr lang="uk-UA" dirty="0" err="1" smtClean="0"/>
              <a:t>Дален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4572032" cy="4460558"/>
          </a:xfrm>
        </p:spPr>
        <p:txBody>
          <a:bodyPr/>
          <a:lstStyle/>
          <a:p>
            <a:r>
              <a:rPr lang="ru-RU" dirty="0" smtClean="0"/>
              <a:t>лауреат 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по </a:t>
            </a:r>
            <a:r>
              <a:rPr lang="ru-RU" dirty="0" err="1" smtClean="0"/>
              <a:t>фізиці</a:t>
            </a:r>
            <a:r>
              <a:rPr lang="ru-RU" dirty="0" smtClean="0"/>
              <a:t> 1912 р. «За </a:t>
            </a:r>
            <a:r>
              <a:rPr lang="ru-RU" dirty="0" err="1" smtClean="0"/>
              <a:t>винахід</a:t>
            </a:r>
            <a:r>
              <a:rPr lang="ru-RU" dirty="0" smtClean="0"/>
              <a:t> </a:t>
            </a:r>
            <a:r>
              <a:rPr lang="ru-RU" dirty="0" err="1" smtClean="0"/>
              <a:t>автоматичних</a:t>
            </a:r>
            <a:r>
              <a:rPr lang="ru-RU" dirty="0" smtClean="0"/>
              <a:t> </a:t>
            </a:r>
            <a:r>
              <a:rPr lang="ru-RU" dirty="0" err="1" smtClean="0"/>
              <a:t>регуляторів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у </a:t>
            </a:r>
            <a:r>
              <a:rPr lang="ru-RU" dirty="0" err="1" smtClean="0"/>
              <a:t>сполученні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газовими</a:t>
            </a:r>
            <a:r>
              <a:rPr lang="ru-RU" dirty="0" smtClean="0"/>
              <a:t> </a:t>
            </a:r>
            <a:r>
              <a:rPr lang="ru-RU" dirty="0" err="1" smtClean="0"/>
              <a:t>акумуляторами</a:t>
            </a:r>
            <a:r>
              <a:rPr lang="ru-RU" dirty="0" smtClean="0"/>
              <a:t> для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на маяках </a:t>
            </a:r>
            <a:r>
              <a:rPr lang="ru-RU" dirty="0" err="1" smtClean="0"/>
              <a:t>і</a:t>
            </a:r>
            <a:r>
              <a:rPr lang="ru-RU" dirty="0" smtClean="0"/>
              <a:t> буях».</a:t>
            </a:r>
            <a:endParaRPr lang="ru-RU" dirty="0"/>
          </a:p>
        </p:txBody>
      </p:sp>
      <p:pic>
        <p:nvPicPr>
          <p:cNvPr id="12290" name="Picture 2" descr="C:\Documents and Settings\User\Рабочий стол\397px-Nils_Gustaf_Dalé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000108"/>
            <a:ext cx="3555401" cy="5365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err="1" smtClean="0"/>
              <a:t>Гейке</a:t>
            </a:r>
            <a:r>
              <a:rPr lang="uk-UA" dirty="0" smtClean="0"/>
              <a:t> </a:t>
            </a:r>
            <a:r>
              <a:rPr lang="uk-UA" dirty="0" err="1" smtClean="0"/>
              <a:t>Камерлінг-Оннес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4257676" cy="3429024"/>
          </a:xfrm>
        </p:spPr>
        <p:txBody>
          <a:bodyPr/>
          <a:lstStyle/>
          <a:p>
            <a:r>
              <a:rPr lang="ru-RU" dirty="0" smtClean="0"/>
              <a:t>лауреат 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 1913 </a:t>
            </a:r>
            <a:r>
              <a:rPr lang="ru-RU" dirty="0" smtClean="0"/>
              <a:t>року за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надпровідності</a:t>
            </a:r>
            <a:endParaRPr lang="ru-RU" dirty="0"/>
          </a:p>
        </p:txBody>
      </p:sp>
      <p:pic>
        <p:nvPicPr>
          <p:cNvPr id="13314" name="Picture 2" descr="C:\Documents and Settings\User\Рабочий стол\450px-Kamerlingh_port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428736"/>
            <a:ext cx="3371864" cy="4495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Макс фон </a:t>
            </a:r>
            <a:r>
              <a:rPr lang="uk-UA" dirty="0" err="1" smtClean="0"/>
              <a:t>Лауе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4043362" cy="4824426"/>
          </a:xfrm>
        </p:spPr>
        <p:txBody>
          <a:bodyPr/>
          <a:lstStyle/>
          <a:p>
            <a:r>
              <a:rPr lang="ru-RU" dirty="0" smtClean="0"/>
              <a:t>лауреат 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 за </a:t>
            </a:r>
            <a:r>
              <a:rPr lang="ru-RU" dirty="0" err="1" smtClean="0"/>
              <a:t>відкриття</a:t>
            </a:r>
            <a:r>
              <a:rPr lang="ru-RU" dirty="0" smtClean="0"/>
              <a:t> </a:t>
            </a:r>
            <a:r>
              <a:rPr lang="ru-RU" dirty="0" err="1" smtClean="0"/>
              <a:t>дифракції</a:t>
            </a:r>
            <a:r>
              <a:rPr lang="ru-RU" dirty="0" smtClean="0"/>
              <a:t> </a:t>
            </a:r>
            <a:r>
              <a:rPr lang="ru-RU" dirty="0" err="1" smtClean="0"/>
              <a:t>рентгенівських</a:t>
            </a:r>
            <a:r>
              <a:rPr lang="ru-RU" dirty="0" smtClean="0"/>
              <a:t> </a:t>
            </a:r>
            <a:r>
              <a:rPr lang="ru-RU" dirty="0" err="1" smtClean="0"/>
              <a:t>променів</a:t>
            </a:r>
            <a:r>
              <a:rPr lang="ru-RU" dirty="0" smtClean="0"/>
              <a:t> на </a:t>
            </a:r>
            <a:r>
              <a:rPr lang="ru-RU" dirty="0" err="1" smtClean="0"/>
              <a:t>кристалах</a:t>
            </a:r>
            <a:endParaRPr lang="ru-RU" dirty="0"/>
          </a:p>
        </p:txBody>
      </p:sp>
      <p:pic>
        <p:nvPicPr>
          <p:cNvPr id="14338" name="Picture 2" descr="C:\Documents and Settings\User\Рабочий стол\Max_von_La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105498"/>
            <a:ext cx="3357586" cy="4936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Вільям Генрі </a:t>
            </a:r>
            <a:r>
              <a:rPr lang="uk-UA" dirty="0" smtClean="0"/>
              <a:t>Брегг та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Вільям </a:t>
            </a:r>
            <a:r>
              <a:rPr lang="uk-UA" dirty="0" err="1" smtClean="0"/>
              <a:t>Лоренс</a:t>
            </a:r>
            <a:r>
              <a:rPr lang="uk-UA" dirty="0" smtClean="0"/>
              <a:t> </a:t>
            </a:r>
            <a:r>
              <a:rPr lang="uk-UA" dirty="0" smtClean="0"/>
              <a:t>Брегг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429264"/>
            <a:ext cx="8858312" cy="1428736"/>
          </a:xfrm>
        </p:spPr>
        <p:txBody>
          <a:bodyPr>
            <a:normAutofit/>
          </a:bodyPr>
          <a:lstStyle/>
          <a:p>
            <a:r>
              <a:rPr lang="ru-RU" dirty="0" err="1" smtClean="0"/>
              <a:t>лауреати</a:t>
            </a:r>
            <a:r>
              <a:rPr lang="ru-RU" dirty="0" smtClean="0"/>
              <a:t> 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 </a:t>
            </a:r>
            <a:r>
              <a:rPr lang="ru-RU" dirty="0" smtClean="0"/>
              <a:t>1915</a:t>
            </a:r>
            <a:r>
              <a:rPr lang="ru-RU" dirty="0" smtClean="0"/>
              <a:t> року «за заслуги в </a:t>
            </a:r>
            <a:r>
              <a:rPr lang="ru-RU" dirty="0" err="1" smtClean="0"/>
              <a:t>дослідженні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 за </a:t>
            </a:r>
            <a:r>
              <a:rPr lang="ru-RU" dirty="0" err="1" smtClean="0"/>
              <a:t>допомогою</a:t>
            </a:r>
            <a:r>
              <a:rPr lang="ru-RU" dirty="0" smtClean="0"/>
              <a:t> </a:t>
            </a:r>
            <a:r>
              <a:rPr lang="ru-RU" dirty="0" err="1" smtClean="0"/>
              <a:t>рентгенівських</a:t>
            </a:r>
            <a:r>
              <a:rPr lang="ru-RU" dirty="0" smtClean="0"/>
              <a:t> </a:t>
            </a:r>
            <a:r>
              <a:rPr lang="ru-RU" dirty="0" err="1" smtClean="0"/>
              <a:t>променів</a:t>
            </a:r>
            <a:r>
              <a:rPr lang="ru-RU" dirty="0" smtClean="0"/>
              <a:t>» </a:t>
            </a:r>
            <a:endParaRPr lang="ru-RU" dirty="0"/>
          </a:p>
        </p:txBody>
      </p:sp>
      <p:pic>
        <p:nvPicPr>
          <p:cNvPr id="15362" name="Picture 2" descr="C:\Documents and Settings\User\Рабочий стол\William_Henry_Bragg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2694030" cy="3802058"/>
          </a:xfrm>
          <a:prstGeom prst="rect">
            <a:avLst/>
          </a:prstGeom>
          <a:noFill/>
        </p:spPr>
      </p:pic>
      <p:pic>
        <p:nvPicPr>
          <p:cNvPr id="15363" name="Picture 3" descr="C:\Documents and Settings\User\Рабочий стол\Wl-bra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2667000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Чарльз </a:t>
            </a:r>
            <a:r>
              <a:rPr lang="uk-UA" dirty="0" err="1" smtClean="0"/>
              <a:t>Гловер</a:t>
            </a:r>
            <a:r>
              <a:rPr lang="uk-UA" dirty="0" smtClean="0"/>
              <a:t> </a:t>
            </a:r>
            <a:r>
              <a:rPr lang="uk-UA" dirty="0" err="1" smtClean="0"/>
              <a:t>Баркла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4686304" cy="4967302"/>
          </a:xfrm>
        </p:spPr>
        <p:txBody>
          <a:bodyPr/>
          <a:lstStyle/>
          <a:p>
            <a:r>
              <a:rPr lang="ru-RU" dirty="0" smtClean="0"/>
              <a:t>лауреат 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 1917 р. за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рентгенівській</a:t>
            </a:r>
            <a:r>
              <a:rPr lang="ru-RU" dirty="0" smtClean="0"/>
              <a:t> </a:t>
            </a:r>
            <a:r>
              <a:rPr lang="ru-RU" dirty="0" err="1" smtClean="0"/>
              <a:t>спектроскопії</a:t>
            </a:r>
            <a:r>
              <a:rPr lang="ru-RU" dirty="0" smtClean="0"/>
              <a:t> та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питаннях</a:t>
            </a:r>
            <a:r>
              <a:rPr lang="ru-RU" dirty="0" smtClean="0"/>
              <a:t> </a:t>
            </a:r>
            <a:r>
              <a:rPr lang="ru-RU" dirty="0" err="1" smtClean="0"/>
              <a:t>рентгенівського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C:\Documents and Settings\User\Рабочий стол\Charles_Glover_Bark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8933" y="1571612"/>
            <a:ext cx="3273141" cy="46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uk-UA" dirty="0" smtClean="0"/>
              <a:t>Макс Планк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4186238" cy="4467236"/>
          </a:xfrm>
        </p:spPr>
        <p:txBody>
          <a:bodyPr/>
          <a:lstStyle/>
          <a:p>
            <a:r>
              <a:rPr lang="ru-RU" dirty="0" err="1" smtClean="0"/>
              <a:t>ЛауреатНобелівської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 1918 року за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квантової</a:t>
            </a:r>
            <a:r>
              <a:rPr lang="ru-RU" dirty="0" smtClean="0"/>
              <a:t> </a:t>
            </a:r>
            <a:r>
              <a:rPr lang="ru-RU" dirty="0" err="1" smtClean="0"/>
              <a:t>гіпотези</a:t>
            </a:r>
            <a:endParaRPr lang="ru-RU" dirty="0"/>
          </a:p>
        </p:txBody>
      </p:sp>
      <p:pic>
        <p:nvPicPr>
          <p:cNvPr id="4" name="Picture 2" descr="C:\Documents and Settings\User\Рабочий стол\Max_plan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07373"/>
            <a:ext cx="3487699" cy="5187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err="1" smtClean="0"/>
              <a:t>Йоганнес</a:t>
            </a:r>
            <a:r>
              <a:rPr lang="uk-UA" dirty="0" smtClean="0"/>
              <a:t> </a:t>
            </a:r>
            <a:r>
              <a:rPr lang="uk-UA" dirty="0" smtClean="0"/>
              <a:t>Штарк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4614866" cy="4467236"/>
          </a:xfrm>
        </p:spPr>
        <p:txBody>
          <a:bodyPr/>
          <a:lstStyle/>
          <a:p>
            <a:r>
              <a:rPr lang="ru-RU" dirty="0" err="1" smtClean="0"/>
              <a:t>Нобелівський</a:t>
            </a:r>
            <a:r>
              <a:rPr lang="ru-RU" dirty="0" smtClean="0"/>
              <a:t> лауреат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 1919 </a:t>
            </a:r>
            <a:r>
              <a:rPr lang="ru-RU" dirty="0" smtClean="0"/>
              <a:t>року «</a:t>
            </a:r>
            <a:r>
              <a:rPr lang="ru-RU" dirty="0" smtClean="0"/>
              <a:t>За </a:t>
            </a:r>
            <a:r>
              <a:rPr lang="ru-RU" dirty="0" err="1" smtClean="0"/>
              <a:t>відкриття</a:t>
            </a:r>
            <a:r>
              <a:rPr lang="ru-RU" dirty="0" smtClean="0"/>
              <a:t> </a:t>
            </a:r>
            <a:r>
              <a:rPr lang="ru-RU" dirty="0" err="1" smtClean="0"/>
              <a:t>ефекта</a:t>
            </a:r>
            <a:r>
              <a:rPr lang="ru-RU" dirty="0" smtClean="0"/>
              <a:t> Доплера в </a:t>
            </a:r>
            <a:r>
              <a:rPr lang="ru-RU" dirty="0" err="1" smtClean="0"/>
              <a:t>канальних</a:t>
            </a:r>
            <a:r>
              <a:rPr lang="ru-RU" dirty="0" smtClean="0"/>
              <a:t> </a:t>
            </a:r>
            <a:r>
              <a:rPr lang="ru-RU" dirty="0" err="1" smtClean="0"/>
              <a:t>променях</a:t>
            </a:r>
            <a:r>
              <a:rPr lang="ru-RU" dirty="0" smtClean="0"/>
              <a:t> та </a:t>
            </a:r>
            <a:r>
              <a:rPr lang="ru-RU" dirty="0" err="1" smtClean="0"/>
              <a:t>розщеплення</a:t>
            </a:r>
            <a:r>
              <a:rPr lang="ru-RU" dirty="0" smtClean="0"/>
              <a:t> </a:t>
            </a:r>
            <a:r>
              <a:rPr lang="ru-RU" dirty="0" err="1" smtClean="0"/>
              <a:t>спектральних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 в </a:t>
            </a:r>
            <a:r>
              <a:rPr lang="ru-RU" dirty="0" err="1" smtClean="0"/>
              <a:t>електричному</a:t>
            </a:r>
            <a:r>
              <a:rPr lang="ru-RU" dirty="0" smtClean="0"/>
              <a:t> </a:t>
            </a:r>
            <a:r>
              <a:rPr lang="ru-RU" dirty="0" err="1" smtClean="0"/>
              <a:t>полі</a:t>
            </a:r>
            <a:r>
              <a:rPr lang="ru-RU" dirty="0" smtClean="0"/>
              <a:t> (</a:t>
            </a:r>
            <a:r>
              <a:rPr lang="ru-RU" dirty="0" err="1" smtClean="0"/>
              <a:t>ефект</a:t>
            </a:r>
            <a:r>
              <a:rPr lang="ru-RU" dirty="0" smtClean="0"/>
              <a:t> Штарка)".</a:t>
            </a:r>
            <a:endParaRPr lang="ru-RU" dirty="0"/>
          </a:p>
        </p:txBody>
      </p:sp>
      <p:pic>
        <p:nvPicPr>
          <p:cNvPr id="18434" name="Picture 2" descr="C:\Documents and Settings\User\Рабочий стол\Johannes_St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477722"/>
            <a:ext cx="3238504" cy="4580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Вільгельм Конрад </a:t>
            </a:r>
            <a:r>
              <a:rPr lang="uk-UA" dirty="0" err="1" smtClean="0"/>
              <a:t>Рентгеня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5357850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Лауреат</a:t>
            </a:r>
            <a:r>
              <a:rPr lang="ru-RU" dirty="0" smtClean="0"/>
              <a:t> 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 1901 </a:t>
            </a:r>
            <a:r>
              <a:rPr lang="ru-RU" dirty="0" smtClean="0"/>
              <a:t>року за  </a:t>
            </a:r>
            <a:r>
              <a:rPr lang="ru-RU" dirty="0" err="1" smtClean="0"/>
              <a:t>відкриття</a:t>
            </a:r>
            <a:r>
              <a:rPr lang="ru-RU" dirty="0" smtClean="0"/>
              <a:t> </a:t>
            </a:r>
            <a:r>
              <a:rPr lang="ru-RU" dirty="0" err="1" smtClean="0"/>
              <a:t>короткохвильового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 </a:t>
            </a:r>
            <a:r>
              <a:rPr lang="ru-RU" dirty="0" smtClean="0"/>
              <a:t>— </a:t>
            </a:r>
            <a:r>
              <a:rPr lang="ru-RU" dirty="0" err="1" smtClean="0"/>
              <a:t>рентгенівських</a:t>
            </a:r>
            <a:r>
              <a:rPr lang="ru-RU" dirty="0" smtClean="0"/>
              <a:t> </a:t>
            </a:r>
            <a:r>
              <a:rPr lang="ru-RU" dirty="0" err="1" smtClean="0"/>
              <a:t>променів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1026" name="Picture 2" descr="C:\Documents and Settings\User\Рабочий стол\460px-Wilhelm_Conrad_Röntgen-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3221" y="1428736"/>
            <a:ext cx="3620779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Шарль </a:t>
            </a:r>
            <a:r>
              <a:rPr lang="uk-UA" dirty="0" err="1" smtClean="0"/>
              <a:t>Едуар</a:t>
            </a:r>
            <a:r>
              <a:rPr lang="uk-UA" dirty="0" smtClean="0"/>
              <a:t> </a:t>
            </a:r>
            <a:r>
              <a:rPr lang="uk-UA" dirty="0" err="1" smtClean="0"/>
              <a:t>Ґійом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5186370" cy="4538674"/>
          </a:xfrm>
        </p:spPr>
        <p:txBody>
          <a:bodyPr/>
          <a:lstStyle/>
          <a:p>
            <a:r>
              <a:rPr lang="ru-RU" dirty="0" smtClean="0"/>
              <a:t>Лауреат 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 1920 року за </a:t>
            </a:r>
            <a:r>
              <a:rPr lang="ru-RU" dirty="0" err="1" smtClean="0"/>
              <a:t>відкриття</a:t>
            </a:r>
            <a:r>
              <a:rPr lang="ru-RU" dirty="0" smtClean="0"/>
              <a:t> </a:t>
            </a:r>
            <a:r>
              <a:rPr lang="ru-RU" dirty="0" err="1" smtClean="0"/>
              <a:t>сплавів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аномальною </a:t>
            </a:r>
            <a:r>
              <a:rPr lang="ru-RU" dirty="0" err="1" smtClean="0"/>
              <a:t>поведінкою</a:t>
            </a:r>
            <a:r>
              <a:rPr lang="ru-RU" dirty="0" smtClean="0"/>
              <a:t> </a:t>
            </a:r>
            <a:r>
              <a:rPr lang="ru-RU" dirty="0" err="1" smtClean="0"/>
              <a:t>коефіцієнта</a:t>
            </a:r>
            <a:r>
              <a:rPr lang="ru-RU" dirty="0" smtClean="0"/>
              <a:t> теплового </a:t>
            </a:r>
            <a:r>
              <a:rPr lang="ru-RU" dirty="0" err="1" smtClean="0"/>
              <a:t>розширення</a:t>
            </a:r>
            <a:r>
              <a:rPr lang="ru-RU" dirty="0" smtClean="0"/>
              <a:t>: </a:t>
            </a:r>
            <a:r>
              <a:rPr lang="ru-RU" dirty="0" err="1" smtClean="0"/>
              <a:t>Інвару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елінвару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C:\Documents and Settings\User\Рабочий стол\Guillaume_1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357430"/>
            <a:ext cx="2667000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Альберт </a:t>
            </a:r>
            <a:r>
              <a:rPr lang="uk-UA" dirty="0" smtClean="0"/>
              <a:t>Ейнштейн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4186238" cy="4395798"/>
          </a:xfrm>
        </p:spPr>
        <p:txBody>
          <a:bodyPr/>
          <a:lstStyle/>
          <a:p>
            <a:r>
              <a:rPr lang="ru-RU" dirty="0" smtClean="0"/>
              <a:t>Лауреат 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 1921 </a:t>
            </a:r>
            <a:r>
              <a:rPr lang="ru-RU" dirty="0" smtClean="0"/>
              <a:t>року за </a:t>
            </a:r>
            <a:r>
              <a:rPr lang="ru-RU" dirty="0" err="1" smtClean="0"/>
              <a:t>відкриття</a:t>
            </a:r>
            <a:r>
              <a:rPr lang="ru-RU" dirty="0" smtClean="0"/>
              <a:t> 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відносності</a:t>
            </a:r>
            <a:r>
              <a:rPr lang="ru-RU" dirty="0" smtClean="0"/>
              <a:t>, </a:t>
            </a:r>
            <a:r>
              <a:rPr lang="ru-RU" dirty="0" err="1" smtClean="0"/>
              <a:t>броунівського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та </a:t>
            </a:r>
            <a:r>
              <a:rPr lang="ru-RU" dirty="0" err="1" smtClean="0"/>
              <a:t>фотоелектричного</a:t>
            </a:r>
            <a:r>
              <a:rPr lang="ru-RU" dirty="0" smtClean="0"/>
              <a:t> </a:t>
            </a:r>
            <a:r>
              <a:rPr lang="ru-RU" dirty="0" err="1" smtClean="0"/>
              <a:t>ефекту</a:t>
            </a:r>
            <a:endParaRPr lang="ru-RU" dirty="0"/>
          </a:p>
        </p:txBody>
      </p:sp>
      <p:pic>
        <p:nvPicPr>
          <p:cNvPr id="20482" name="Picture 2" descr="C:\Documents and Settings\User\Рабочий стол\480px-Einstein1921_by_F_Schmutzer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4372" y="1785926"/>
            <a:ext cx="3697386" cy="4611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Нільс </a:t>
            </a:r>
            <a:r>
              <a:rPr lang="uk-UA" dirty="0" smtClean="0"/>
              <a:t>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3900486" cy="4395798"/>
          </a:xfrm>
        </p:spPr>
        <p:txBody>
          <a:bodyPr/>
          <a:lstStyle/>
          <a:p>
            <a:r>
              <a:rPr lang="ru-RU" dirty="0" smtClean="0"/>
              <a:t>Лауреат 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 (1922</a:t>
            </a:r>
            <a:r>
              <a:rPr lang="ru-RU" dirty="0" smtClean="0"/>
              <a:t>) за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 </a:t>
            </a:r>
            <a:r>
              <a:rPr lang="ru-RU" dirty="0" err="1" smtClean="0"/>
              <a:t>квантової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smtClean="0"/>
              <a:t>атома.</a:t>
            </a:r>
            <a:endParaRPr lang="ru-RU" dirty="0"/>
          </a:p>
        </p:txBody>
      </p:sp>
      <p:pic>
        <p:nvPicPr>
          <p:cNvPr id="21506" name="Picture 2" descr="C:\Documents and Settings\User\Рабочий стол\Niels_Boh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71546"/>
            <a:ext cx="3556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Роберт </a:t>
            </a:r>
            <a:r>
              <a:rPr lang="uk-UA" dirty="0" err="1" smtClean="0"/>
              <a:t>Ендрус</a:t>
            </a:r>
            <a:r>
              <a:rPr lang="uk-UA" dirty="0" smtClean="0"/>
              <a:t> </a:t>
            </a:r>
            <a:r>
              <a:rPr lang="uk-UA" dirty="0" err="1" smtClean="0"/>
              <a:t>Міллікен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4114800" cy="4752988"/>
          </a:xfrm>
        </p:spPr>
        <p:txBody>
          <a:bodyPr/>
          <a:lstStyle/>
          <a:p>
            <a:r>
              <a:rPr lang="uk-UA" dirty="0" smtClean="0"/>
              <a:t>О</a:t>
            </a:r>
            <a:r>
              <a:rPr lang="ru-RU" dirty="0" err="1" smtClean="0"/>
              <a:t>тримав</a:t>
            </a:r>
            <a:r>
              <a:rPr lang="ru-RU" dirty="0" smtClean="0"/>
              <a:t> </a:t>
            </a:r>
            <a:r>
              <a:rPr lang="ru-RU" dirty="0" err="1" smtClean="0"/>
              <a:t>Нобелівську</a:t>
            </a:r>
            <a:r>
              <a:rPr lang="ru-RU" dirty="0" smtClean="0"/>
              <a:t> </a:t>
            </a:r>
            <a:r>
              <a:rPr lang="ru-RU" dirty="0" err="1" smtClean="0"/>
              <a:t>премію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 за 1923 </a:t>
            </a:r>
            <a:r>
              <a:rPr lang="ru-RU" dirty="0" err="1" smtClean="0"/>
              <a:t>рік</a:t>
            </a:r>
            <a:r>
              <a:rPr lang="ru-RU" dirty="0" smtClean="0"/>
              <a:t> «за </a:t>
            </a:r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smtClean="0"/>
              <a:t>заряду </a:t>
            </a:r>
            <a:r>
              <a:rPr lang="ru-RU" dirty="0" err="1" smtClean="0"/>
              <a:t>електрона</a:t>
            </a:r>
            <a:r>
              <a:rPr lang="ru-RU" dirty="0" smtClean="0"/>
              <a:t> та </a:t>
            </a:r>
            <a:r>
              <a:rPr lang="ru-RU" dirty="0" err="1" smtClean="0"/>
              <a:t>працю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r>
              <a:rPr lang="ru-RU" dirty="0" smtClean="0"/>
              <a:t> </a:t>
            </a:r>
            <a:r>
              <a:rPr lang="ru-RU" dirty="0" err="1" smtClean="0"/>
              <a:t>фотоефекту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22530" name="Picture 2" descr="C:\Documents and Settings\User\Рабочий стол\Robert-millika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643050"/>
            <a:ext cx="3588161" cy="472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Манне </a:t>
            </a:r>
            <a:r>
              <a:rPr lang="uk-UA" dirty="0" err="1" smtClean="0"/>
              <a:t>Сігбан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4186238" cy="4395798"/>
          </a:xfrm>
        </p:spPr>
        <p:txBody>
          <a:bodyPr/>
          <a:lstStyle/>
          <a:p>
            <a:r>
              <a:rPr lang="ru-RU" dirty="0" smtClean="0"/>
              <a:t>лауреат 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 в 1924 р</a:t>
            </a:r>
            <a:r>
              <a:rPr lang="ru-RU" dirty="0" smtClean="0"/>
              <a:t>. «</a:t>
            </a:r>
            <a:r>
              <a:rPr lang="ru-RU" dirty="0" smtClean="0"/>
              <a:t>За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r>
              <a:rPr lang="ru-RU" dirty="0" smtClean="0"/>
              <a:t> </a:t>
            </a:r>
            <a:r>
              <a:rPr lang="ru-RU" dirty="0" err="1" smtClean="0"/>
              <a:t>рентгенівської</a:t>
            </a:r>
            <a:r>
              <a:rPr lang="ru-RU" dirty="0" smtClean="0"/>
              <a:t> </a:t>
            </a:r>
            <a:r>
              <a:rPr lang="ru-RU" dirty="0" err="1" smtClean="0"/>
              <a:t>спектроскопії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C:\Documents and Settings\User\Рабочий стол\1924_Karl_Manne_Siegbah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142984"/>
            <a:ext cx="3556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643602" cy="121443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Джеймс </a:t>
            </a:r>
            <a:r>
              <a:rPr lang="uk-UA" dirty="0" smtClean="0"/>
              <a:t>Франк та  </a:t>
            </a:r>
            <a:br>
              <a:rPr lang="uk-UA" dirty="0" smtClean="0"/>
            </a:br>
            <a:r>
              <a:rPr lang="uk-UA" dirty="0" smtClean="0"/>
              <a:t>Густав </a:t>
            </a:r>
            <a:r>
              <a:rPr lang="uk-UA" dirty="0" smtClean="0"/>
              <a:t>Людвіг </a:t>
            </a:r>
            <a:r>
              <a:rPr lang="uk-UA" dirty="0" smtClean="0"/>
              <a:t>Герц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8401080" cy="1071570"/>
          </a:xfrm>
        </p:spPr>
        <p:txBody>
          <a:bodyPr/>
          <a:lstStyle/>
          <a:p>
            <a:r>
              <a:rPr lang="ru-RU" dirty="0" err="1" smtClean="0"/>
              <a:t>лауреати</a:t>
            </a:r>
            <a:r>
              <a:rPr lang="ru-RU" dirty="0" smtClean="0"/>
              <a:t> 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 1925 року «за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 </a:t>
            </a:r>
            <a:r>
              <a:rPr lang="ru-RU" dirty="0" err="1" smtClean="0"/>
              <a:t>зіткнення</a:t>
            </a:r>
            <a:r>
              <a:rPr lang="ru-RU" dirty="0" smtClean="0"/>
              <a:t> </a:t>
            </a:r>
            <a:r>
              <a:rPr lang="ru-RU" dirty="0" err="1" smtClean="0"/>
              <a:t>електрона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атомом»</a:t>
            </a:r>
            <a:endParaRPr lang="ru-RU" dirty="0"/>
          </a:p>
        </p:txBody>
      </p:sp>
      <p:pic>
        <p:nvPicPr>
          <p:cNvPr id="24578" name="Picture 2" descr="C:\Documents and Settings\User\Рабочий стол\James_Fran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7"/>
            <a:ext cx="3714776" cy="2948615"/>
          </a:xfrm>
          <a:prstGeom prst="rect">
            <a:avLst/>
          </a:prstGeom>
          <a:noFill/>
        </p:spPr>
      </p:pic>
      <p:pic>
        <p:nvPicPr>
          <p:cNvPr id="24580" name="Picture 4" descr="C:\Documents and Settings\User\Рабочий стол\Gustav_Hert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14488"/>
            <a:ext cx="2444742" cy="3457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1362456"/>
          </a:xfrm>
        </p:spPr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ru-RU" dirty="0"/>
          </a:p>
        </p:txBody>
      </p:sp>
      <p:pic>
        <p:nvPicPr>
          <p:cNvPr id="26627" name="Picture 3" descr="C:\Documents and Settings\User\Рабочий стол\600px-Nobel_medal_dsc061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357430"/>
            <a:ext cx="4143364" cy="4143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6072198" cy="114300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Гендрік</a:t>
            </a:r>
            <a:r>
              <a:rPr lang="uk-UA" dirty="0" smtClean="0"/>
              <a:t> Антон </a:t>
            </a:r>
            <a:r>
              <a:rPr lang="uk-UA" dirty="0" smtClean="0"/>
              <a:t>Лоренц та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Пітер </a:t>
            </a:r>
            <a:r>
              <a:rPr lang="uk-UA" dirty="0" err="1" smtClean="0"/>
              <a:t>Зееман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4000496" cy="4357718"/>
          </a:xfrm>
        </p:spPr>
        <p:txBody>
          <a:bodyPr>
            <a:normAutofit/>
          </a:bodyPr>
          <a:lstStyle/>
          <a:p>
            <a:r>
              <a:rPr lang="ru-RU" dirty="0" smtClean="0"/>
              <a:t>лауреат</a:t>
            </a:r>
            <a:r>
              <a:rPr lang="uk-UA" dirty="0" smtClean="0"/>
              <a:t>и</a:t>
            </a:r>
            <a:r>
              <a:rPr lang="ru-RU" dirty="0" smtClean="0"/>
              <a:t> 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 1902 року </a:t>
            </a:r>
            <a:r>
              <a:rPr lang="ru-RU" dirty="0" smtClean="0"/>
              <a:t>«</a:t>
            </a:r>
            <a:r>
              <a:rPr lang="ru-RU" dirty="0" smtClean="0"/>
              <a:t>за </a:t>
            </a:r>
            <a:r>
              <a:rPr lang="ru-RU" dirty="0" err="1" smtClean="0"/>
              <a:t>видатні</a:t>
            </a:r>
            <a:r>
              <a:rPr lang="ru-RU" dirty="0" smtClean="0"/>
              <a:t> заслуги в </a:t>
            </a:r>
            <a:r>
              <a:rPr lang="ru-RU" dirty="0" err="1" smtClean="0"/>
              <a:t>дослідженнях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магнетизму на </a:t>
            </a:r>
            <a:r>
              <a:rPr lang="ru-RU" dirty="0" err="1" smtClean="0"/>
              <a:t>радіаційні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2050" name="Picture 2" descr="C:\Documents and Settings\User\Рабочий стол\H_A_Lorentz_(Nobel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42852"/>
            <a:ext cx="2667000" cy="377190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428px-Pieter_Zee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714620"/>
            <a:ext cx="2802737" cy="3929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Антуан</a:t>
            </a:r>
            <a:r>
              <a:rPr lang="ru-RU" dirty="0" smtClean="0"/>
              <a:t> </a:t>
            </a:r>
            <a:r>
              <a:rPr lang="ru-RU" dirty="0" err="1" smtClean="0"/>
              <a:t>Анрі</a:t>
            </a:r>
            <a:r>
              <a:rPr lang="ru-RU" dirty="0" smtClean="0"/>
              <a:t> </a:t>
            </a:r>
            <a:r>
              <a:rPr lang="ru-RU" dirty="0" smtClean="0"/>
              <a:t>Беккерель, </a:t>
            </a:r>
            <a:r>
              <a:rPr lang="ru-RU" dirty="0" err="1" smtClean="0"/>
              <a:t>П'єр</a:t>
            </a:r>
            <a:r>
              <a:rPr lang="ru-RU" dirty="0" smtClean="0"/>
              <a:t> </a:t>
            </a:r>
            <a:r>
              <a:rPr lang="ru-RU" dirty="0" err="1" smtClean="0"/>
              <a:t>Кюрі</a:t>
            </a:r>
            <a:r>
              <a:rPr lang="ru-RU" dirty="0" smtClean="0"/>
              <a:t> та </a:t>
            </a:r>
            <a:r>
              <a:rPr lang="ru-RU" dirty="0" err="1" smtClean="0"/>
              <a:t>Марія</a:t>
            </a:r>
            <a:r>
              <a:rPr lang="ru-RU" dirty="0" smtClean="0"/>
              <a:t> </a:t>
            </a:r>
            <a:r>
              <a:rPr lang="ru-RU" dirty="0" err="1" smtClean="0"/>
              <a:t>Кюрі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72074"/>
            <a:ext cx="8572560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У 1903 р</a:t>
            </a:r>
            <a:r>
              <a:rPr lang="ru-RU" dirty="0" smtClean="0"/>
              <a:t>.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Нобелівську</a:t>
            </a:r>
            <a:r>
              <a:rPr lang="ru-RU" dirty="0" smtClean="0"/>
              <a:t> </a:t>
            </a:r>
            <a:r>
              <a:rPr lang="ru-RU" dirty="0" err="1" smtClean="0"/>
              <a:t>премію</a:t>
            </a:r>
            <a:r>
              <a:rPr lang="ru-RU" dirty="0" smtClean="0"/>
              <a:t> по </a:t>
            </a:r>
            <a:r>
              <a:rPr lang="ru-RU" dirty="0" err="1" smtClean="0"/>
              <a:t>фізиці</a:t>
            </a:r>
            <a:r>
              <a:rPr lang="ru-RU" dirty="0" smtClean="0"/>
              <a:t> «На знак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видатних</a:t>
            </a:r>
            <a:r>
              <a:rPr lang="ru-RU" dirty="0" smtClean="0"/>
              <a:t> заслуг,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виразилися</a:t>
            </a:r>
            <a:r>
              <a:rPr lang="ru-RU" dirty="0" smtClean="0"/>
              <a:t> у </a:t>
            </a:r>
            <a:r>
              <a:rPr lang="ru-RU" dirty="0" err="1" smtClean="0"/>
              <a:t>відкритті</a:t>
            </a:r>
            <a:r>
              <a:rPr lang="ru-RU" dirty="0" smtClean="0"/>
              <a:t> </a:t>
            </a:r>
            <a:r>
              <a:rPr lang="ru-RU" dirty="0" err="1" smtClean="0"/>
              <a:t>мимовільної</a:t>
            </a:r>
            <a:r>
              <a:rPr lang="ru-RU" dirty="0" smtClean="0"/>
              <a:t> </a:t>
            </a:r>
            <a:r>
              <a:rPr lang="ru-RU" dirty="0" err="1" smtClean="0"/>
              <a:t>радіоактивності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C:\Documents and Settings\User\Рабочий стол\Henri_Becquer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2962576" cy="3357586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Mariecur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8936" y="1285860"/>
            <a:ext cx="2760782" cy="3571900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Pierrecur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6675" y="1357298"/>
            <a:ext cx="2512647" cy="3469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Джон Вільям </a:t>
            </a:r>
            <a:r>
              <a:rPr lang="uk-UA" dirty="0" err="1" smtClean="0"/>
              <a:t>Стретт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4614866" cy="4389120"/>
          </a:xfrm>
        </p:spPr>
        <p:txBody>
          <a:bodyPr/>
          <a:lstStyle/>
          <a:p>
            <a:r>
              <a:rPr lang="ru-RU" dirty="0" smtClean="0"/>
              <a:t>Лауреат 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 в </a:t>
            </a:r>
            <a:r>
              <a:rPr lang="ru-RU" dirty="0" smtClean="0"/>
              <a:t>1904</a:t>
            </a:r>
            <a:r>
              <a:rPr lang="ru-RU" dirty="0" smtClean="0"/>
              <a:t> р</a:t>
            </a:r>
            <a:r>
              <a:rPr lang="ru-RU" dirty="0" smtClean="0"/>
              <a:t>. За </a:t>
            </a:r>
            <a:r>
              <a:rPr lang="ru-RU" dirty="0" err="1" smtClean="0"/>
              <a:t>в</a:t>
            </a:r>
            <a:r>
              <a:rPr lang="ru-RU" dirty="0" err="1" smtClean="0"/>
              <a:t>ідкриття</a:t>
            </a:r>
            <a:r>
              <a:rPr lang="ru-RU" dirty="0" smtClean="0"/>
              <a:t> аргону, </a:t>
            </a:r>
            <a:r>
              <a:rPr lang="ru-RU" dirty="0" err="1" smtClean="0"/>
              <a:t>релеєвського</a:t>
            </a:r>
            <a:r>
              <a:rPr lang="ru-RU" dirty="0" smtClean="0"/>
              <a:t> </a:t>
            </a:r>
            <a:r>
              <a:rPr lang="ru-RU" dirty="0" err="1" smtClean="0"/>
              <a:t>розсіювання</a:t>
            </a:r>
            <a:r>
              <a:rPr lang="ru-RU" dirty="0" smtClean="0"/>
              <a:t>, </a:t>
            </a:r>
            <a:r>
              <a:rPr lang="ru-RU" dirty="0" err="1" smtClean="0"/>
              <a:t>хвиль</a:t>
            </a:r>
            <a:r>
              <a:rPr lang="ru-RU" dirty="0" smtClean="0"/>
              <a:t> Релея, </a:t>
            </a:r>
            <a:r>
              <a:rPr lang="ru-RU" dirty="0" err="1" smtClean="0"/>
              <a:t>нестійкості</a:t>
            </a:r>
            <a:r>
              <a:rPr lang="ru-RU" dirty="0" smtClean="0"/>
              <a:t> </a:t>
            </a:r>
            <a:r>
              <a:rPr lang="ru-RU" dirty="0" smtClean="0"/>
              <a:t>Релея — </a:t>
            </a:r>
            <a:r>
              <a:rPr lang="ru-RU" dirty="0" smtClean="0"/>
              <a:t>Тейлора та закону Релея-Джинса,</a:t>
            </a:r>
            <a:endParaRPr lang="ru-RU" dirty="0"/>
          </a:p>
        </p:txBody>
      </p:sp>
      <p:pic>
        <p:nvPicPr>
          <p:cNvPr id="10242" name="Picture 2" descr="C:\Documents and Settings\User\Рабочий стол\445px-John_William_Stru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4330" y="1428736"/>
            <a:ext cx="3840300" cy="5167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Філіп Едуард Антон фон </a:t>
            </a:r>
            <a:r>
              <a:rPr lang="uk-UA" dirty="0" err="1" smtClean="0"/>
              <a:t>Ленар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714620"/>
            <a:ext cx="4357718" cy="3357586"/>
          </a:xfrm>
        </p:spPr>
        <p:txBody>
          <a:bodyPr/>
          <a:lstStyle/>
          <a:p>
            <a:r>
              <a:rPr lang="ru-RU" dirty="0" smtClean="0"/>
              <a:t>Лауреат 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 в </a:t>
            </a:r>
            <a:r>
              <a:rPr lang="ru-RU" dirty="0" smtClean="0"/>
              <a:t>1905 р. «за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катодних</a:t>
            </a:r>
            <a:r>
              <a:rPr lang="ru-RU" dirty="0" smtClean="0"/>
              <a:t> </a:t>
            </a:r>
            <a:r>
              <a:rPr lang="ru-RU" dirty="0" err="1" smtClean="0"/>
              <a:t>променів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 descr="C:\Documents and Settings\User\Рабочий стол\Len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357298"/>
            <a:ext cx="3667132" cy="5186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Джозеф Джон </a:t>
            </a:r>
            <a:r>
              <a:rPr lang="uk-UA" dirty="0" smtClean="0"/>
              <a:t>Томсон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4714908" cy="4714908"/>
          </a:xfrm>
        </p:spPr>
        <p:txBody>
          <a:bodyPr/>
          <a:lstStyle/>
          <a:p>
            <a:r>
              <a:rPr lang="ru-RU" dirty="0" smtClean="0"/>
              <a:t>Лауреат</a:t>
            </a:r>
            <a:r>
              <a:rPr lang="ru-RU" dirty="0" smtClean="0"/>
              <a:t> 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 </a:t>
            </a:r>
            <a:r>
              <a:rPr lang="ru-RU" dirty="0" smtClean="0"/>
              <a:t>1906 року </a:t>
            </a:r>
            <a:r>
              <a:rPr lang="ru-RU" dirty="0" smtClean="0"/>
              <a:t>за заслуги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теоретичних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експериментальних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</a:t>
            </a:r>
            <a:r>
              <a:rPr lang="ru-RU" dirty="0" err="1" smtClean="0"/>
              <a:t>провідності</a:t>
            </a:r>
            <a:r>
              <a:rPr lang="ru-RU" dirty="0" smtClean="0"/>
              <a:t> </a:t>
            </a:r>
            <a:r>
              <a:rPr lang="ru-RU" dirty="0" err="1" smtClean="0"/>
              <a:t>електрики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газах,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найважливіша</a:t>
            </a:r>
            <a:r>
              <a:rPr lang="ru-RU" dirty="0" smtClean="0"/>
              <a:t> — </a:t>
            </a:r>
            <a:r>
              <a:rPr lang="ru-RU" dirty="0" err="1" smtClean="0"/>
              <a:t>відкриття</a:t>
            </a:r>
            <a:r>
              <a:rPr lang="ru-RU" dirty="0" smtClean="0"/>
              <a:t> </a:t>
            </a:r>
            <a:r>
              <a:rPr lang="ru-RU" dirty="0" err="1" smtClean="0"/>
              <a:t>електрона</a:t>
            </a:r>
            <a:r>
              <a:rPr lang="ru-RU" dirty="0" smtClean="0"/>
              <a:t> та        </a:t>
            </a:r>
            <a:r>
              <a:rPr lang="ru-RU" dirty="0" err="1" smtClean="0"/>
              <a:t>ізотопів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3" name="Picture 3" descr="C:\Documents and Settings\User\Рабочий стол\522px-Jj-thoms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767313" cy="4330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Альберт </a:t>
            </a:r>
            <a:r>
              <a:rPr lang="uk-UA" dirty="0" err="1" smtClean="0"/>
              <a:t>Абрагам</a:t>
            </a:r>
            <a:r>
              <a:rPr lang="uk-UA" dirty="0" smtClean="0"/>
              <a:t> </a:t>
            </a:r>
            <a:r>
              <a:rPr lang="uk-UA" dirty="0" err="1" smtClean="0"/>
              <a:t>Майкельсон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4143404" cy="4286280"/>
          </a:xfrm>
        </p:spPr>
        <p:txBody>
          <a:bodyPr>
            <a:normAutofit/>
          </a:bodyPr>
          <a:lstStyle/>
          <a:p>
            <a:r>
              <a:rPr lang="ru-RU" dirty="0" err="1" smtClean="0"/>
              <a:t>удостоєний</a:t>
            </a:r>
            <a:r>
              <a:rPr lang="ru-RU" dirty="0" smtClean="0"/>
              <a:t> в </a:t>
            </a:r>
            <a:r>
              <a:rPr lang="ru-RU" dirty="0" smtClean="0"/>
              <a:t>1907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 за </a:t>
            </a:r>
            <a:r>
              <a:rPr lang="ru-RU" dirty="0" err="1" smtClean="0"/>
              <a:t>створення</a:t>
            </a:r>
            <a:r>
              <a:rPr lang="ru-RU" dirty="0" smtClean="0"/>
              <a:t> </a:t>
            </a:r>
            <a:r>
              <a:rPr lang="ru-RU" dirty="0" err="1" smtClean="0"/>
              <a:t>прецизійних</a:t>
            </a:r>
            <a:r>
              <a:rPr lang="ru-RU" dirty="0" smtClean="0"/>
              <a:t> </a:t>
            </a:r>
            <a:r>
              <a:rPr lang="ru-RU" dirty="0" err="1" smtClean="0"/>
              <a:t>інструментів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виконані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спектроскопічні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smtClean="0"/>
              <a:t>           </a:t>
            </a:r>
            <a:r>
              <a:rPr lang="ru-RU" dirty="0" err="1" smtClean="0"/>
              <a:t>метрологічні</a:t>
            </a:r>
            <a:r>
              <a:rPr lang="ru-RU" dirty="0" smtClean="0"/>
              <a:t> </a:t>
            </a:r>
            <a:r>
              <a:rPr lang="ru-RU" dirty="0" smtClean="0"/>
              <a:t>                  </a:t>
            </a:r>
            <a:r>
              <a:rPr lang="ru-RU" dirty="0" err="1" smtClean="0"/>
              <a:t>дослідження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Documents and Settings\User\Рабочий стол\427px-Albert_Abraham_Michels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29312"/>
            <a:ext cx="3852861" cy="5404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err="1" smtClean="0"/>
              <a:t>Габрієль</a:t>
            </a:r>
            <a:r>
              <a:rPr lang="uk-UA" dirty="0" smtClean="0"/>
              <a:t> </a:t>
            </a:r>
            <a:r>
              <a:rPr lang="uk-UA" dirty="0" err="1" smtClean="0"/>
              <a:t>Ліппман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71678"/>
            <a:ext cx="4572032" cy="4643470"/>
          </a:xfrm>
        </p:spPr>
        <p:txBody>
          <a:bodyPr/>
          <a:lstStyle/>
          <a:p>
            <a:r>
              <a:rPr lang="ru-RU" dirty="0" smtClean="0"/>
              <a:t>лауреат 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 </a:t>
            </a:r>
            <a:r>
              <a:rPr lang="ru-RU" dirty="0" smtClean="0"/>
              <a:t>1908</a:t>
            </a:r>
            <a:r>
              <a:rPr lang="ru-RU" dirty="0" smtClean="0"/>
              <a:t> р. </a:t>
            </a:r>
            <a:r>
              <a:rPr lang="ru-RU" dirty="0" smtClean="0"/>
              <a:t>    «</a:t>
            </a:r>
            <a:r>
              <a:rPr lang="ru-RU" dirty="0" smtClean="0"/>
              <a:t>За </a:t>
            </a:r>
            <a:r>
              <a:rPr lang="ru-RU" dirty="0" err="1" smtClean="0"/>
              <a:t>створення</a:t>
            </a:r>
            <a:r>
              <a:rPr lang="ru-RU" dirty="0" smtClean="0"/>
              <a:t> методу </a:t>
            </a:r>
            <a:r>
              <a:rPr lang="ru-RU" dirty="0" err="1" smtClean="0"/>
              <a:t>фотографічного</a:t>
            </a:r>
            <a:r>
              <a:rPr lang="ru-RU" dirty="0" smtClean="0"/>
              <a:t>     </a:t>
            </a:r>
            <a:r>
              <a:rPr lang="ru-RU" dirty="0" smtClean="0"/>
              <a:t> 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 </a:t>
            </a:r>
            <a:r>
              <a:rPr lang="ru-RU" dirty="0" err="1" smtClean="0"/>
              <a:t>інтерференції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7170" name="Picture 2" descr="C:\Documents and Settings\User\Рабочий стол\Gabriel_Lippman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85860"/>
            <a:ext cx="3626723" cy="51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139</Words>
  <Application>Microsoft Office PowerPoint</Application>
  <PresentationFormat>Экран (4:3)</PresentationFormat>
  <Paragraphs>50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Нобелівські лауреати в галузі фізики  1901-1925 рр.</vt:lpstr>
      <vt:lpstr>Вільгельм Конрад Рентгеня</vt:lpstr>
      <vt:lpstr>Гендрік Антон Лоренц та Пітер Зееман</vt:lpstr>
      <vt:lpstr>Антуан Анрі Беккерель, П'єр Кюрі та Марія Кюрі</vt:lpstr>
      <vt:lpstr>Джон Вільям Стретт</vt:lpstr>
      <vt:lpstr>Філіп Едуард Антон фон Ленар</vt:lpstr>
      <vt:lpstr>Джозеф Джон Томсон</vt:lpstr>
      <vt:lpstr>Альберт Абрагам Майкельсон</vt:lpstr>
      <vt:lpstr>Габрієль Ліппман</vt:lpstr>
      <vt:lpstr>Карл Фердинанд Браун та Гульєльмо Марконі</vt:lpstr>
      <vt:lpstr>Ян Дидерик ван дер Ваальс</vt:lpstr>
      <vt:lpstr>Вільгельм Він</vt:lpstr>
      <vt:lpstr>Нільс Густав Дален</vt:lpstr>
      <vt:lpstr>Гейке Камерлінг-Оннес</vt:lpstr>
      <vt:lpstr>Макс фон Лауе</vt:lpstr>
      <vt:lpstr>Вільям Генрі Брегг та  Вільям Лоренс Брегг</vt:lpstr>
      <vt:lpstr>Чарльз Гловер Баркла</vt:lpstr>
      <vt:lpstr>Макс Планк</vt:lpstr>
      <vt:lpstr>Йоганнес Штарк</vt:lpstr>
      <vt:lpstr>Шарль Едуар Ґійом</vt:lpstr>
      <vt:lpstr>Альберт Ейнштейн</vt:lpstr>
      <vt:lpstr>Нільс Бор</vt:lpstr>
      <vt:lpstr>Роберт Ендрус Міллікен</vt:lpstr>
      <vt:lpstr>Манне Сігбан</vt:lpstr>
      <vt:lpstr>Джеймс Франк та   Густав Людвіг Герц</vt:lpstr>
      <vt:lpstr>Дякую за увагу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Нобелівські лауреати в галузі фізики</dc:title>
  <dc:creator>User</dc:creator>
  <cp:lastModifiedBy>User</cp:lastModifiedBy>
  <cp:revision>13</cp:revision>
  <dcterms:created xsi:type="dcterms:W3CDTF">2014-05-05T13:09:34Z</dcterms:created>
  <dcterms:modified xsi:type="dcterms:W3CDTF">2014-05-05T15:14:59Z</dcterms:modified>
</cp:coreProperties>
</file>