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8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>
      <p:cViewPr varScale="1">
        <p:scale>
          <a:sx n="45" d="100"/>
          <a:sy n="45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D36AD4-6181-447E-92CB-3AADFBD462DE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F2C449-6D92-4BA7-8EBA-1864E8544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8062912" cy="230425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780928"/>
            <a:ext cx="50642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Поляризація</a:t>
            </a:r>
            <a:endParaRPr lang="ru-RU" sz="60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6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endParaRPr lang="ru-RU" sz="6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0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</a:p>
          <a:p>
            <a:pPr algn="ctr"/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тему: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5445224"/>
            <a:ext cx="320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3264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rgbClr val="FFF7F3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7F3"/>
                </a:solidFill>
              </a:rPr>
              <a:t>Око </a:t>
            </a:r>
            <a:r>
              <a:rPr lang="ru-RU" sz="2800" b="1" dirty="0" err="1" smtClean="0">
                <a:solidFill>
                  <a:srgbClr val="FFF7F3"/>
                </a:solidFill>
              </a:rPr>
              <a:t>людини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нездатне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відрізняти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поляризоване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світло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від</a:t>
            </a:r>
            <a:r>
              <a:rPr lang="ru-RU" sz="2800" b="1" dirty="0" smtClean="0">
                <a:solidFill>
                  <a:srgbClr val="FFF7F3"/>
                </a:solidFill>
              </a:rPr>
              <a:t> природного. </a:t>
            </a:r>
            <a:r>
              <a:rPr lang="ru-RU" sz="2800" b="1" dirty="0" err="1" smtClean="0">
                <a:solidFill>
                  <a:srgbClr val="FFF7F3"/>
                </a:solidFill>
              </a:rPr>
              <a:t>Хоча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комахи</a:t>
            </a:r>
            <a:r>
              <a:rPr lang="ru-RU" sz="2800" b="1" dirty="0" smtClean="0">
                <a:solidFill>
                  <a:srgbClr val="FFF7F3"/>
                </a:solidFill>
              </a:rPr>
              <a:t>, </a:t>
            </a:r>
            <a:r>
              <a:rPr lang="ru-RU" sz="2800" b="1" dirty="0" err="1" smtClean="0">
                <a:solidFill>
                  <a:srgbClr val="FFF7F3"/>
                </a:solidFill>
              </a:rPr>
              <a:t>зокрема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бджоли</a:t>
            </a:r>
            <a:r>
              <a:rPr lang="ru-RU" sz="2800" b="1" dirty="0" smtClean="0">
                <a:solidFill>
                  <a:srgbClr val="FFF7F3"/>
                </a:solidFill>
              </a:rPr>
              <a:t>, </a:t>
            </a:r>
            <a:r>
              <a:rPr lang="ru-RU" sz="2800" b="1" dirty="0" err="1" smtClean="0">
                <a:solidFill>
                  <a:srgbClr val="FFF7F3"/>
                </a:solidFill>
              </a:rPr>
              <a:t>можуть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визначати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напрямок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площини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поляризації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поляризованого</a:t>
            </a:r>
            <a:r>
              <a:rPr lang="ru-RU" sz="2800" b="1" dirty="0" smtClean="0">
                <a:solidFill>
                  <a:srgbClr val="FFF7F3"/>
                </a:solidFill>
              </a:rPr>
              <a:t> </a:t>
            </a:r>
            <a:r>
              <a:rPr lang="ru-RU" sz="2800" b="1" dirty="0" err="1" smtClean="0">
                <a:solidFill>
                  <a:srgbClr val="FFF7F3"/>
                </a:solidFill>
              </a:rPr>
              <a:t>світла</a:t>
            </a:r>
            <a:r>
              <a:rPr lang="ru-RU" sz="2800" b="1" dirty="0" smtClean="0">
                <a:solidFill>
                  <a:srgbClr val="FFF7F3"/>
                </a:solidFill>
              </a:rPr>
              <a:t>.</a:t>
            </a:r>
            <a:endParaRPr lang="ru-RU" sz="2800" b="1" dirty="0">
              <a:solidFill>
                <a:srgbClr val="FFF7F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29000"/>
            <a:ext cx="3181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Аналізатор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 мал. 4.74 </a:t>
            </a:r>
            <a:r>
              <a:rPr lang="ru-RU" b="1" dirty="0" err="1" smtClean="0"/>
              <a:t>зображено</a:t>
            </a:r>
            <a:r>
              <a:rPr lang="ru-RU" b="1" dirty="0" smtClean="0"/>
              <a:t> установку, в </a:t>
            </a:r>
            <a:r>
              <a:rPr lang="ru-RU" b="1" dirty="0" err="1" smtClean="0"/>
              <a:t>якій</a:t>
            </a:r>
            <a:r>
              <a:rPr lang="ru-RU" b="1" dirty="0" smtClean="0"/>
              <a:t> </a:t>
            </a:r>
            <a:r>
              <a:rPr lang="ru-RU" b="1" dirty="0" err="1" smtClean="0"/>
              <a:t>здійснюється</a:t>
            </a:r>
            <a:r>
              <a:rPr lang="ru-RU" b="1" dirty="0" smtClean="0"/>
              <a:t> </a:t>
            </a:r>
            <a:r>
              <a:rPr lang="ru-RU" b="1" dirty="0" err="1" smtClean="0"/>
              <a:t>поляризація</a:t>
            </a:r>
            <a:r>
              <a:rPr lang="ru-RU" b="1" dirty="0" smtClean="0"/>
              <a:t> природного </a:t>
            </a:r>
            <a:r>
              <a:rPr lang="ru-RU" b="1" dirty="0" err="1" smtClean="0"/>
              <a:t>світла</a:t>
            </a:r>
            <a:r>
              <a:rPr lang="ru-RU" b="1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17032"/>
            <a:ext cx="5734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>
            <a:off x="4139952" y="3068960"/>
            <a:ext cx="4608512" cy="3528392"/>
          </a:xfrm>
          <a:prstGeom prst="wedgeEllipseCallout">
            <a:avLst>
              <a:gd name="adj1" fmla="val -81157"/>
              <a:gd name="adj2" fmla="val -5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Явище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поляризації</a:t>
            </a:r>
            <a:r>
              <a:rPr lang="ru-RU" sz="2400" b="1" dirty="0" smtClean="0"/>
              <a:t> широко </a:t>
            </a:r>
            <a:r>
              <a:rPr lang="ru-RU" sz="2400" b="1" dirty="0" err="1" smtClean="0"/>
              <a:t>застосовують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техніці</a:t>
            </a:r>
            <a:r>
              <a:rPr lang="ru-RU" sz="2400" b="1" dirty="0" smtClean="0"/>
              <a:t>. У </a:t>
            </a:r>
            <a:r>
              <a:rPr lang="ru-RU" sz="2400" b="1" dirty="0" err="1" smtClean="0"/>
              <a:t>сучасних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містах</a:t>
            </a:r>
            <a:r>
              <a:rPr lang="ru-RU" sz="2400" b="1" dirty="0" smtClean="0"/>
              <a:t>, де </a:t>
            </a:r>
            <a:r>
              <a:rPr lang="ru-RU" sz="2400" b="1" dirty="0" err="1" smtClean="0"/>
              <a:t>багато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радіопередавачів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призначення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випромінювальні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антени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розміщують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взаємно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перпендикулярних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площинах</a:t>
            </a:r>
            <a:r>
              <a:rPr lang="ru-RU" sz="2400" b="1" dirty="0" smtClean="0"/>
              <a:t> (мал. 4.75). За таких  умов  </a:t>
            </a:r>
            <a:r>
              <a:rPr lang="ru-RU" sz="2400" b="1" dirty="0" err="1" smtClean="0"/>
              <a:t>дві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радіостанції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працюють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однаковій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частоті</a:t>
            </a:r>
            <a:r>
              <a:rPr lang="ru-RU" sz="2400" b="1" dirty="0" smtClean="0"/>
              <a:t>, не </a:t>
            </a:r>
            <a:r>
              <a:rPr lang="ru-RU" sz="2400" b="1" dirty="0" err="1" smtClean="0"/>
              <a:t>заважають</a:t>
            </a:r>
            <a:r>
              <a:rPr lang="ru-RU" sz="2400" b="1" dirty="0" smtClean="0"/>
              <a:t> одна </a:t>
            </a:r>
            <a:r>
              <a:rPr lang="ru-RU" sz="2400" b="1" dirty="0" err="1" smtClean="0"/>
              <a:t>одній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2736304" cy="301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664296" cy="308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221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 </a:t>
            </a:r>
            <a:r>
              <a:rPr lang="ru-RU" sz="2800" b="1" dirty="0" err="1" smtClean="0"/>
              <a:t>цукровій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промисловості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застосовують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прилади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визначення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концентрації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цукру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мелясі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розчині</a:t>
            </a:r>
            <a:r>
              <a:rPr lang="ru-RU" sz="2800" b="1" dirty="0" smtClean="0"/>
              <a:t> — </a:t>
            </a:r>
            <a:r>
              <a:rPr lang="ru-RU" sz="2800" b="1" dirty="0" err="1" smtClean="0"/>
              <a:t>цукриметри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Розчин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цукру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здатний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повертати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площину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поляризації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світла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певний</a:t>
            </a:r>
            <a:r>
              <a:rPr lang="ru-RU" sz="2800" b="1" dirty="0" smtClean="0"/>
              <a:t> кут </a:t>
            </a:r>
            <a:r>
              <a:rPr lang="ru-RU" sz="2800" b="1" dirty="0" err="1" smtClean="0"/>
              <a:t>залежно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концетрації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цукру</a:t>
            </a:r>
            <a:endParaRPr lang="ru-RU" sz="2800" b="1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5024"/>
            <a:ext cx="53407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Світло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якому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напрямки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коливань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якимсь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чином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впорядковані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називається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u="sng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поляризованим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3726178"/>
            <a:ext cx="86764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Поляризація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світла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його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властивість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яка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характеризується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просторово-часовою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впорядкованістю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орієнтації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векторів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напруженостей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електричного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магнітного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терміном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“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поляризація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світла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”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розуміють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також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процес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отримання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поляризованого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світла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20888"/>
            <a:ext cx="390443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Природне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світло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перетворити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плоскополяризоване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допомогою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поляризаторів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пристроїв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пропускають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коливання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визначеного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напрямку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наприклад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пропускають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коливання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паралельні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площині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поляризатора,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повністю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затримують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коливання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перпендикулярні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цієї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площини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). Як поляризатор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використовувати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кристал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турмаліну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досліди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турмаліном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445624" cy="504056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Спрямуємо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природне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світло</a:t>
            </a:r>
            <a:r>
              <a:rPr lang="ru-RU" sz="2800" b="1" dirty="0" smtClean="0"/>
              <a:t> перпендикулярно до </a:t>
            </a:r>
            <a:r>
              <a:rPr lang="ru-RU" sz="2800" b="1" dirty="0" err="1" smtClean="0"/>
              <a:t>пластини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турмаліну</a:t>
            </a:r>
            <a:r>
              <a:rPr lang="ru-RU" sz="2800" b="1" dirty="0" smtClean="0"/>
              <a:t> Т</a:t>
            </a:r>
            <a:r>
              <a:rPr lang="ru-RU" sz="2800" b="1" baseline="-25000" dirty="0" smtClean="0"/>
              <a:t>1</a:t>
            </a:r>
            <a:r>
              <a:rPr lang="ru-RU" sz="2800" b="1" dirty="0" smtClean="0"/>
              <a:t>, яка </a:t>
            </a:r>
            <a:r>
              <a:rPr lang="ru-RU" sz="2800" b="1" dirty="0" err="1" smtClean="0"/>
              <a:t>була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вирізана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паралельно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осі</a:t>
            </a:r>
            <a:r>
              <a:rPr lang="ru-RU" sz="2800" b="1" dirty="0" smtClean="0"/>
              <a:t> ОО</a:t>
            </a:r>
            <a:r>
              <a:rPr lang="ru-RU" sz="2800" dirty="0" smtClean="0"/>
              <a:t>´ </a:t>
            </a:r>
            <a:endParaRPr lang="ru-RU" sz="2800" dirty="0"/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465637" y="3573016"/>
            <a:ext cx="4678363" cy="2257425"/>
            <a:chOff x="1276" y="9556"/>
            <a:chExt cx="7367" cy="3556"/>
          </a:xfrm>
        </p:grpSpPr>
        <p:sp>
          <p:nvSpPr>
            <p:cNvPr id="16387" name="AutoShape 3"/>
            <p:cNvSpPr>
              <a:spLocks noChangeAspect="1" noChangeArrowheads="1"/>
            </p:cNvSpPr>
            <p:nvPr/>
          </p:nvSpPr>
          <p:spPr bwMode="auto">
            <a:xfrm>
              <a:off x="1276" y="9556"/>
              <a:ext cx="7367" cy="35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6371" y="11119"/>
              <a:ext cx="695" cy="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'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7063" y="10865"/>
              <a:ext cx="695" cy="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'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7947" y="10441"/>
              <a:ext cx="696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'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408" y="9556"/>
              <a:ext cx="696" cy="5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'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4743" y="11738"/>
              <a:ext cx="623" cy="4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5310" y="11606"/>
              <a:ext cx="62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3471" y="12038"/>
              <a:ext cx="623" cy="4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413" y="12412"/>
              <a:ext cx="623" cy="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3405" y="11046"/>
              <a:ext cx="623" cy="4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n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3445" y="10456"/>
              <a:ext cx="623" cy="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4495" y="12510"/>
              <a:ext cx="1163" cy="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1276" y="11159"/>
              <a:ext cx="53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V="1">
              <a:off x="5333" y="10279"/>
              <a:ext cx="2273" cy="8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V="1">
              <a:off x="5456" y="10324"/>
              <a:ext cx="2237" cy="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7689" y="10322"/>
              <a:ext cx="1" cy="8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 flipV="1">
              <a:off x="4978" y="10623"/>
              <a:ext cx="3055" cy="1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5439" y="11164"/>
              <a:ext cx="2" cy="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 flipH="1" flipV="1">
              <a:off x="7588" y="10289"/>
              <a:ext cx="92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 flipH="1" flipV="1">
              <a:off x="5341" y="11140"/>
              <a:ext cx="93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5330" y="11150"/>
              <a:ext cx="3" cy="9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 flipV="1">
              <a:off x="5329" y="12088"/>
              <a:ext cx="115" cy="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 flipH="1">
              <a:off x="5431" y="11133"/>
              <a:ext cx="2256" cy="9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 flipH="1">
              <a:off x="3029" y="10463"/>
              <a:ext cx="8" cy="22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 flipH="1">
              <a:off x="3900" y="10130"/>
              <a:ext cx="8" cy="2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 flipV="1">
              <a:off x="3038" y="10141"/>
              <a:ext cx="870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 flipV="1">
              <a:off x="2953" y="12386"/>
              <a:ext cx="955" cy="3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 flipH="1">
              <a:off x="2943" y="10451"/>
              <a:ext cx="8" cy="2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 flipH="1" flipV="1">
              <a:off x="2956" y="10443"/>
              <a:ext cx="82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 flipV="1">
              <a:off x="2965" y="10089"/>
              <a:ext cx="871" cy="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 flipH="1" flipV="1">
              <a:off x="3830" y="10093"/>
              <a:ext cx="83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 flipH="1">
              <a:off x="3480" y="9818"/>
              <a:ext cx="9" cy="2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 flipV="1">
              <a:off x="6681" y="10940"/>
              <a:ext cx="536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 flipV="1">
              <a:off x="4176" y="10639"/>
              <a:ext cx="9" cy="5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V="1">
              <a:off x="5090" y="10639"/>
              <a:ext cx="8" cy="5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 flipV="1">
              <a:off x="4102" y="11156"/>
              <a:ext cx="6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 flipV="1">
              <a:off x="3480" y="10649"/>
              <a:ext cx="8" cy="5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 flipV="1">
              <a:off x="1296" y="11156"/>
              <a:ext cx="3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 flipH="1">
              <a:off x="2133" y="10761"/>
              <a:ext cx="9" cy="7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 flipH="1">
              <a:off x="1830" y="10811"/>
              <a:ext cx="628" cy="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>
              <a:off x="1799" y="10837"/>
              <a:ext cx="654" cy="6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395536" y="3356992"/>
            <a:ext cx="39239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Обертаючи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кристал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навколо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напрямку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меня,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ніяких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змін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інтенсивності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світла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після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проходження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крізь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турмалін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спостерігаємо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4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9248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 шляху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променя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поставити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другу пластину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турмаліну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baseline="-25000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обертати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навколо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напрямку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променя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то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інтенсивність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світла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проходження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пластини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змінюється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залежності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кута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α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оптичними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осями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кристалів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за законом </a:t>
            </a:r>
            <a:r>
              <a:rPr lang="ru-RU" dirty="0" err="1" smtClean="0">
                <a:solidFill>
                  <a:srgbClr val="FF0000"/>
                </a:solidFill>
              </a:rPr>
              <a:t>Малюса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r>
              <a:rPr lang="ru-RU" dirty="0" smtClean="0"/>
              <a:t>	</a:t>
            </a:r>
            <a:r>
              <a:rPr lang="en-US" dirty="0" smtClean="0"/>
              <a:t>         </a:t>
            </a:r>
            <a:endParaRPr lang="uk-UA" dirty="0" smtClean="0"/>
          </a:p>
          <a:p>
            <a:r>
              <a:rPr lang="uk-UA" i="1" dirty="0" smtClean="0">
                <a:solidFill>
                  <a:srgbClr val="FF0000"/>
                </a:solidFill>
              </a:rPr>
              <a:t>              </a:t>
            </a:r>
            <a:r>
              <a:rPr lang="ru-RU" i="1" dirty="0" smtClean="0">
                <a:solidFill>
                  <a:srgbClr val="FF0000"/>
                </a:solidFill>
              </a:rPr>
              <a:t>І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ru-RU" i="1" dirty="0" smtClean="0">
                <a:solidFill>
                  <a:srgbClr val="FF0000"/>
                </a:solidFill>
              </a:rPr>
              <a:t>І</a:t>
            </a:r>
            <a:r>
              <a:rPr lang="en-US" i="1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cos</a:t>
            </a:r>
            <a:r>
              <a:rPr lang="en-US" i="1" baseline="30000" dirty="0" smtClean="0">
                <a:solidFill>
                  <a:srgbClr val="FF0000"/>
                </a:solidFill>
              </a:rPr>
              <a:t>2</a:t>
            </a:r>
            <a:r>
              <a:rPr lang="ru-RU" i="1" dirty="0" err="1" smtClean="0">
                <a:solidFill>
                  <a:srgbClr val="FF0000"/>
                </a:solidFill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  ,</a:t>
            </a:r>
          </a:p>
          <a:p>
            <a:endParaRPr lang="en-US" dirty="0" smtClean="0">
              <a:solidFill>
                <a:srgbClr val="FFF7F3"/>
              </a:solidFill>
            </a:endParaRPr>
          </a:p>
          <a:p>
            <a:endParaRPr lang="en-US" dirty="0" smtClean="0">
              <a:solidFill>
                <a:srgbClr val="FFF7F3"/>
              </a:solidFill>
            </a:endParaRPr>
          </a:p>
          <a:p>
            <a:endParaRPr lang="en-US" dirty="0" smtClean="0">
              <a:solidFill>
                <a:srgbClr val="FFF7F3"/>
              </a:solidFill>
            </a:endParaRPr>
          </a:p>
          <a:p>
            <a:endParaRPr lang="en-US" dirty="0" smtClean="0">
              <a:solidFill>
                <a:srgbClr val="FFF7F3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7F3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7F3"/>
                </a:solidFill>
              </a:rPr>
              <a:t>     </a:t>
            </a:r>
            <a:r>
              <a:rPr lang="ru-RU" dirty="0" smtClean="0">
                <a:solidFill>
                  <a:schemeClr val="tx1"/>
                </a:solidFill>
              </a:rPr>
              <a:t>де </a:t>
            </a:r>
            <a:r>
              <a:rPr lang="ru-RU" i="1" dirty="0" smtClean="0">
                <a:solidFill>
                  <a:srgbClr val="FF0000"/>
                </a:solidFill>
              </a:rPr>
              <a:t>І</a:t>
            </a:r>
            <a:r>
              <a:rPr lang="ru-RU" baseline="-25000" dirty="0" smtClean="0">
                <a:solidFill>
                  <a:srgbClr val="FF0000"/>
                </a:solidFill>
              </a:rPr>
              <a:t>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 err="1" smtClean="0">
                <a:solidFill>
                  <a:schemeClr val="tx1"/>
                </a:solidFill>
              </a:rPr>
              <a:t>відповідно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інтенсивності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світла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падаючого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другий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кристал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після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проходження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4067944" y="2564904"/>
            <a:ext cx="4678363" cy="2257425"/>
            <a:chOff x="1276" y="9556"/>
            <a:chExt cx="7367" cy="3556"/>
          </a:xfrm>
        </p:grpSpPr>
        <p:sp>
          <p:nvSpPr>
            <p:cNvPr id="17410" name="AutoShape 2"/>
            <p:cNvSpPr>
              <a:spLocks noChangeAspect="1" noChangeArrowheads="1"/>
            </p:cNvSpPr>
            <p:nvPr/>
          </p:nvSpPr>
          <p:spPr bwMode="auto">
            <a:xfrm>
              <a:off x="1276" y="9556"/>
              <a:ext cx="7367" cy="35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6371" y="11119"/>
              <a:ext cx="695" cy="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'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7063" y="10865"/>
              <a:ext cx="695" cy="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'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7947" y="10441"/>
              <a:ext cx="696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'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408" y="9556"/>
              <a:ext cx="696" cy="5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'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4743" y="11738"/>
              <a:ext cx="623" cy="4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5310" y="11606"/>
              <a:ext cx="62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3471" y="12038"/>
              <a:ext cx="623" cy="4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3413" y="12412"/>
              <a:ext cx="623" cy="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3405" y="11046"/>
              <a:ext cx="623" cy="4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n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3445" y="10456"/>
              <a:ext cx="623" cy="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4495" y="12510"/>
              <a:ext cx="1163" cy="4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1276" y="11159"/>
              <a:ext cx="53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 flipV="1">
              <a:off x="5333" y="10279"/>
              <a:ext cx="2273" cy="8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 flipV="1">
              <a:off x="5456" y="10324"/>
              <a:ext cx="2237" cy="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7689" y="10322"/>
              <a:ext cx="1" cy="8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V="1">
              <a:off x="4978" y="10623"/>
              <a:ext cx="3055" cy="1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5439" y="11164"/>
              <a:ext cx="2" cy="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 flipV="1">
              <a:off x="7588" y="10289"/>
              <a:ext cx="92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 flipH="1" flipV="1">
              <a:off x="5341" y="11140"/>
              <a:ext cx="93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5330" y="11150"/>
              <a:ext cx="3" cy="9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V="1">
              <a:off x="5329" y="12088"/>
              <a:ext cx="115" cy="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5431" y="11133"/>
              <a:ext cx="2256" cy="9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H="1">
              <a:off x="3029" y="10463"/>
              <a:ext cx="8" cy="22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 flipH="1">
              <a:off x="3900" y="10130"/>
              <a:ext cx="8" cy="2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 flipV="1">
              <a:off x="3038" y="10141"/>
              <a:ext cx="870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V="1">
              <a:off x="2953" y="12386"/>
              <a:ext cx="955" cy="3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 flipH="1">
              <a:off x="2943" y="10451"/>
              <a:ext cx="8" cy="2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H="1" flipV="1">
              <a:off x="2956" y="10443"/>
              <a:ext cx="82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V="1">
              <a:off x="2965" y="10089"/>
              <a:ext cx="871" cy="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 flipH="1" flipV="1">
              <a:off x="3830" y="10093"/>
              <a:ext cx="83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 flipH="1">
              <a:off x="3480" y="9818"/>
              <a:ext cx="9" cy="2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 flipV="1">
              <a:off x="6681" y="10940"/>
              <a:ext cx="536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 flipV="1">
              <a:off x="4176" y="10639"/>
              <a:ext cx="9" cy="5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 flipV="1">
              <a:off x="5090" y="10639"/>
              <a:ext cx="8" cy="5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 flipV="1">
              <a:off x="4102" y="11156"/>
              <a:ext cx="6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flipV="1">
              <a:off x="3480" y="10649"/>
              <a:ext cx="8" cy="5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 flipV="1">
              <a:off x="1296" y="11156"/>
              <a:ext cx="34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8" name="Line 40"/>
            <p:cNvSpPr>
              <a:spLocks noChangeShapeType="1"/>
            </p:cNvSpPr>
            <p:nvPr/>
          </p:nvSpPr>
          <p:spPr bwMode="auto">
            <a:xfrm flipH="1">
              <a:off x="2133" y="10761"/>
              <a:ext cx="9" cy="7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 flipH="1">
              <a:off x="1830" y="10811"/>
              <a:ext cx="628" cy="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0" name="Line 42"/>
            <p:cNvSpPr>
              <a:spLocks noChangeShapeType="1"/>
            </p:cNvSpPr>
            <p:nvPr/>
          </p:nvSpPr>
          <p:spPr bwMode="auto">
            <a:xfrm>
              <a:off x="1799" y="10837"/>
              <a:ext cx="654" cy="6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451" name="Group 43"/>
          <p:cNvGrpSpPr>
            <a:grpSpLocks/>
          </p:cNvGrpSpPr>
          <p:nvPr/>
        </p:nvGrpSpPr>
        <p:grpSpPr bwMode="auto">
          <a:xfrm>
            <a:off x="0" y="2564904"/>
            <a:ext cx="1619672" cy="2448272"/>
            <a:chOff x="1276" y="11463"/>
            <a:chExt cx="2665" cy="4270"/>
          </a:xfrm>
        </p:grpSpPr>
        <p:sp>
          <p:nvSpPr>
            <p:cNvPr id="17452" name="AutoShape 44"/>
            <p:cNvSpPr>
              <a:spLocks noChangeAspect="1" noChangeArrowheads="1"/>
            </p:cNvSpPr>
            <p:nvPr/>
          </p:nvSpPr>
          <p:spPr bwMode="auto">
            <a:xfrm>
              <a:off x="1276" y="11463"/>
              <a:ext cx="2665" cy="4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53" name="Text Box 45"/>
            <p:cNvSpPr txBox="1">
              <a:spLocks noChangeArrowheads="1"/>
            </p:cNvSpPr>
            <p:nvPr/>
          </p:nvSpPr>
          <p:spPr bwMode="auto">
            <a:xfrm>
              <a:off x="1276" y="14343"/>
              <a:ext cx="696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4" name="Text Box 46"/>
            <p:cNvSpPr txBox="1">
              <a:spLocks noChangeArrowheads="1"/>
            </p:cNvSpPr>
            <p:nvPr/>
          </p:nvSpPr>
          <p:spPr bwMode="auto">
            <a:xfrm>
              <a:off x="2388" y="14545"/>
              <a:ext cx="695" cy="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5" name="Text Box 47"/>
            <p:cNvSpPr txBox="1">
              <a:spLocks noChangeArrowheads="1"/>
            </p:cNvSpPr>
            <p:nvPr/>
          </p:nvSpPr>
          <p:spPr bwMode="auto">
            <a:xfrm>
              <a:off x="2335" y="11463"/>
              <a:ext cx="696" cy="5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'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6" name="Text Box 48"/>
            <p:cNvSpPr txBox="1">
              <a:spLocks noChangeArrowheads="1"/>
            </p:cNvSpPr>
            <p:nvPr/>
          </p:nvSpPr>
          <p:spPr bwMode="auto">
            <a:xfrm>
              <a:off x="3245" y="11749"/>
              <a:ext cx="696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'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7" name="Text Box 49"/>
            <p:cNvSpPr txBox="1">
              <a:spLocks noChangeArrowheads="1"/>
            </p:cNvSpPr>
            <p:nvPr/>
          </p:nvSpPr>
          <p:spPr bwMode="auto">
            <a:xfrm>
              <a:off x="2729" y="12674"/>
              <a:ext cx="567" cy="46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8" name="Text Box 50"/>
            <p:cNvSpPr txBox="1">
              <a:spLocks noChangeArrowheads="1"/>
            </p:cNvSpPr>
            <p:nvPr/>
          </p:nvSpPr>
          <p:spPr bwMode="auto">
            <a:xfrm>
              <a:off x="2371" y="12628"/>
              <a:ext cx="567" cy="46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 rot="2157730">
              <a:off x="1886" y="12081"/>
              <a:ext cx="1233" cy="219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 rot="2156928" flipH="1">
              <a:off x="2444" y="11817"/>
              <a:ext cx="28" cy="29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1" name="Line 53"/>
            <p:cNvSpPr>
              <a:spLocks noChangeShapeType="1"/>
            </p:cNvSpPr>
            <p:nvPr/>
          </p:nvSpPr>
          <p:spPr bwMode="auto">
            <a:xfrm rot="2152825" flipV="1">
              <a:off x="2674" y="12690"/>
              <a:ext cx="5" cy="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2" name="Rectangle 54"/>
            <p:cNvSpPr>
              <a:spLocks noChangeArrowheads="1"/>
            </p:cNvSpPr>
            <p:nvPr/>
          </p:nvSpPr>
          <p:spPr bwMode="auto">
            <a:xfrm>
              <a:off x="1859" y="12113"/>
              <a:ext cx="1239" cy="22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3" name="Line 55"/>
            <p:cNvSpPr>
              <a:spLocks noChangeShapeType="1"/>
            </p:cNvSpPr>
            <p:nvPr/>
          </p:nvSpPr>
          <p:spPr bwMode="auto">
            <a:xfrm>
              <a:off x="2484" y="11864"/>
              <a:ext cx="1" cy="2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4" name="Text Box 56"/>
            <p:cNvSpPr txBox="1">
              <a:spLocks noChangeArrowheads="1"/>
            </p:cNvSpPr>
            <p:nvPr/>
          </p:nvSpPr>
          <p:spPr bwMode="auto">
            <a:xfrm>
              <a:off x="1889" y="15166"/>
              <a:ext cx="1238" cy="4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65" name="Line 57"/>
            <p:cNvSpPr>
              <a:spLocks noChangeShapeType="1"/>
            </p:cNvSpPr>
            <p:nvPr/>
          </p:nvSpPr>
          <p:spPr bwMode="auto">
            <a:xfrm flipV="1">
              <a:off x="2484" y="12576"/>
              <a:ext cx="1" cy="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2481" y="12597"/>
              <a:ext cx="327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7" name="Arc 59"/>
            <p:cNvSpPr>
              <a:spLocks/>
            </p:cNvSpPr>
            <p:nvPr/>
          </p:nvSpPr>
          <p:spPr bwMode="auto">
            <a:xfrm rot="567704">
              <a:off x="2442" y="12942"/>
              <a:ext cx="192" cy="127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8 w 18273"/>
                <a:gd name="T1" fmla="*/ 0 h 21180"/>
                <a:gd name="T2" fmla="*/ 18273 w 18273"/>
                <a:gd name="T3" fmla="*/ 9662 h 21180"/>
                <a:gd name="T4" fmla="*/ 0 w 18273"/>
                <a:gd name="T5" fmla="*/ 21180 h 2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73" h="21180" fill="none" extrusionOk="0">
                  <a:moveTo>
                    <a:pt x="4238" y="-1"/>
                  </a:moveTo>
                  <a:cubicBezTo>
                    <a:pt x="10042" y="1161"/>
                    <a:pt x="15116" y="4654"/>
                    <a:pt x="18272" y="9662"/>
                  </a:cubicBezTo>
                </a:path>
                <a:path w="18273" h="21180" stroke="0" extrusionOk="0">
                  <a:moveTo>
                    <a:pt x="4238" y="-1"/>
                  </a:moveTo>
                  <a:cubicBezTo>
                    <a:pt x="10042" y="1161"/>
                    <a:pt x="15116" y="4654"/>
                    <a:pt x="18272" y="9662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68" name="Text Box 60"/>
            <p:cNvSpPr txBox="1">
              <a:spLocks noChangeArrowheads="1"/>
            </p:cNvSpPr>
            <p:nvPr/>
          </p:nvSpPr>
          <p:spPr bwMode="auto">
            <a:xfrm>
              <a:off x="2038" y="12396"/>
              <a:ext cx="660" cy="46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69" name="Text Box 61"/>
            <p:cNvSpPr txBox="1">
              <a:spLocks noChangeArrowheads="1"/>
            </p:cNvSpPr>
            <p:nvPr/>
          </p:nvSpPr>
          <p:spPr bwMode="auto">
            <a:xfrm>
              <a:off x="2652" y="13933"/>
              <a:ext cx="661" cy="46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</a:t>
              </a:r>
              <a:r>
                <a:rPr kumimoji="0" lang="en-US" sz="11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70" name="Text Box 62"/>
            <p:cNvSpPr txBox="1">
              <a:spLocks noChangeArrowheads="1"/>
            </p:cNvSpPr>
            <p:nvPr/>
          </p:nvSpPr>
          <p:spPr bwMode="auto">
            <a:xfrm>
              <a:off x="1319" y="13462"/>
              <a:ext cx="663" cy="46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heel spokes="1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 на шляху відбитого і заломленого променів поставити аналізатор (наприклад, турмалін), то можна виявити, що відбитий і заломлений промені частково поляризовані: при обертанні аналізатора навколо променів інтенсивність світла періодично підсилюється і слабне (повного гасіння не спостерігають). Подальші дослідження показали, що у відбитому промені 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переважають коливання, 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які перпендикулярні до площини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падіння, а у заломленому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промені – коливання, </a:t>
            </a:r>
            <a:r>
              <a:rPr lang="uk-U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паралель-</a:t>
            </a:r>
            <a:endParaRPr lang="uk-UA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ні площині падіння.</a:t>
            </a:r>
            <a:r>
              <a:rPr lang="uk-UA" sz="2000" dirty="0" smtClean="0">
                <a:solidFill>
                  <a:srgbClr val="FFF7F3"/>
                </a:solidFill>
              </a:rPr>
              <a:t>).</a:t>
            </a:r>
            <a:endParaRPr lang="ru-RU" sz="2000" dirty="0" smtClean="0">
              <a:solidFill>
                <a:srgbClr val="FFF7F3"/>
              </a:solidFill>
            </a:endParaRPr>
          </a:p>
          <a:p>
            <a:endParaRPr lang="ru-RU" dirty="0"/>
          </a:p>
        </p:txBody>
      </p: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6012160" y="3140968"/>
            <a:ext cx="2808312" cy="3717032"/>
            <a:chOff x="3940" y="11463"/>
            <a:chExt cx="3496" cy="4105"/>
          </a:xfrm>
        </p:grpSpPr>
        <p:sp>
          <p:nvSpPr>
            <p:cNvPr id="18435" name="AutoShape 3"/>
            <p:cNvSpPr>
              <a:spLocks noChangeAspect="1" noChangeArrowheads="1"/>
            </p:cNvSpPr>
            <p:nvPr/>
          </p:nvSpPr>
          <p:spPr bwMode="auto">
            <a:xfrm>
              <a:off x="3940" y="11463"/>
              <a:ext cx="3496" cy="4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5243" y="12642"/>
              <a:ext cx="662" cy="46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5230" y="15102"/>
              <a:ext cx="1489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12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</a:rPr>
                <a:t>р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</a:rPr>
                <a:t>ис. 20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5679" y="11463"/>
              <a:ext cx="0" cy="3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3940" y="13353"/>
              <a:ext cx="34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4135" y="11763"/>
              <a:ext cx="1531" cy="1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V="1">
              <a:off x="5683" y="11824"/>
              <a:ext cx="1287" cy="1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4572" y="12208"/>
              <a:ext cx="160" cy="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5677" y="13339"/>
              <a:ext cx="999" cy="14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 flipH="1">
              <a:off x="5973" y="12932"/>
              <a:ext cx="72" cy="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5" name="Oval 13"/>
            <p:cNvSpPr>
              <a:spLocks noChangeArrowheads="1"/>
            </p:cNvSpPr>
            <p:nvPr/>
          </p:nvSpPr>
          <p:spPr bwMode="auto">
            <a:xfrm flipH="1">
              <a:off x="6122" y="12757"/>
              <a:ext cx="72" cy="7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 flipH="1">
              <a:off x="6309" y="12539"/>
              <a:ext cx="70" cy="7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 flipH="1">
              <a:off x="6452" y="12370"/>
              <a:ext cx="70" cy="7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 flipH="1">
              <a:off x="6602" y="12176"/>
              <a:ext cx="70" cy="7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9" name="Oval 17"/>
            <p:cNvSpPr>
              <a:spLocks noChangeArrowheads="1"/>
            </p:cNvSpPr>
            <p:nvPr/>
          </p:nvSpPr>
          <p:spPr bwMode="auto">
            <a:xfrm flipH="1">
              <a:off x="6757" y="11999"/>
              <a:ext cx="70" cy="7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0" name="Arc 18"/>
            <p:cNvSpPr>
              <a:spLocks/>
            </p:cNvSpPr>
            <p:nvPr/>
          </p:nvSpPr>
          <p:spPr bwMode="auto">
            <a:xfrm rot="-3329964">
              <a:off x="5364" y="12617"/>
              <a:ext cx="391" cy="49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273"/>
                <a:gd name="T1" fmla="*/ 0 h 21600"/>
                <a:gd name="T2" fmla="*/ 18273 w 18273"/>
                <a:gd name="T3" fmla="*/ 10082 h 21600"/>
                <a:gd name="T4" fmla="*/ 0 w 1827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73" h="21600" fill="none" extrusionOk="0">
                  <a:moveTo>
                    <a:pt x="-1" y="0"/>
                  </a:moveTo>
                  <a:cubicBezTo>
                    <a:pt x="7418" y="0"/>
                    <a:pt x="14317" y="3806"/>
                    <a:pt x="18272" y="10082"/>
                  </a:cubicBezTo>
                </a:path>
                <a:path w="18273" h="21600" stroke="0" extrusionOk="0">
                  <a:moveTo>
                    <a:pt x="-1" y="0"/>
                  </a:moveTo>
                  <a:cubicBezTo>
                    <a:pt x="7418" y="0"/>
                    <a:pt x="14317" y="3806"/>
                    <a:pt x="18272" y="1008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V="1">
              <a:off x="5692" y="13492"/>
              <a:ext cx="316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V="1">
              <a:off x="5850" y="13662"/>
              <a:ext cx="335" cy="2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V="1">
              <a:off x="5941" y="13795"/>
              <a:ext cx="318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flipV="1">
              <a:off x="6083" y="14006"/>
              <a:ext cx="339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6154" y="14124"/>
              <a:ext cx="321" cy="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 flipV="1">
              <a:off x="6273" y="14270"/>
              <a:ext cx="327" cy="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 flipV="1">
              <a:off x="6348" y="14406"/>
              <a:ext cx="336" cy="2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 flipH="1">
              <a:off x="5898" y="13657"/>
              <a:ext cx="73" cy="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9" name="Oval 27"/>
            <p:cNvSpPr>
              <a:spLocks noChangeArrowheads="1"/>
            </p:cNvSpPr>
            <p:nvPr/>
          </p:nvSpPr>
          <p:spPr bwMode="auto">
            <a:xfrm flipH="1">
              <a:off x="6139" y="13998"/>
              <a:ext cx="73" cy="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0" name="Oval 28"/>
            <p:cNvSpPr>
              <a:spLocks noChangeArrowheads="1"/>
            </p:cNvSpPr>
            <p:nvPr/>
          </p:nvSpPr>
          <p:spPr bwMode="auto">
            <a:xfrm flipH="1">
              <a:off x="6348" y="14298"/>
              <a:ext cx="73" cy="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strips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узел 20"/>
          <p:cNvSpPr/>
          <p:nvPr/>
        </p:nvSpPr>
        <p:spPr>
          <a:xfrm>
            <a:off x="1331640" y="2780928"/>
            <a:ext cx="5328592" cy="4077072"/>
          </a:xfrm>
          <a:prstGeom prst="flowChartConnector">
            <a:avLst/>
          </a:prstGeom>
          <a:scene3d>
            <a:camera prst="isometricOffAxis1Right"/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Ступінь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поляризації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136815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залежить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кута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падіння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променів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показників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заломлення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речовин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429000"/>
            <a:ext cx="38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F7F3"/>
                </a:solidFill>
              </a:rPr>
              <a:t>Подвійне заломлення променів.</a:t>
            </a:r>
            <a:endParaRPr lang="ru-RU" dirty="0">
              <a:solidFill>
                <a:srgbClr val="FFF7F3"/>
              </a:solidFill>
            </a:endParaRP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771800" y="3933056"/>
            <a:ext cx="2173287" cy="2098675"/>
            <a:chOff x="7437" y="11463"/>
            <a:chExt cx="3423" cy="3307"/>
          </a:xfrm>
        </p:grpSpPr>
        <p:sp>
          <p:nvSpPr>
            <p:cNvPr id="19459" name="AutoShape 3"/>
            <p:cNvSpPr>
              <a:spLocks noChangeAspect="1" noChangeArrowheads="1"/>
            </p:cNvSpPr>
            <p:nvPr/>
          </p:nvSpPr>
          <p:spPr bwMode="auto">
            <a:xfrm>
              <a:off x="7437" y="11463"/>
              <a:ext cx="3423" cy="33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10309" y="12117"/>
              <a:ext cx="551" cy="5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10297" y="12659"/>
              <a:ext cx="556" cy="5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8460" y="14152"/>
              <a:ext cx="1170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8188" y="11647"/>
              <a:ext cx="1238" cy="22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7464" y="12761"/>
              <a:ext cx="30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8036" y="12759"/>
              <a:ext cx="17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 flipH="1">
              <a:off x="9565" y="12725"/>
              <a:ext cx="72" cy="7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 flipH="1">
              <a:off x="10164" y="12723"/>
              <a:ext cx="73" cy="7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 flipH="1">
              <a:off x="9868" y="12729"/>
              <a:ext cx="73" cy="7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V="1">
              <a:off x="8182" y="12249"/>
              <a:ext cx="1233" cy="5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9426" y="12249"/>
              <a:ext cx="10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9603" y="12023"/>
              <a:ext cx="1" cy="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9909" y="12023"/>
              <a:ext cx="1" cy="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10192" y="12023"/>
              <a:ext cx="2" cy="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Поляризаційні призми та поляроїди.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uk-UA" sz="2400" b="1" dirty="0" smtClean="0"/>
              <a:t>В основа роботи поляризаційних пристроїв, які використовують для отримання поляризованого світла, лежить явище подвійного заломлення променів. Найчастіше для цього застосовують призми та поляроїди.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0658"/>
            <a:ext cx="3203848" cy="333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350" y="3068960"/>
            <a:ext cx="40576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3688" y="5589240"/>
            <a:ext cx="57203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За складом спектра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судити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властивості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випромінює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світло</a:t>
            </a:r>
            <a:r>
              <a:rPr lang="ru-RU" sz="2400" b="1" dirty="0" smtClean="0"/>
              <a:t>. З </a:t>
            </a:r>
            <a:r>
              <a:rPr lang="ru-RU" sz="2400" b="1" dirty="0" err="1" smtClean="0"/>
              <a:t>цією</a:t>
            </a:r>
            <a:r>
              <a:rPr lang="ru-RU" sz="2400" b="1" dirty="0" smtClean="0"/>
              <a:t> метою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прилади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названі</a:t>
            </a:r>
            <a:r>
              <a:rPr lang="ru-RU" sz="2400" b="1" dirty="0" smtClean="0"/>
              <a:t> спектрографами. Основною </a:t>
            </a:r>
            <a:r>
              <a:rPr lang="ru-RU" sz="2400" b="1" dirty="0" err="1" smtClean="0"/>
              <a:t>частиною</a:t>
            </a:r>
            <a:r>
              <a:rPr lang="ru-RU" sz="2400" b="1" dirty="0" smtClean="0"/>
              <a:t> такого </a:t>
            </a:r>
            <a:r>
              <a:rPr lang="ru-RU" sz="2400" b="1" dirty="0" err="1" smtClean="0"/>
              <a:t>приладу</a:t>
            </a:r>
            <a:r>
              <a:rPr lang="ru-RU" sz="2400" b="1" dirty="0" smtClean="0"/>
              <a:t> (мал. 4.72)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трикутна</a:t>
            </a:r>
            <a:r>
              <a:rPr lang="ru-RU" sz="2400" b="1" dirty="0" smtClean="0"/>
              <a:t> призма, яка </a:t>
            </a:r>
            <a:r>
              <a:rPr lang="ru-RU" sz="2400" b="1" dirty="0" err="1" smtClean="0"/>
              <a:t>розкладає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вузький</a:t>
            </a:r>
            <a:r>
              <a:rPr lang="ru-RU" sz="2400" b="1" dirty="0" smtClean="0"/>
              <a:t> пучок </a:t>
            </a:r>
            <a:r>
              <a:rPr lang="ru-RU" sz="2400" b="1" dirty="0" err="1" smtClean="0"/>
              <a:t>світла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проходить </a:t>
            </a:r>
            <a:r>
              <a:rPr lang="ru-RU" sz="2400" b="1" dirty="0" err="1" smtClean="0"/>
              <a:t>крізь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об'єктив</a:t>
            </a:r>
            <a:r>
              <a:rPr lang="ru-RU" sz="2400" b="1" dirty="0" smtClean="0"/>
              <a:t>, на спектр,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залишає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слід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фотоплівці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6832"/>
            <a:ext cx="5616624" cy="337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</TotalTime>
  <Words>517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 Розглянемо класичні досліди з турмаліном </vt:lpstr>
      <vt:lpstr>Слайд 5</vt:lpstr>
      <vt:lpstr>Слайд 6</vt:lpstr>
      <vt:lpstr>Ступінь поляризації  </vt:lpstr>
      <vt:lpstr>Поляризаційні призми та поляроїди. </vt:lpstr>
      <vt:lpstr>Слайд 9</vt:lpstr>
      <vt:lpstr>Слайд 10</vt:lpstr>
      <vt:lpstr>Аналізатор</vt:lpstr>
      <vt:lpstr>Слайд 12</vt:lpstr>
      <vt:lpstr>Слайд 13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Microsoft</cp:lastModifiedBy>
  <cp:revision>17</cp:revision>
  <dcterms:created xsi:type="dcterms:W3CDTF">2011-01-30T10:34:55Z</dcterms:created>
  <dcterms:modified xsi:type="dcterms:W3CDTF">2014-02-07T14:11:23Z</dcterms:modified>
</cp:coreProperties>
</file>