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8B00AC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3FEE-8025-4D21-B59E-93F943864729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F262-0BD9-4189-BA11-CE604148DF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3FEE-8025-4D21-B59E-93F943864729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F262-0BD9-4189-BA11-CE604148DF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3FEE-8025-4D21-B59E-93F943864729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F262-0BD9-4189-BA11-CE604148DF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3FEE-8025-4D21-B59E-93F943864729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F262-0BD9-4189-BA11-CE604148DF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3FEE-8025-4D21-B59E-93F943864729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F262-0BD9-4189-BA11-CE604148DF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3FEE-8025-4D21-B59E-93F943864729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F262-0BD9-4189-BA11-CE604148DF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3FEE-8025-4D21-B59E-93F943864729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F262-0BD9-4189-BA11-CE604148DF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3FEE-8025-4D21-B59E-93F943864729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F262-0BD9-4189-BA11-CE604148DF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3FEE-8025-4D21-B59E-93F943864729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F262-0BD9-4189-BA11-CE604148DF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3FEE-8025-4D21-B59E-93F943864729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F262-0BD9-4189-BA11-CE604148DF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3FEE-8025-4D21-B59E-93F943864729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F262-0BD9-4189-BA11-CE604148DF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23FEE-8025-4D21-B59E-93F943864729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5F262-0BD9-4189-BA11-CE604148DF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гапыч\Desktop\bigpreview_Light%20Rays,%20Dark%20Blue%20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04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27687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Лазер</a:t>
            </a:r>
            <a:endParaRPr lang="ru-RU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гапыч\Desktop\bigpreview_Light%20Rays,%20Dark%20Blue%20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04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924944"/>
            <a:ext cx="9144000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6600" b="1" i="1" spc="300" dirty="0" smtClean="0">
                <a:ln w="28575" cmpd="sng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Історія лазерів</a:t>
            </a:r>
            <a:endParaRPr lang="ru-RU" sz="6600" b="1" i="1" spc="300" dirty="0">
              <a:ln w="28575" cmpd="sng">
                <a:solidFill>
                  <a:srgbClr val="C0000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45" name="Picture 5" descr="C:\Users\Агапыч\Desktop\553579184.jpg"/>
          <p:cNvPicPr>
            <a:picLocks noChangeAspect="1" noChangeArrowheads="1"/>
          </p:cNvPicPr>
          <p:nvPr/>
        </p:nvPicPr>
        <p:blipFill>
          <a:blip r:embed="rId3" cstate="print"/>
          <a:srcRect t="22955" b="47654"/>
          <a:stretch>
            <a:fillRect/>
          </a:stretch>
        </p:blipFill>
        <p:spPr bwMode="auto">
          <a:xfrm>
            <a:off x="0" y="0"/>
            <a:ext cx="9144000" cy="144016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46" name="Picture 6" descr="C:\Users\Агапыч\Desktop\553579184.jpg"/>
          <p:cNvPicPr>
            <a:picLocks noChangeAspect="1" noChangeArrowheads="1"/>
          </p:cNvPicPr>
          <p:nvPr/>
        </p:nvPicPr>
        <p:blipFill>
          <a:blip r:embed="rId3" cstate="print"/>
          <a:srcRect t="21867" b="43133"/>
          <a:stretch>
            <a:fillRect/>
          </a:stretch>
        </p:blipFill>
        <p:spPr bwMode="auto">
          <a:xfrm flipV="1">
            <a:off x="0" y="5057800"/>
            <a:ext cx="9144000" cy="180020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гапыч\Desktop\bigpreview_Light%20Rays,%20Dark%20Blue%20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04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Лазерний візир </a:t>
            </a:r>
            <a:endParaRPr lang="ru-RU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412776"/>
            <a:ext cx="9144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вітлопроекційний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прилад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для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створення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опорної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лінії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в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просторі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Застосовується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для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задання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напрямку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похилим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гірничим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виробкам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у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підземних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умовах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Забезпечує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можливість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оперативного контролю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прямолінійності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виробки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визначення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відхилення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від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заданого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напрямку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у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горизонтальній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та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вертикальній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площинах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Складається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газового (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гелій-неонового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) лазера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телескопічною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колімуючою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системою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підставки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піднімальними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відліковими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механізмами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Моделі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Л. в.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мають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пристрої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стабілізації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зміни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напрямку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світлового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пучка.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Прилад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встановлюється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на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стандартну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підставку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штативі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має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вертикальну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горизонтальну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осі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обертання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випромінювача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Граничні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значення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кутів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повороту в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горизонтальній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площині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— 180°, у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вертикальній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— 20°.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Опорна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лінія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(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вісь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світлового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пучка,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випромінюваного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лазерним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приладом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),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орієнтована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в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просторі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по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заданому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напрямку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endParaRPr lang="ru-RU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гапыч\Desktop\bigpreview_Light%20Rays,%20Dark%20Blue%20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045" cy="6858000"/>
          </a:xfrm>
          <a:prstGeom prst="rect">
            <a:avLst/>
          </a:prstGeom>
          <a:noFill/>
        </p:spPr>
      </p:pic>
      <p:pic>
        <p:nvPicPr>
          <p:cNvPr id="12291" name="Picture 3" descr="C:\Users\Агапыч\Desktop\BOSCH-GLM-250VF-BS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62500" cy="476250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294" name="Picture 6" descr="C:\Users\Агапыч\Desktop\28954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6042" y="2492896"/>
            <a:ext cx="4387958" cy="436510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гапыч\Desktop\bigpreview_Light%20Rays,%20Dark%20Blue%20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Лазерний спектральний аналіз </a:t>
            </a:r>
            <a:endParaRPr lang="ru-RU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456795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Я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кісне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кількісне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визначення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елементного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молекулярного складу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речовини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шляхом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дослідження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його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спектрів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які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отримують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за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допомогою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лазерного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випромінювання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Використання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лазерів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забезпечує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граничні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значення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найважливіших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для спектрального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аналізу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характеристик: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чутливість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на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рівні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детектування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одиничних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атомів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молекул,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вибірковість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аж до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реєстрації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частинок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певними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квантовими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характеристиками в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суміші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частинок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гранична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спектральна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(до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повного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усунення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впливу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приладу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)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часова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(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до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10 – 14 с)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точність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можливість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дистанційного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аналізу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(до дек. км). Л.с.а.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використовується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як правило, в тих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випадках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коли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необхідні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характеристики не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можуть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бути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отримані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за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допомогою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традиційних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методів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приладів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спектрального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аналізу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sz="2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гапыч\Desktop\bigpreview_Light%20Rays,%20Dark%20Blue%20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04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Лазерні маркшейдерські інструменти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060848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аркшейдерські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інструменти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та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прилади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(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лазерний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візир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лазерна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рулетка та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ін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.), в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яких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візування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здійснюється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вузькоспрямованим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пучком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червоного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світла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утвореного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проектором, в основу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якого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покладено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газовий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(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частіше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гелій-неоновий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) лазер.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Найпоширенішим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у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гірничій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практиці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є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лазерний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покажчик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напряму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ЛУН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різних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модифікацій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який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застосовується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для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задання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напрямку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гірничим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виробкам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при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їх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проходці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Встановлюється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на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стаціонарній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підставці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у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виробці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Основною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перевагою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є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наявність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дистанційного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управління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що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дає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можливість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вмикати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вимикати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прилад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знаходячись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від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нього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на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відстані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кількох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сотень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метрів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безпосередньо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у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вибої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Правильність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напрямку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виробки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контролюється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по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положенню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світлової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плями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лазерного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променя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на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стінці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вибою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sz="2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гапыч\Desktop\bigpreview_Light%20Rays,%20Dark%20Blue%20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045" cy="6858000"/>
          </a:xfrm>
          <a:prstGeom prst="rect">
            <a:avLst/>
          </a:prstGeom>
          <a:noFill/>
        </p:spPr>
      </p:pic>
      <p:pic>
        <p:nvPicPr>
          <p:cNvPr id="15363" name="Picture 3" descr="C:\Users\Агапыч\Desktop\lazerni-inctrument-izmeritelni-pribor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355975" cy="342900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5364" name="Picture 4" descr="C:\Users\Агапыч\Desktop\85849271_3_644x461_lazernye-lineynye-niveliry-hilti-prochiy-instru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9523" y="0"/>
            <a:ext cx="4574478" cy="3428999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5365" name="Picture 5" descr="C:\Users\Агапыч\Desktop\drill-saw-laser-gui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645024"/>
            <a:ext cx="4368755" cy="3212977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5366" name="Picture 6" descr="C:\Users\Агапыч\Desktop\lazernoe-izluchenie-zelenogo-cvet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645025"/>
            <a:ext cx="4572000" cy="321297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5367" name="Picture 7" descr="C:\Users\Агапыч\Desktop\noviy-muzikalmiy-instrument-beam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116632"/>
            <a:ext cx="3209925" cy="430530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5368" name="Picture 8" descr="C:\Users\Агапыч\Desktop\201305212015167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3789040"/>
            <a:ext cx="3810000" cy="285750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гапыч\Desktop\bigpreview_Light%20Rays,%20Dark%20Blue%20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04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708920"/>
            <a:ext cx="9144000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6600" b="1" spc="300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Будова лазера</a:t>
            </a:r>
            <a:endParaRPr lang="ru-RU" sz="6600" b="1" spc="300" dirty="0">
              <a:ln w="28575" cmpd="sng">
                <a:solidFill>
                  <a:srgbClr val="FFFF0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6387" name="Picture 3" descr="C:\Users\Агапыч\Desktop\Абстракции, abstraction, линии, полосы, круги, фигуры, фон, 2560x1600.jpg"/>
          <p:cNvPicPr>
            <a:picLocks noChangeAspect="1" noChangeArrowheads="1"/>
          </p:cNvPicPr>
          <p:nvPr/>
        </p:nvPicPr>
        <p:blipFill>
          <a:blip r:embed="rId3" cstate="print"/>
          <a:srcRect t="42360" b="33700"/>
          <a:stretch>
            <a:fillRect/>
          </a:stretch>
        </p:blipFill>
        <p:spPr bwMode="auto">
          <a:xfrm>
            <a:off x="0" y="0"/>
            <a:ext cx="9144000" cy="136815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6388" name="Picture 4" descr="C:\Users\Агапыч\Desktop\Абстракции, abstraction, линии, полосы, круги, фигуры, фон, 2560x1600.jpg"/>
          <p:cNvPicPr>
            <a:picLocks noChangeAspect="1" noChangeArrowheads="1"/>
          </p:cNvPicPr>
          <p:nvPr/>
        </p:nvPicPr>
        <p:blipFill>
          <a:blip r:embed="rId3" cstate="print"/>
          <a:srcRect t="60159" b="12121"/>
          <a:stretch>
            <a:fillRect/>
          </a:stretch>
        </p:blipFill>
        <p:spPr bwMode="auto">
          <a:xfrm>
            <a:off x="0" y="5273824"/>
            <a:ext cx="9144000" cy="158417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гапыч\Desktop\bigpreview_Light%20Rays,%20Dark%20Blue%20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04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90872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Активне середовище (серце лазера)</a:t>
            </a:r>
          </a:p>
          <a:p>
            <a:pPr>
              <a:buFont typeface="Wingdings" pitchFamily="2" charset="2"/>
              <a:buChar char="v"/>
            </a:pPr>
            <a:endParaRPr lang="uk-UA" sz="4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Система накачки (джерело енергії)</a:t>
            </a:r>
          </a:p>
          <a:p>
            <a:pPr>
              <a:buFont typeface="Wingdings" pitchFamily="2" charset="2"/>
              <a:buChar char="v"/>
            </a:pPr>
            <a:endParaRPr lang="uk-UA" sz="4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Оптичний резонатор (система дзеркал)</a:t>
            </a:r>
            <a:endParaRPr lang="uk-UA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гапыч\Desktop\bigpreview_Light%20Rays,%20Dark%20Blue%20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04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60032" y="0"/>
            <a:ext cx="4283968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Лазер — </a:t>
            </a:r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джерело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світла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У </a:t>
            </a:r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порівнянні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іншими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джерелами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світла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лазер </a:t>
            </a:r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має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низку </a:t>
            </a:r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унікальних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властивостей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пов'язаних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когерентністю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високою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спрямованістю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його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випромінювання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Випромінювання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«</a:t>
            </a:r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нелазерних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» </a:t>
            </a:r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джерел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світла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не </a:t>
            </a:r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має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цих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особливостей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8435" name="Picture 3" descr="C:\Users\Агапыч\Desktop\dsc3170resize.jpg"/>
          <p:cNvPicPr>
            <a:picLocks noChangeAspect="1" noChangeArrowheads="1"/>
          </p:cNvPicPr>
          <p:nvPr/>
        </p:nvPicPr>
        <p:blipFill>
          <a:blip r:embed="rId3" cstate="print"/>
          <a:srcRect t="11641" b="26276"/>
          <a:stretch>
            <a:fillRect/>
          </a:stretch>
        </p:blipFill>
        <p:spPr bwMode="auto">
          <a:xfrm>
            <a:off x="0" y="0"/>
            <a:ext cx="4778028" cy="115212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8436" name="Picture 4" descr="C:\Users\Агапыч\Desktop\press_standart_p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4744"/>
            <a:ext cx="4788024" cy="288032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8437" name="Picture 5" descr="C:\Users\Агапыч\Desktop\MECH .jpg"/>
          <p:cNvPicPr>
            <a:picLocks noChangeAspect="1" noChangeArrowheads="1"/>
          </p:cNvPicPr>
          <p:nvPr/>
        </p:nvPicPr>
        <p:blipFill>
          <a:blip r:embed="rId5" cstate="print"/>
          <a:srcRect t="11883" b="9342"/>
          <a:stretch>
            <a:fillRect/>
          </a:stretch>
        </p:blipFill>
        <p:spPr bwMode="auto">
          <a:xfrm>
            <a:off x="0" y="4002769"/>
            <a:ext cx="4788024" cy="2855231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гапыч\Desktop\bigpreview_Light%20Rays,%20Dark%20Blue%20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04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48680"/>
            <a:ext cx="46440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«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Серце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лазера» —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його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активний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елемент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В одних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лазерів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це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кристалічний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або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склянний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стрижень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циліндричної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форми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В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інших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— запаяна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скляна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трубка,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всередині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якої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перебуває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спеціально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підібрана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газова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суміш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В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третіх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— кювета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зі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спеціальною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рідиною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Відповідно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розрізняють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лазери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твердотільні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газові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й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рідинні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9459" name="Picture 3" descr="C:\Users\Агапыч\Desktop\34615_zelenaya_lazernaya_ukazka_100_mvt_green_laser_pointer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8"/>
            <a:ext cx="4346848" cy="4346848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Стрелка влево 5"/>
          <p:cNvSpPr/>
          <p:nvPr/>
        </p:nvSpPr>
        <p:spPr>
          <a:xfrm rot="705536">
            <a:off x="6186381" y="4493255"/>
            <a:ext cx="2016224" cy="504056"/>
          </a:xfrm>
          <a:prstGeom prst="leftArrow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гапыч\Desktop\bigpreview_Light%20Rays,%20Dark%20Blue%20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04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Ла́зер - пристрій для генерування або підсилення монохроматичного світла, створення вузького пучка світла, здатного поширюватися на великі відстані без розсіювання і створювати винятково велику густину потужності випромінювання при фокусуванні (108 Вт/см² для високоенергетичних лазерів).</a:t>
            </a: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6" name="Picture 8" descr="C:\Users\Агапыч\Desktop\1329303868_laz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964780"/>
            <a:ext cx="3851920" cy="289322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58" name="Picture 10" descr="C:\Users\Агапыч\Desktop\Laser_pl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76854"/>
            <a:ext cx="3923928" cy="2881145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3" name="Picture 7" descr="C:\Users\Агапыч\Desktop\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501008"/>
            <a:ext cx="4042420" cy="2788301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Агапыч\Desktop\bigpreview_Light%20Rays,%20Dark%20Blue%20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04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060848"/>
            <a:ext cx="91440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Робота лазера</a:t>
            </a:r>
            <a:endParaRPr lang="ru-RU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Агапыч\Desktop\bigpreview_Light%20Rays,%20Dark%20Blue%20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04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916832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Збуджений атом може мимовільно (спонтанно) перейти на один з нижчих рівнів енергії, </a:t>
            </a:r>
            <a:r>
              <a:rPr lang="uk-UA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випромінивши</a:t>
            </a:r>
            <a:r>
              <a:rPr lang="uk-UA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при цьому квант світла. Світлові хвилі, випромінювані нагрітими тілами, формуються саме в результаті таких спонтанних переходів атомів і молекул. Спонтанне випромінювання різних атомів некогерентне. Однак, крім спонтанного випромінювання, існують випромінювальні акти іншого роду. Щоб створити лазер або оптичний квантовий генератор — джерело когерентного світла необхідно:</a:t>
            </a:r>
            <a:endParaRPr lang="uk-UA" sz="2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1507" name="Picture 3" descr="C:\Users\Агапыч\Desktop\20279.jpg"/>
          <p:cNvPicPr>
            <a:picLocks noChangeAspect="1" noChangeArrowheads="1"/>
          </p:cNvPicPr>
          <p:nvPr/>
        </p:nvPicPr>
        <p:blipFill>
          <a:blip r:embed="rId3" cstate="print"/>
          <a:srcRect l="-2555" t="36514" b="33330"/>
          <a:stretch>
            <a:fillRect/>
          </a:stretch>
        </p:blipFill>
        <p:spPr bwMode="auto">
          <a:xfrm>
            <a:off x="-252536" y="0"/>
            <a:ext cx="9396536" cy="136815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1508" name="Picture 4" descr="C:\Users\Агапыч\Desktop\590229570.jpg"/>
          <p:cNvPicPr>
            <a:picLocks noChangeAspect="1" noChangeArrowheads="1"/>
          </p:cNvPicPr>
          <p:nvPr/>
        </p:nvPicPr>
        <p:blipFill>
          <a:blip r:embed="rId4" cstate="print"/>
          <a:srcRect t="35088" b="17544"/>
          <a:stretch>
            <a:fillRect/>
          </a:stretch>
        </p:blipFill>
        <p:spPr bwMode="auto">
          <a:xfrm>
            <a:off x="0" y="4913784"/>
            <a:ext cx="9144000" cy="194421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Агапыч\Desktop\bigpreview_Light%20Rays,%20Dark%20Blue%20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04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764704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1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.робоча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речовина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інверсною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заселеністю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Тільки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тоді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можна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одержати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підсилення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світла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за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рахунок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вимушених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переходів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endParaRPr lang="ru-RU" sz="2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.робочу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речовину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слід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помістити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між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дзеркалами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які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здійснюють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зворотний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зв'язок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endParaRPr lang="ru-RU" sz="2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3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.підсилення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дає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робоча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речовина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а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отже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число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збуджених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атомів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або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молекул у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робочій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речовині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повинне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бути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більшим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від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певного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порогового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значення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що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залежить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від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коефіцієнта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відбиття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напівпрозорого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дзеркала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2531" name="Picture 3" descr="C:\Users\Агапыч\Desktop\Bankoboev.Ru_ledyanye_polosy_v_golubyh_tonah.jpg"/>
          <p:cNvPicPr>
            <a:picLocks noChangeAspect="1" noChangeArrowheads="1"/>
          </p:cNvPicPr>
          <p:nvPr/>
        </p:nvPicPr>
        <p:blipFill>
          <a:blip r:embed="rId3" cstate="print"/>
          <a:srcRect t="55692" b="9517"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</p:spPr>
      </p:pic>
      <p:pic>
        <p:nvPicPr>
          <p:cNvPr id="22532" name="Picture 4" descr="C:\Users\Агапыч\Desktop\Bankoboev.Ru_ledyanye_polosy_v_golubyh_tonah.jpg"/>
          <p:cNvPicPr>
            <a:picLocks noChangeAspect="1" noChangeArrowheads="1"/>
          </p:cNvPicPr>
          <p:nvPr/>
        </p:nvPicPr>
        <p:blipFill>
          <a:blip r:embed="rId3" cstate="print"/>
          <a:srcRect t="60101" b="8728"/>
          <a:stretch>
            <a:fillRect/>
          </a:stretch>
        </p:blipFill>
        <p:spPr bwMode="auto">
          <a:xfrm flipV="1">
            <a:off x="0" y="5805264"/>
            <a:ext cx="9144000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Агапыч\Desktop\bigpreview_Light%20Rays,%20Dark%20Blue%20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04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6600" b="1" spc="300" dirty="0" smtClean="0">
                <a:ln w="19050" cmpd="sng">
                  <a:solidFill>
                    <a:srgbClr val="FF0066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Види лазерів</a:t>
            </a:r>
            <a:endParaRPr lang="ru-RU" sz="6600" b="1" spc="300" dirty="0">
              <a:ln w="19050" cmpd="sng">
                <a:solidFill>
                  <a:srgbClr val="FF0066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24744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Рубіновий лазер працює в імпульсному режимі. Існують також лазери неперервної дії. У газових лазерах цього типу робочою речовиною є газ. Атоми робочої речовини збуджуються електричним розрядом. Застосовуються й напівпровідникові лазери безперервної дії. Вони створені вперше в нашій країні. У них енергія для випромінювання запозичиться від електричного струму. Створені дуже потужні газодинамічні лазери неперервної дії на сотні кіловатів. У цих лазерах «перенаселеність» верхніх енергетичних рівнів створюється при розширенні й адіабатному охолодженні надзвукових газових потоків, нагрітих до декількох тисяч Кельвін.</a:t>
            </a:r>
            <a:endParaRPr lang="uk-UA" sz="2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3555" name="Picture 3" descr="C:\Users\Агапыч\Desktop\vertikalnyy_raznocvetnye_polosy_1900x1200.jpg"/>
          <p:cNvPicPr>
            <a:picLocks noChangeAspect="1" noChangeArrowheads="1"/>
          </p:cNvPicPr>
          <p:nvPr/>
        </p:nvPicPr>
        <p:blipFill>
          <a:blip r:embed="rId3" cstate="print"/>
          <a:srcRect t="50600" b="13241"/>
          <a:stretch>
            <a:fillRect/>
          </a:stretch>
        </p:blipFill>
        <p:spPr bwMode="auto">
          <a:xfrm flipV="1">
            <a:off x="0" y="5013176"/>
            <a:ext cx="9144000" cy="184482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Агапыч\Desktop\bigpreview_Light%20Rays,%20Dark%20Blue%20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Застосування лазерів</a:t>
            </a:r>
            <a:endParaRPr lang="ru-RU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025908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Великі можливості відкриваються перед лазерною технікою в біології й медицині. Лазерний промінь застосовується не тільки в хірургії (наприклад, при операціях на сітківці ока) як скальпель, але й у терапії. Інтенсивно розвиваються методи лазерної локації й зв'язку. Локація Місяця за допомогою рубінових лазерів і спеціальних кутових відбивачів, доставлених на Місяць, дозволила збільшити точність виміру відстаней Земля — Місяць до декількох см. </a:t>
            </a: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Агапыч\Desktop\bigpreview_Light%20Rays,%20Dark%20Blue%20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04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Отримано </a:t>
            </a:r>
            <a:r>
              <a:rPr lang="uk-UA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обнадійливі</a:t>
            </a:r>
            <a:r>
              <a:rPr lang="uk-UA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результати в спрямованому стимулюванні хімічних реакцій. За допомогою лазерів можна вибірково збуджувати одне із власних коливань молекули. Виявилося, що при цьому молекули здатні вступати в реакції, які не можна або важко стимулювати звичайним нагріванням. За допомогою лазерної техніки інтенсивно розробляються оптичні методи обробки передачі й зберігання інформації, методи голографічного запису інформації, кольорове проекційне телебачення.</a:t>
            </a:r>
            <a:endParaRPr lang="uk-UA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5603" name="Picture 3" descr="C:\Users\Агапыч\Desktop\laser-hd-arena-97049.jpg"/>
          <p:cNvPicPr>
            <a:picLocks noChangeAspect="1" noChangeArrowheads="1"/>
          </p:cNvPicPr>
          <p:nvPr/>
        </p:nvPicPr>
        <p:blipFill>
          <a:blip r:embed="rId3" cstate="print"/>
          <a:srcRect t="28542" b="26285"/>
          <a:stretch>
            <a:fillRect/>
          </a:stretch>
        </p:blipFill>
        <p:spPr bwMode="auto">
          <a:xfrm>
            <a:off x="0" y="4293096"/>
            <a:ext cx="9684568" cy="256490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гапыч\Desktop\bigpreview_Light%20Rays,%20Dark%20Blue%20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04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Лазер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працює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за принципом,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аналогічним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принципові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роботи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мазера.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Лазери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використовуються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для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зв'язку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(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лазерний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промінь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може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переносити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набагато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більше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інформації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ніж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радіохвилі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),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різання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пропалювання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отворів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зварювання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спостереження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за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супутниками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медичних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біологічних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досліджень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в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хірургії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5" name="Picture 3" descr="C:\Users\Агапыч\Desktop\fb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3437334" cy="2664295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6" name="Picture 4" descr="C:\Users\Агапыч\Desktop\Las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3" y="1484784"/>
            <a:ext cx="3635897" cy="2664297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7" name="Picture 5" descr="C:\Users\Агапыч\Desktop\1331609145_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93096"/>
            <a:ext cx="3410744" cy="256490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8" name="Picture 6" descr="C:\Users\Агапыч\Desktop\laser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4293096"/>
            <a:ext cx="3635896" cy="256490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9" name="Picture 7" descr="C:\Users\Агапыч\Desktop\light_keyboard_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2852936"/>
            <a:ext cx="3845281" cy="318197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гапыч\Desktop\bigpreview_Light%20Rays,%20Dark%20Blue%20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04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Загальна інформація</a:t>
            </a:r>
            <a:endParaRPr lang="ru-RU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80728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Лазер —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джерело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когерентного,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монохроматичного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вузькоспрямованого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електромагнітного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випромінювання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оптичного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діапазону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яке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характеризується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великою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густиною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енергії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Існують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газові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лазери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рідинні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та на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твердих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тілах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(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діелектричних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кристалах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склі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напівпровідниках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). В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лазері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має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місце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перетворення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різних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видів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енергії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енергію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лазерного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випромінювання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099" name="Picture 3" descr="C:\Users\Агапыч\Desktop\5-lazer-diskotechnyij-spetseffekty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4510463" cy="321297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100" name="Picture 4" descr="C:\Users\Агапыч\Desktop\x_e53fee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645024"/>
            <a:ext cx="4355976" cy="321297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101" name="Picture 5" descr="C:\Users\Агапыч\Desktop\1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068960"/>
            <a:ext cx="4788474" cy="319459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гапыч\Desktop\bigpreview_Light%20Rays,%20Dark%20Blue%20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04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3933056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Головний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елемент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лазера —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активне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середовище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для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утворення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якого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використовують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: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вплив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світла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електричний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розряд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у газах,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хімічні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реакції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бомбардування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електронним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пучком та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ін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методи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«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накачування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».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Активне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середовище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розташоване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між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дзеркалами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які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утворюють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оптичний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резонатор.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Існують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лазери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неперервної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та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імпульсної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дії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Лазери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отримали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широке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застосування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в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наукових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дослідженнях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(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фізика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хімія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біологія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гірнича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справа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тощо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),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голографії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в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техніці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sz="2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123" name="Picture 3" descr="C:\Users\Агапыч\Desktop\Rhodamine-B_laser-532nm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91946" cy="306896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126" name="Picture 6" descr="C:\Users\Агапыч\Desktop\103113_0153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0"/>
            <a:ext cx="3851920" cy="308855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Picture 4" descr="C:\Users\Агапыч\Desktop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764704"/>
            <a:ext cx="4330452" cy="3247839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гапыч\Desktop\bigpreview_Light%20Rays,%20Dark%20Blue%20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04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700808"/>
            <a:ext cx="9144000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9600" b="1" spc="300" dirty="0" smtClean="0">
                <a:ln w="28575" cmpd="sng">
                  <a:solidFill>
                    <a:srgbClr val="8B00AC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Класифікація лазерів</a:t>
            </a:r>
            <a:endParaRPr lang="ru-RU" sz="9600" b="1" spc="300" dirty="0">
              <a:ln w="28575" cmpd="sng">
                <a:solidFill>
                  <a:srgbClr val="8B00AC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147" name="Picture 3" descr="C:\Users\Агапыч\Desktop\3708.jpg"/>
          <p:cNvPicPr>
            <a:picLocks noChangeAspect="1" noChangeArrowheads="1"/>
          </p:cNvPicPr>
          <p:nvPr/>
        </p:nvPicPr>
        <p:blipFill>
          <a:blip r:embed="rId3" cstate="print"/>
          <a:srcRect b="70334"/>
          <a:stretch>
            <a:fillRect/>
          </a:stretch>
        </p:blipFill>
        <p:spPr bwMode="auto">
          <a:xfrm>
            <a:off x="-30703" y="4797152"/>
            <a:ext cx="9174703" cy="2060848"/>
          </a:xfrm>
          <a:prstGeom prst="rect">
            <a:avLst/>
          </a:prstGeom>
          <a:noFill/>
        </p:spPr>
      </p:pic>
      <p:pic>
        <p:nvPicPr>
          <p:cNvPr id="6148" name="Picture 4" descr="C:\Users\Агапыч\Desktop\3708.jpg"/>
          <p:cNvPicPr>
            <a:picLocks noChangeAspect="1" noChangeArrowheads="1"/>
          </p:cNvPicPr>
          <p:nvPr/>
        </p:nvPicPr>
        <p:blipFill>
          <a:blip r:embed="rId3" cstate="print"/>
          <a:srcRect b="56308"/>
          <a:stretch>
            <a:fillRect/>
          </a:stretch>
        </p:blipFill>
        <p:spPr bwMode="auto">
          <a:xfrm flipV="1">
            <a:off x="0" y="0"/>
            <a:ext cx="9144000" cy="170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гапыч\Desktop\bigpreview_Light%20Rays,%20Dark%20Blue%20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04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4800" b="1" i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За схемами функціонування</a:t>
            </a:r>
            <a:r>
              <a:rPr lang="uk-UA" sz="4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:</a:t>
            </a:r>
            <a:endParaRPr lang="uk-UA" sz="48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916832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3-рівневі</a:t>
            </a:r>
          </a:p>
          <a:p>
            <a:pPr>
              <a:buFont typeface="Wingdings" pitchFamily="2" charset="2"/>
              <a:buChar char="v"/>
            </a:pPr>
            <a:r>
              <a:rPr lang="uk-UA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квазі-4-рівневі</a:t>
            </a:r>
          </a:p>
          <a:p>
            <a:pPr>
              <a:buFont typeface="Wingdings" pitchFamily="2" charset="2"/>
              <a:buChar char="v"/>
            </a:pPr>
            <a:r>
              <a:rPr lang="uk-UA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4-рівневі</a:t>
            </a:r>
            <a:endParaRPr lang="uk-UA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гапыч\Desktop\bigpreview_Light%20Rays,%20Dark%20Blue%20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045" y="0"/>
            <a:ext cx="916804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4800" b="1" i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За агрегатним станом активного середовища</a:t>
            </a:r>
            <a:r>
              <a:rPr lang="uk-UA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</a:t>
            </a:r>
            <a:endParaRPr lang="uk-UA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132856"/>
            <a:ext cx="8964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газові</a:t>
            </a:r>
          </a:p>
          <a:p>
            <a:pPr>
              <a:buFont typeface="Wingdings" pitchFamily="2" charset="2"/>
              <a:buChar char="v"/>
            </a:pPr>
            <a:r>
              <a:rPr lang="uk-UA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рідинні</a:t>
            </a:r>
          </a:p>
          <a:p>
            <a:pPr>
              <a:buFont typeface="Wingdings" pitchFamily="2" charset="2"/>
              <a:buChar char="v"/>
            </a:pPr>
            <a:r>
              <a:rPr lang="uk-UA" sz="6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твердотільні</a:t>
            </a:r>
            <a:endParaRPr lang="uk-UA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гапыч\Desktop\bigpreview_Light%20Rays,%20Dark%20Blue%20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04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4800" b="1" i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методом отримання інверсії:</a:t>
            </a:r>
            <a:endParaRPr lang="uk-UA" sz="4800" b="1" i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988840"/>
            <a:ext cx="92525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 електронною накачкою</a:t>
            </a:r>
          </a:p>
          <a:p>
            <a:pPr>
              <a:buFont typeface="Wingdings" pitchFamily="2" charset="2"/>
              <a:buChar char="v"/>
            </a:pPr>
            <a:r>
              <a:rPr lang="uk-UA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 хімічною накачкою</a:t>
            </a:r>
          </a:p>
          <a:p>
            <a:pPr>
              <a:buFont typeface="Wingdings" pitchFamily="2" charset="2"/>
              <a:buChar char="v"/>
            </a:pPr>
            <a:r>
              <a:rPr lang="uk-UA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 оптичною накачкою</a:t>
            </a:r>
          </a:p>
          <a:p>
            <a:pPr>
              <a:buFont typeface="Wingdings" pitchFamily="2" charset="2"/>
              <a:buChar char="v"/>
            </a:pPr>
            <a:r>
              <a:rPr lang="uk-UA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 тепловою накачкою</a:t>
            </a:r>
            <a:endParaRPr lang="uk-UA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1049</Words>
  <Application>Microsoft Office PowerPoint</Application>
  <PresentationFormat>Экран (4:3)</PresentationFormat>
  <Paragraphs>47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Агапыч</dc:creator>
  <cp:lastModifiedBy>Агапыч</cp:lastModifiedBy>
  <cp:revision>28</cp:revision>
  <dcterms:created xsi:type="dcterms:W3CDTF">2013-11-23T17:02:05Z</dcterms:created>
  <dcterms:modified xsi:type="dcterms:W3CDTF">2013-11-23T20:16:35Z</dcterms:modified>
</cp:coreProperties>
</file>