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58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737" autoAdjust="0"/>
    <p:restoredTop sz="94660"/>
  </p:normalViewPr>
  <p:slideViewPr>
    <p:cSldViewPr>
      <p:cViewPr varScale="1">
        <p:scale>
          <a:sx n="69" d="100"/>
          <a:sy n="69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4A723-C903-46D6-ABEC-7E63E3B8FFEC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AE21F-8BFC-4948-A3FD-BEA7D3A0E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83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AE21F-8BFC-4948-A3FD-BEA7D3A0E54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71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slide" Target="slide8.xml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slide" Target="slide6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ele_-_Don't_You_Remember_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-1"/>
            <a:ext cx="918556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158" y="-272120"/>
            <a:ext cx="5513984" cy="534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82" y="-1079287"/>
            <a:ext cx="4868328" cy="486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6889">
            <a:off x="-326096" y="3866863"/>
            <a:ext cx="3500810" cy="35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24309" y="2677665"/>
            <a:ext cx="7197726" cy="242146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0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DD9D31">
                        <a:lumMod val="50000"/>
                      </a:srgbClr>
                    </a:gs>
                    <a:gs pos="50000">
                      <a:srgbClr val="DD9D31"/>
                    </a:gs>
                    <a:gs pos="100000">
                      <a:srgbClr val="DD9D31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Сонце</a:t>
            </a:r>
            <a:endParaRPr kumimoji="0" lang="ru-RU" sz="8800" b="0" i="0" u="none" strike="noStrike" kern="1200" cap="none" spc="0" normalizeH="0" baseline="0" noProof="0" dirty="0">
              <a:ln w="0"/>
              <a:gradFill>
                <a:gsLst>
                  <a:gs pos="0">
                    <a:srgbClr val="DD9D31">
                      <a:lumMod val="75000"/>
                    </a:srgbClr>
                  </a:gs>
                  <a:gs pos="50000">
                    <a:srgbClr val="DD9D31">
                      <a:lumMod val="60000"/>
                      <a:lumOff val="40000"/>
                    </a:srgbClr>
                  </a:gs>
                  <a:gs pos="100000">
                    <a:srgbClr val="FFC000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547664" y="5229200"/>
            <a:ext cx="7719691" cy="1405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ysClr val="window" lastClr="FFFFFF"/>
              </a:buClr>
              <a:buSzPct val="100000"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— </a:t>
            </a:r>
            <a:r>
              <a:rPr kumimoji="0" lang="ru-RU" sz="2400" b="1" i="0" u="none" strike="noStrike" kern="1200" cap="none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центральне</a:t>
            </a:r>
            <a:r>
              <a:rPr kumimoji="0" lang="ru-RU" sz="2400" b="1" i="0" u="none" strike="noStrike" kern="1200" cap="none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і </a:t>
            </a:r>
            <a:r>
              <a:rPr kumimoji="0" lang="ru-RU" sz="2400" b="1" i="0" u="none" strike="noStrike" kern="1200" cap="none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наймасивніше</a:t>
            </a:r>
            <a:r>
              <a:rPr kumimoji="0" lang="ru-RU" sz="2400" b="1" i="0" u="none" strike="noStrike" kern="1200" cap="none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тіло</a:t>
            </a:r>
            <a:r>
              <a:rPr kumimoji="0" lang="ru-RU" sz="2400" b="1" i="0" u="none" strike="noStrike" kern="1200" cap="none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Сонячної</a:t>
            </a:r>
            <a:r>
              <a:rPr kumimoji="0" lang="ru-RU" sz="2400" b="1" i="0" u="none" strike="noStrike" kern="1200" cap="none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системи</a:t>
            </a:r>
            <a:r>
              <a:rPr kumimoji="0" lang="ru-RU" sz="2400" b="0" i="0" u="none" strike="noStrike" kern="1200" cap="none" spc="0" normalizeH="0" baseline="0" noProof="0" dirty="0" smtClean="0">
                <a:ln w="0"/>
                <a:gradFill>
                  <a:gsLst>
                    <a:gs pos="27000">
                      <a:srgbClr val="477BD1">
                        <a:lumMod val="75000"/>
                      </a:srgbClr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50800" dist="50800" dir="5400000" algn="ctr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 w="0"/>
              <a:gradFill>
                <a:gsLst>
                  <a:gs pos="27000">
                    <a:srgbClr val="477BD1">
                      <a:lumMod val="75000"/>
                    </a:srgbClr>
                  </a:gs>
                  <a:gs pos="88000">
                    <a:srgbClr val="C5C7CA"/>
                  </a:gs>
                </a:gsLst>
                <a:lin ang="5400000"/>
              </a:gradFill>
              <a:effectLst>
                <a:outerShdw blurRad="50800" dist="50800" dir="5400000" algn="ctr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366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175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489" y="116843"/>
            <a:ext cx="5773737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470230"/>
            <a:ext cx="8173701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77100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Зона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променистого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переносу –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розташована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над ядром є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середньою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зоною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Сонця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. У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цій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зоні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перенесення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енергії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відбувається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здебільшого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за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допомогою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випромінювання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і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поглинання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фотонів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.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Водень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у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зоні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променистого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переносу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стиснутий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настільки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щільно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,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що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сусідні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протони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не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можуть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помінятися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місцями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, через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що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процес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перенесення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енергії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шляхом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перемішування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речовини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дуже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ускладнений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. </a:t>
            </a:r>
            <a:endParaRPr kumimoji="0" lang="ru-RU" sz="2000" b="1" i="0" u="none" strike="noStrike" kern="0" cap="none" spc="0" normalizeH="0" baseline="0" noProof="0" dirty="0">
              <a:ln w="12700">
                <a:solidFill>
                  <a:schemeClr val="tx1"/>
                </a:solidFill>
                <a:prstDash val="solid"/>
              </a:ln>
              <a:uLnTx/>
              <a:uFillTx/>
            </a:endParaRPr>
          </a:p>
        </p:txBody>
      </p:sp>
      <p:pic>
        <p:nvPicPr>
          <p:cNvPr id="819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93" y="-243408"/>
            <a:ext cx="50546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48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6" y="0"/>
            <a:ext cx="9273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683568"/>
            <a:ext cx="6048672" cy="679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88024" y="1196752"/>
            <a:ext cx="3887738" cy="53245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5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72000" indent="457200" algn="just"/>
            <a:r>
              <a:rPr lang="ru-RU" sz="2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/>
              </a:rPr>
              <a:t>Сонце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</a:t>
            </a:r>
            <a:r>
              <a:rPr lang="ru-RU" sz="2000" b="1" dirty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світить майже білим світлом, але через сильніше розсіювання 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спектра </a:t>
            </a:r>
            <a:r>
              <a:rPr lang="ru-RU" sz="2000" b="1" dirty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атмосферою Землі пряме світло </a:t>
            </a:r>
            <a:r>
              <a:rPr lang="ru-RU" sz="2000" b="1" spc="50" dirty="0">
                <a:ln w="12700" cmpd="sng">
                  <a:solidFill>
                    <a:schemeClr val="tx1"/>
                  </a:solidFill>
                  <a:prstDash val="solid"/>
                </a:ln>
                <a:effectLst/>
              </a:rPr>
              <a:t>Сонця</a:t>
            </a:r>
            <a:r>
              <a:rPr lang="ru-RU" sz="2000" b="1" dirty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набуває жовтого </a:t>
            </a:r>
            <a:r>
              <a:rPr lang="ru-RU" sz="2000" b="1" dirty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відтінку. 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Як </a:t>
            </a:r>
            <a:r>
              <a:rPr lang="ru-RU" sz="2000" b="1" dirty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і всі зорі головної послідовності, </a:t>
            </a:r>
            <a:r>
              <a:rPr lang="ru-RU" sz="2000" b="1" spc="50" dirty="0">
                <a:ln w="12700" cmpd="sng">
                  <a:solidFill>
                    <a:schemeClr val="tx1"/>
                  </a:solidFill>
                  <a:prstDash val="solid"/>
                </a:ln>
                <a:effectLst/>
              </a:rPr>
              <a:t>Сонце</a:t>
            </a:r>
            <a:r>
              <a:rPr lang="ru-RU" sz="2000" b="1" dirty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виробляє енергію шляхом термоядерного синтезу. 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У </a:t>
            </a:r>
            <a:r>
              <a:rPr lang="ru-RU" sz="2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/>
              </a:rPr>
              <a:t>Сонця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переважна частина енергії виробляється при синтезі гелію </a:t>
            </a:r>
            <a:r>
              <a:rPr lang="ru-RU" sz="2000" b="1" dirty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з </a:t>
            </a:r>
            <a:r>
              <a:rPr lang="ru-RU" sz="2000" b="1" dirty="0" err="1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водню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.</a:t>
            </a:r>
          </a:p>
          <a:p>
            <a:pPr marL="72000" indent="457200" algn="just"/>
            <a:r>
              <a:rPr lang="ru-RU" sz="2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/>
              </a:rPr>
              <a:t>Сонце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перебуває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на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відстані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близько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26 000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світлових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років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від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центру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Чумацького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Шляху й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обертається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навколо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нього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з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періодом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близько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 220 млн </a:t>
            </a:r>
            <a:r>
              <a:rPr lang="ru-RU" sz="2000" b="1" dirty="0" err="1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років</a:t>
            </a: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effectLst/>
              </a:rPr>
              <a:t>.</a:t>
            </a:r>
            <a:endParaRPr lang="ru-RU" sz="2000" b="1" dirty="0">
              <a:ln w="12700">
                <a:solidFill>
                  <a:schemeClr val="tx1"/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0268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8940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9" y="3059113"/>
            <a:ext cx="9186863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бъект 5"/>
              <p:cNvSpPr txBox="1">
                <a:spLocks/>
              </p:cNvSpPr>
              <p:nvPr/>
            </p:nvSpPr>
            <p:spPr>
              <a:xfrm>
                <a:off x="467544" y="908720"/>
                <a:ext cx="5313346" cy="536595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txBody>
              <a:bodyPr vert="horz" lIns="91440" tIns="45720" rIns="91440" bIns="45720" rtlCol="0" anchor="ctr">
                <a:noAutofit/>
              </a:bodyPr>
              <a:lstStyle>
                <a:lvl1pPr marL="285750" indent="-2857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8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ysClr val="window" lastClr="FFFFFF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Середня</a:t>
                </a: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відстань </a:t>
                </a: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 Землі - 149,6×106 км</a:t>
                </a:r>
                <a:endParaRPr kumimoji="0" lang="ru-RU" sz="2000" b="1" i="0" u="none" strike="noStrike" kern="1200" cap="none" spc="0" normalizeH="0" baseline="0" noProof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ysClr val="window" lastClr="FFFFFF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Орбітальні </a:t>
                </a: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характеристики</a:t>
                </a:r>
                <a:r>
                  <a:rPr kumimoji="0" lang="en-US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ru-RU" sz="2000" b="1" i="0" u="none" strike="noStrike" kern="1200" cap="none" spc="0" normalizeH="0" baseline="0" noProof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ysClr val="window" lastClr="FFFFFF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Галактичний </a:t>
                </a: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період - 2,26×108 </a:t>
                </a: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років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ysClr val="window" lastClr="FFFFFF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Швидкість - 217 км/с</a:t>
                </a:r>
                <a:endParaRPr kumimoji="0" lang="ru-RU" sz="2000" b="1" i="0" u="none" strike="noStrike" kern="1200" cap="none" spc="0" normalizeH="0" baseline="0" noProof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ysClr val="window" lastClr="FFFFFF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Фізичні </a:t>
                </a: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характеристики</a:t>
                </a:r>
                <a:r>
                  <a:rPr kumimoji="0" lang="en-US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ru-RU" sz="2000" b="1" i="0" u="none" strike="noStrike" kern="1200" cap="none" spc="0" normalizeH="0" baseline="0" noProof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ysClr val="window" lastClr="FFFFFF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Діаметр - 1,392×106 </a:t>
                </a: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км (109 ×Землі)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ysClr val="window" lastClr="FFFFFF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Площа </a:t>
                </a: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поверхні - 6,09 </a:t>
                </a: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× 1012 км² (11 900 Земних)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ysClr val="window" lastClr="FFFFFF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Об'єм - 1,41 </a:t>
                </a: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× 1018 км³ (1 300 000 Земних)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ysClr val="window" lastClr="FFFFFF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Маса - 1,9891 </a:t>
                </a: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× 1030 кг (332 950 Земних)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ysClr val="window" lastClr="FFFFFF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Густина - 1,408 </a:t>
                </a: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г/см³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ysClr val="window" lastClr="FFFFFF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Поверхневе </a:t>
                </a: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прискорення (</a:t>
                </a:r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тяжіння) - 273,95 м/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1200" cap="none" spc="0" normalizeH="0" baseline="0" noProof="0" smtClean="0">
                            <a:ln w="10160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 w="10160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 w="10160">
                              <a:solidFill>
                                <a:schemeClr val="tx1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ru-RU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(27.9 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</a:t>
                </a:r>
                <a:r>
                  <a:rPr kumimoji="0" lang="en-US" sz="2000" b="1" i="0" u="none" strike="noStrike" kern="1200" cap="none" spc="0" normalizeH="0" baseline="0" noProof="0" dirty="0" smtClean="0">
                    <a:ln w="10160">
                      <a:solidFill>
                        <a:schemeClr val="tx1"/>
                      </a:solidFill>
                      <a:prstDash val="solid"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1" i="0" u="none" strike="noStrike" kern="1200" cap="none" spc="0" normalizeH="0" baseline="0" noProof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Объект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908720"/>
                <a:ext cx="5313346" cy="536595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Заголовок 3"/>
          <p:cNvSpPr txBox="1">
            <a:spLocks/>
          </p:cNvSpPr>
          <p:nvPr/>
        </p:nvSpPr>
        <p:spPr>
          <a:xfrm>
            <a:off x="217486" y="-171400"/>
            <a:ext cx="8710611" cy="1339850"/>
          </a:xfrm>
          <a:prstGeom prst="rect">
            <a:avLst/>
          </a:prstGeom>
          <a:effectLst>
            <a:glow rad="228600">
              <a:srgbClr val="477BD1">
                <a:satMod val="175000"/>
                <a:alpha val="40000"/>
              </a:srgb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uLnTx/>
                <a:uFillTx/>
                <a:latin typeface="Calibri Light" panose="020F0302020204030204"/>
                <a:ea typeface="+mj-ea"/>
                <a:cs typeface="+mj-cs"/>
              </a:rPr>
              <a:t>Загальні характеристики</a:t>
            </a:r>
            <a:endParaRPr kumimoji="0" lang="ru-RU" sz="5400" b="1" i="0" u="none" strike="noStrike" kern="1200" cap="none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307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5"/>
          <p:cNvSpPr txBox="1">
            <a:spLocks/>
          </p:cNvSpPr>
          <p:nvPr/>
        </p:nvSpPr>
        <p:spPr>
          <a:xfrm>
            <a:off x="107504" y="1916832"/>
            <a:ext cx="4104456" cy="48075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Характеристики обертання</a:t>
            </a:r>
            <a:r>
              <a:rPr kumimoji="0" lang="en-US" sz="24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ru-RU" sz="2400" b="1" i="0" u="none" strike="noStrike" kern="1200" cap="none" spc="50" normalizeH="0" baseline="0" noProof="0" dirty="0">
              <a:ln w="9525" cmpd="sng">
                <a:solidFill>
                  <a:schemeClr val="tx1"/>
                </a:solidFill>
                <a:prstDash val="solid"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Нахил</a:t>
            </a:r>
            <a:r>
              <a:rPr kumimoji="0" lang="en-US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7,25</a:t>
            </a: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° (до екліптики)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67,23</a:t>
            </a: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° (до галактичної площини</a:t>
            </a: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Друга </a:t>
            </a: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космічна </a:t>
            </a: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швидкість на поверхні - 617,54 </a:t>
            </a: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км/с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Температура </a:t>
            </a: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поверхні - 5780 </a:t>
            </a:r>
            <a:r>
              <a:rPr kumimoji="0" lang="en-US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Температура </a:t>
            </a: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корони - 5 </a:t>
            </a:r>
            <a:r>
              <a:rPr kumimoji="0" lang="en-US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Температура </a:t>
            </a: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ядра - ~13,6 </a:t>
            </a:r>
            <a:r>
              <a:rPr kumimoji="0" lang="en-US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Світність (</a:t>
            </a:r>
            <a:r>
              <a:rPr kumimoji="0" lang="en-US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L☉</a:t>
            </a:r>
            <a:r>
              <a:rPr kumimoji="0" lang="en-US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3,86×1033 </a:t>
            </a: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ерг/сек або 3,827×1026 </a:t>
            </a:r>
            <a:r>
              <a:rPr kumimoji="0" lang="en-US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Схилення Північного полюса - 63,87</a:t>
            </a: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Період обертання на </a:t>
            </a: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екваторі - 25 </a:t>
            </a: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днів 9 год 7 хв 12,8 </a:t>
            </a: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сек</a:t>
            </a:r>
            <a:endParaRPr kumimoji="0" lang="ru-RU" sz="1600" b="1" i="0" u="none" strike="noStrike" kern="1200" cap="none" spc="50" normalizeH="0" baseline="0" noProof="0" dirty="0">
              <a:ln w="9525" cmpd="sng">
                <a:solidFill>
                  <a:schemeClr val="tx1"/>
                </a:solidFill>
                <a:prstDash val="solid"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Швидкість </a:t>
            </a:r>
            <a:r>
              <a:rPr kumimoji="0" lang="ru-RU" sz="1600" b="1" i="0" u="none" strike="noStrike" kern="120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обертання на екваторі - 7174 </a:t>
            </a:r>
            <a:r>
              <a:rPr kumimoji="0" lang="ru-RU" sz="1600" b="1" i="0" u="none" strike="noStrike" kern="1200" cap="none" spc="50" normalizeH="0" baseline="0" noProof="0" dirty="0">
                <a:ln w="9525" cmpd="sng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км/год</a:t>
            </a:r>
          </a:p>
        </p:txBody>
      </p:sp>
    </p:spTree>
    <p:extLst>
      <p:ext uri="{BB962C8B-B14F-4D97-AF65-F5344CB8AC3E}">
        <p14:creationId xmlns:p14="http://schemas.microsoft.com/office/powerpoint/2010/main" val="34167505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47" y="-26955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54497"/>
            <a:ext cx="4996485" cy="346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>
            <a:hlinkClick r:id="rId4" action="ppaction://hlinksldjump"/>
          </p:cNvPr>
          <p:cNvSpPr/>
          <p:nvPr/>
        </p:nvSpPr>
        <p:spPr>
          <a:xfrm>
            <a:off x="2280127" y="4138483"/>
            <a:ext cx="2304256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Корона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2270120" y="4941168"/>
            <a:ext cx="2304256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Хромосфера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2280127" y="5743601"/>
            <a:ext cx="2304256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Фотосфера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rId7" action="ppaction://hlinksldjump"/>
          </p:cNvPr>
          <p:cNvSpPr/>
          <p:nvPr/>
        </p:nvSpPr>
        <p:spPr>
          <a:xfrm>
            <a:off x="4607214" y="4138483"/>
            <a:ext cx="2304256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Ядро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rId8" action="ppaction://hlinksldjump"/>
          </p:cNvPr>
          <p:cNvSpPr/>
          <p:nvPr/>
        </p:nvSpPr>
        <p:spPr>
          <a:xfrm>
            <a:off x="4567615" y="4941168"/>
            <a:ext cx="2304256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Конвективна</a:t>
            </a: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зона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rId9" action="ppaction://hlinksldjump"/>
          </p:cNvPr>
          <p:cNvSpPr/>
          <p:nvPr/>
        </p:nvSpPr>
        <p:spPr>
          <a:xfrm>
            <a:off x="4607214" y="5743601"/>
            <a:ext cx="2304256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Зона променистого переносу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05" y="-378842"/>
            <a:ext cx="10382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" y="1053880"/>
            <a:ext cx="2105407" cy="15790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" y="2816268"/>
            <a:ext cx="2166643" cy="15238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3" y="4561966"/>
            <a:ext cx="2124737" cy="15001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69407"/>
            <a:ext cx="2059948" cy="15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92391"/>
            <a:ext cx="2059949" cy="1571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54" y="4498523"/>
            <a:ext cx="2059949" cy="17248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4377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369" y="0"/>
            <a:ext cx="95405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138163"/>
            <a:ext cx="505395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36369" y="4725144"/>
            <a:ext cx="9540552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77100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0" cap="none" spc="50" normalizeH="0" baseline="0" noProof="0" dirty="0" smtClean="0">
                <a:ln w="9525" cmpd="sng">
                  <a:noFill/>
                  <a:prstDash val="solid"/>
                </a:ln>
                <a:solidFill>
                  <a:srgbClr val="477BD1">
                    <a:lumMod val="40000"/>
                    <a:lumOff val="60000"/>
                  </a:srgbClr>
                </a:solidFill>
                <a:effectLst>
                  <a:glow rad="38100">
                    <a:srgbClr val="AC3EC1"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Корона - 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зовнішня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частина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атмосфери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Сонця, яка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просліджується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до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відстаней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майже в два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радіуси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Сонця від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сонячної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поверхні. В основному складається з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протуберанців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та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енергетичних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вивержень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,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що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вириваються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й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вивергаються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на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кілька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сотень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, а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інколи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навіть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на відстань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більше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мільйона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кілометрів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у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простір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,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утворюючи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таким чином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сонячний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вітер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-  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потіки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гарячої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розрідженої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плазми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</a:rPr>
              <a:t>. </a:t>
            </a:r>
            <a:r>
              <a:rPr kumimoji="0" lang="ru-RU" sz="2000" b="0" i="0" u="none" strike="noStrike" kern="0" cap="none" spc="50" normalizeH="0" baseline="0" noProof="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rgbClr val="AC3EC1">
                      <a:alpha val="40000"/>
                    </a:srgbClr>
                  </a:glow>
                </a:effectLst>
                <a:uLnTx/>
                <a:uFillTx/>
              </a:rPr>
              <a:t>	</a:t>
            </a:r>
            <a:r>
              <a:rPr kumimoji="0" lang="ru-RU" sz="2000" b="0" i="0" u="none" strike="noStrike" kern="0" cap="none" spc="50" normalizeH="0" baseline="0" noProof="0" dirty="0" smtClean="0">
                <a:ln w="9525" cmpd="sng">
                  <a:noFill/>
                  <a:prstDash val="solid"/>
                </a:ln>
                <a:solidFill>
                  <a:srgbClr val="477BD1">
                    <a:lumMod val="40000"/>
                    <a:lumOff val="60000"/>
                  </a:srgbClr>
                </a:solidFill>
                <a:effectLst>
                  <a:glow rad="38100">
                    <a:srgbClr val="AC3EC1"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8084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175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15">
            <a:off x="-581094" y="3497883"/>
            <a:ext cx="10056128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12188" y="676356"/>
            <a:ext cx="5168702" cy="4093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377100" algn="ctr"/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Хромосфера - область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між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фотосферою і короною.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Це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розріджена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газова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оболонка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Сонця,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що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спостерігається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під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час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сонячного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затемнення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.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Складається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з шару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газів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,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розрідженіших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,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ніж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гази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фотосфери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.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Одне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з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найцікавіших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і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найкрасивіших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явищ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в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хромосфері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–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спікули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–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це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струмені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речовини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,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що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піднімаються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вгору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зі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швидкістю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20 – 30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кілометрів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в секунду до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висоти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понад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6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тисяч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кілометрів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. Температура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хромосфери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збільшується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з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висотою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від 4000 К до 15 000 К.</a:t>
            </a:r>
          </a:p>
        </p:txBody>
      </p:sp>
      <p:pic>
        <p:nvPicPr>
          <p:cNvPr id="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44" y="-171400"/>
            <a:ext cx="50546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63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635115"/>
            <a:ext cx="4843096" cy="4770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77100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Фотосфера</a:t>
            </a:r>
            <a:r>
              <a:rPr kumimoji="0" lang="en-US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-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найглибший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шар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атмосфери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,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товщиною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200–300 км,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називається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фотосферою (сфера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світла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). З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нього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випромінюється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майже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вся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енергія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, яка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спостерігається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у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видимій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частині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спектра, вона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утворює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видиму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поверхню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Сонця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. Температура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із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наближенням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до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зовнішнього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краю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фотосфери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зменшується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з 6600 К до 4400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К.На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фотографіях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фотосфери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добре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помітно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її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тонку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структуру у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вигляді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яскравих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«зернят» — гранул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розміром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близько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1000 км,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розмежованих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вузькими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темними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проміжками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.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Ця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структура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називається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грануляцією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.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24" y="3534042"/>
            <a:ext cx="3930419" cy="3116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222877"/>
            <a:ext cx="505460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94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93" y="-1"/>
            <a:ext cx="50546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0638" y="4869160"/>
            <a:ext cx="9162879" cy="18466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77100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Сонячне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ядро - Центральна частина Сонця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радіусом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приблизно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150–175 тис. км, в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якій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відбуваються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термоядерні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реакції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. Густина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речовини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в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ядрі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становить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приблизно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150 000 кг/м³ (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що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в 150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разів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більше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густини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води і в ~6,6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разів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перевищує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густину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найщільнішого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металу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на Землі —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осмію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), а температура в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центрі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ядра —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більше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14 млн К. Ядро —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єдине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місце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на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Сонці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, в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якому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виділяється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енергія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,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інша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частина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зірки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нагріта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цією</a:t>
            </a:r>
            <a:r>
              <a:rPr kumimoji="0" lang="ru-RU" sz="19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19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енергією</a:t>
            </a:r>
            <a:r>
              <a:rPr lang="en-US" sz="1900" b="1" kern="0" dirty="0">
                <a:ln w="12700">
                  <a:solidFill>
                    <a:schemeClr val="tx1"/>
                  </a:solidFill>
                  <a:prstDash val="solid"/>
                </a:ln>
              </a:rPr>
              <a:t>.</a:t>
            </a:r>
            <a:endParaRPr kumimoji="0" lang="ru-RU" sz="1900" b="1" i="0" u="none" strike="noStrike" kern="0" normalizeH="0" baseline="0" noProof="0" dirty="0" smtClean="0">
              <a:ln w="12700">
                <a:solidFill>
                  <a:schemeClr val="tx1"/>
                </a:solidFill>
                <a:prstDash val="solid"/>
              </a:ln>
              <a:uLnTx/>
              <a:uFillTx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484582" cy="249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97894"/>
            <a:ext cx="3067050" cy="2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77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36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820" y="-171400"/>
            <a:ext cx="50546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4572000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Конвективна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зона – зона в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якій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перенесення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енергії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з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внутрішніх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районів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в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зовнішні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відбувається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головним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чином шляхом активного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перемішування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речовини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 - </a:t>
            </a:r>
            <a:r>
              <a:rPr kumimoji="0" lang="ru-RU" sz="2000" b="1" i="0" u="none" strike="noStrike" kern="0" normalizeH="0" baseline="0" noProof="0" dirty="0" err="1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конвекції</a:t>
            </a:r>
            <a:r>
              <a:rPr kumimoji="0" lang="ru-RU" sz="2000" b="1" i="0" u="none" strike="noStrike" kern="0" normalizeH="0" baseline="0" noProof="0" dirty="0" smtClean="0">
                <a:ln w="12700">
                  <a:solidFill>
                    <a:schemeClr val="tx1"/>
                  </a:solidFill>
                  <a:prstDash val="solid"/>
                </a:ln>
                <a:uLnTx/>
                <a:uFillTx/>
              </a:rPr>
              <a:t>. </a:t>
            </a:r>
            <a:endParaRPr kumimoji="0" lang="ru-RU" sz="1800" b="1" i="0" u="none" strike="noStrike" kern="0" normalizeH="0" baseline="0" noProof="0" dirty="0" smtClean="0">
              <a:ln w="12700">
                <a:solidFill>
                  <a:schemeClr val="tx1"/>
                </a:solidFill>
                <a:prstDash val="solid"/>
              </a:ln>
              <a:uLnTx/>
              <a:uFillTx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7" y="2492896"/>
            <a:ext cx="2471999" cy="481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35" y="3284984"/>
            <a:ext cx="2385517" cy="46989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26" y="4149079"/>
            <a:ext cx="2232248" cy="433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24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1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629</Words>
  <Application>Microsoft Office PowerPoint</Application>
  <PresentationFormat>Экран (4:3)</PresentationFormat>
  <Paragraphs>40</Paragraphs>
  <Slides>12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RePack by Diakov</cp:lastModifiedBy>
  <cp:revision>34</cp:revision>
  <dcterms:created xsi:type="dcterms:W3CDTF">2014-10-12T14:23:40Z</dcterms:created>
  <dcterms:modified xsi:type="dcterms:W3CDTF">2014-10-14T17:31:52Z</dcterms:modified>
</cp:coreProperties>
</file>