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21"/>
  </p:notesMasterIdLst>
  <p:sldIdLst>
    <p:sldId id="256" r:id="rId2"/>
    <p:sldId id="257" r:id="rId3"/>
    <p:sldId id="258" r:id="rId4"/>
    <p:sldId id="263" r:id="rId5"/>
    <p:sldId id="268" r:id="rId6"/>
    <p:sldId id="273" r:id="rId7"/>
    <p:sldId id="266" r:id="rId8"/>
    <p:sldId id="283" r:id="rId9"/>
    <p:sldId id="285" r:id="rId10"/>
    <p:sldId id="284" r:id="rId11"/>
    <p:sldId id="286" r:id="rId12"/>
    <p:sldId id="287" r:id="rId13"/>
    <p:sldId id="313" r:id="rId14"/>
    <p:sldId id="269" r:id="rId15"/>
    <p:sldId id="290" r:id="rId16"/>
    <p:sldId id="272" r:id="rId17"/>
    <p:sldId id="311" r:id="rId18"/>
    <p:sldId id="300" r:id="rId19"/>
    <p:sldId id="276" r:id="rId20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1C1C1C"/>
    <a:srgbClr val="996633"/>
    <a:srgbClr val="666633"/>
    <a:srgbClr val="CC3300"/>
    <a:srgbClr val="008000"/>
    <a:srgbClr val="9900CC"/>
    <a:srgbClr val="663300"/>
    <a:srgbClr val="99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69" autoAdjust="0"/>
    <p:restoredTop sz="95509" autoAdjust="0"/>
  </p:normalViewPr>
  <p:slideViewPr>
    <p:cSldViewPr>
      <p:cViewPr varScale="1">
        <p:scale>
          <a:sx n="111" d="100"/>
          <a:sy n="111" d="100"/>
        </p:scale>
        <p:origin x="-16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2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42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Щелчок правит 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095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95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BC1C6EA-2D1F-4863-A8E5-494B3F4629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3B5786-FF10-430C-9810-75C80AE683B0}" type="slidenum">
              <a:rPr lang="ru-RU"/>
              <a:pPr/>
              <a:t>3</a:t>
            </a:fld>
            <a:endParaRPr lang="ru-RU"/>
          </a:p>
        </p:txBody>
      </p:sp>
      <p:sp>
        <p:nvSpPr>
          <p:cNvPr id="552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6E3AD-4C1C-4E82-9851-8C06489ABF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8033A-3177-419C-B828-9E1475A86E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8BD51-E697-4AE7-84B9-89258CDC13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89F49-3086-4571-AA22-45002E4D2B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AA73C5-2F72-4CF0-989D-44A6A0C417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DE074-76E3-4034-A50B-5E1291CD3F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EACE1-E80B-4FA9-830C-5E468B6F79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53F9D-A90C-47A1-8149-32895AA345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3038A-81C6-4E14-9B56-E7C82E1D8B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0AAB2-CBB0-4794-8819-2A9618058A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E802D-DE53-4514-B072-25346020D9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FEDA6-3898-46AD-8F1B-54E5B4D8A0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заголовка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B7537E0-8B46-46BD-B158-6AD289C731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ocuments%20and%20Settings\&#1043;&#1086;&#1084;&#1091;&#1083;&#1080;&#1085;&#1072;\&#1052;&#1086;&#1080;%20&#1076;&#1086;&#1082;&#1091;&#1084;&#1077;&#1085;&#1090;&#1099;\3%20&#1054;&#1052;&#1050;\&#1050;&#1091;&#1088;&#1089;&#1099;%20&#1052;&#1048;&#1054;&#1054;%202004%202005\&#1043;&#1054;&#1058;&#1054;&#1042;&#1067;&#1045;%20&#1055;&#1056;&#1045;&#1047;&#1045;&#1053;&#1058;&#1040;&#1062;&#1048;&#1048;\&#1044;&#1080;&#1092;&#1088;&#1072;&#1082;&#1094;&#1080;&#1103;%20&#1089;&#1074;&#1077;&#1090;&#1072;\zonFrenel.m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2.doc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1.doc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828800"/>
            <a:ext cx="7721600" cy="1143000"/>
          </a:xfrm>
        </p:spPr>
        <p:txBody>
          <a:bodyPr/>
          <a:lstStyle/>
          <a:p>
            <a:r>
              <a:rPr lang="ru-RU" sz="8800" dirty="0" smtClean="0">
                <a:solidFill>
                  <a:schemeClr val="tx1"/>
                </a:solidFill>
              </a:rPr>
              <a:t/>
            </a:r>
            <a:br>
              <a:rPr lang="ru-RU" sz="8800" dirty="0" smtClean="0">
                <a:solidFill>
                  <a:schemeClr val="tx1"/>
                </a:solidFill>
              </a:rPr>
            </a:br>
            <a:r>
              <a:rPr lang="ru-RU" sz="8800" dirty="0" err="1" smtClean="0">
                <a:solidFill>
                  <a:schemeClr val="tx1"/>
                </a:solidFill>
              </a:rPr>
              <a:t>Дифракція</a:t>
            </a:r>
            <a:r>
              <a:rPr lang="ru-RU" sz="8800" dirty="0" smtClean="0">
                <a:solidFill>
                  <a:schemeClr val="tx1"/>
                </a:solidFill>
              </a:rPr>
              <a:t> </a:t>
            </a:r>
            <a:r>
              <a:rPr lang="ru-RU" sz="8800" dirty="0" err="1" smtClean="0">
                <a:solidFill>
                  <a:schemeClr val="tx1"/>
                </a:solidFill>
              </a:rPr>
              <a:t>світла</a:t>
            </a:r>
            <a:endParaRPr lang="ru-RU" dirty="0" smtClean="0">
              <a:solidFill>
                <a:schemeClr val="tx1"/>
              </a:solidFill>
            </a:endParaRPr>
          </a:p>
        </p:txBody>
      </p:sp>
      <p:pic>
        <p:nvPicPr>
          <p:cNvPr id="15363" name="Picture 6">
            <a:hlinkClick r:id="" action="ppaction://media"/>
          </p:cNvPr>
          <p:cNvPicPr>
            <a:picLocks noRot="1" noChangeAspect="1" noChangeArrowheads="1"/>
          </p:cNvPicPr>
          <p:nvPr>
            <a:wavAudioFile r:embed="rId1" name="~PP184.WAV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99513" y="6513513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8237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ru-RU" b="1" i="1" dirty="0" err="1" smtClean="0"/>
              <a:t>Зони</a:t>
            </a:r>
            <a:r>
              <a:rPr lang="ru-RU" b="1" i="1" dirty="0" smtClean="0"/>
              <a:t> Френеля</a:t>
            </a:r>
            <a:endParaRPr lang="ru-RU" b="1" i="1" dirty="0" smtClean="0">
              <a:solidFill>
                <a:schemeClr val="tx1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90600" y="1981200"/>
            <a:ext cx="37338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ru-RU" sz="2400" dirty="0" smtClean="0"/>
              <a:t>Так як </a:t>
            </a:r>
            <a:r>
              <a:rPr lang="ru-RU" sz="2400" dirty="0" err="1" smtClean="0"/>
              <a:t>відстані</a:t>
            </a:r>
            <a:r>
              <a:rPr lang="ru-RU" sz="2400" dirty="0" smtClean="0"/>
              <a:t>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них до точки О </a:t>
            </a:r>
            <a:r>
              <a:rPr lang="ru-RU" sz="2400" dirty="0" err="1" smtClean="0"/>
              <a:t>різні</a:t>
            </a:r>
            <a:r>
              <a:rPr lang="ru-RU" sz="2400" dirty="0" smtClean="0"/>
              <a:t>, то </a:t>
            </a:r>
            <a:r>
              <a:rPr lang="ru-RU" sz="2400" dirty="0" err="1" smtClean="0"/>
              <a:t>коливання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будуть</a:t>
            </a:r>
            <a:r>
              <a:rPr lang="ru-RU" sz="2400" dirty="0" smtClean="0"/>
              <a:t> </a:t>
            </a:r>
            <a:r>
              <a:rPr lang="ru-RU" sz="2400" dirty="0" err="1" smtClean="0"/>
              <a:t>приходити</a:t>
            </a:r>
            <a:r>
              <a:rPr lang="ru-RU" sz="2400" dirty="0" smtClean="0"/>
              <a:t> в </a:t>
            </a:r>
            <a:r>
              <a:rPr lang="ru-RU" sz="2400" dirty="0" err="1" smtClean="0"/>
              <a:t>різних</a:t>
            </a:r>
            <a:r>
              <a:rPr lang="ru-RU" sz="2400" dirty="0" smtClean="0"/>
              <a:t> фазах. </a:t>
            </a:r>
          </a:p>
          <a:p>
            <a:pPr>
              <a:buFont typeface="Monotype Sorts" pitchFamily="2" charset="2"/>
              <a:buNone/>
            </a:pPr>
            <a:r>
              <a:rPr lang="ru-RU" sz="2400" dirty="0" smtClean="0"/>
              <a:t> </a:t>
            </a:r>
            <a:r>
              <a:rPr lang="ru-RU" sz="2400" dirty="0" err="1" smtClean="0"/>
              <a:t>Найменша</a:t>
            </a:r>
            <a:r>
              <a:rPr lang="ru-RU" sz="2400" dirty="0" smtClean="0"/>
              <a:t> </a:t>
            </a:r>
            <a:r>
              <a:rPr lang="ru-RU" sz="2400" dirty="0" err="1" smtClean="0"/>
              <a:t>відстань</a:t>
            </a:r>
            <a:r>
              <a:rPr lang="ru-RU" sz="2400" dirty="0" smtClean="0"/>
              <a:t>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точки О до </a:t>
            </a:r>
            <a:r>
              <a:rPr lang="ru-RU" sz="2400" dirty="0" err="1" smtClean="0"/>
              <a:t>хвильової</a:t>
            </a:r>
            <a:r>
              <a:rPr lang="ru-RU" sz="2400" dirty="0" smtClean="0"/>
              <a:t> </a:t>
            </a:r>
            <a:r>
              <a:rPr lang="ru-RU" sz="2400" dirty="0" err="1" smtClean="0"/>
              <a:t>поверхні</a:t>
            </a:r>
            <a:r>
              <a:rPr lang="ru-RU" sz="2400" dirty="0" smtClean="0"/>
              <a:t> В одно r0.</a:t>
            </a:r>
            <a:endParaRPr lang="ru-RU" sz="2400" dirty="0" smtClean="0"/>
          </a:p>
        </p:txBody>
      </p:sp>
      <p:pic>
        <p:nvPicPr>
          <p:cNvPr id="30724" name="Picture 4" descr="Lect02_1_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628800"/>
            <a:ext cx="3962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ru-RU" b="1" i="1" dirty="0" err="1" smtClean="0"/>
              <a:t>Зони</a:t>
            </a:r>
            <a:r>
              <a:rPr lang="ru-RU" b="1" i="1" dirty="0" smtClean="0"/>
              <a:t> Френеля</a:t>
            </a:r>
            <a:endParaRPr lang="ru-RU" sz="2400" dirty="0" smtClean="0">
              <a:solidFill>
                <a:schemeClr val="tx1"/>
              </a:solidFill>
            </a:endParaRPr>
          </a:p>
        </p:txBody>
      </p:sp>
      <p:pic>
        <p:nvPicPr>
          <p:cNvPr id="3076" name="Picture 3" descr="Lect02_1_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060848"/>
            <a:ext cx="3887788" cy="249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4"/>
          <p:cNvSpPr>
            <a:spLocks noChangeArrowheads="1"/>
          </p:cNvSpPr>
          <p:nvPr>
            <p:ph type="body" idx="1"/>
          </p:nvPr>
        </p:nvSpPr>
        <p:spPr>
          <a:xfrm>
            <a:off x="914400" y="1844824"/>
            <a:ext cx="3945632" cy="4464496"/>
          </a:xfrm>
        </p:spPr>
        <p:txBody>
          <a:bodyPr/>
          <a:lstStyle/>
          <a:p>
            <a:pPr algn="ctr">
              <a:buNone/>
            </a:pP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Перша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зона Френеля </a:t>
            </a:r>
            <a:endParaRPr lang="ru-RU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buNone/>
            </a:pPr>
            <a:r>
              <a:rPr lang="ru-RU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обмежується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точками </a:t>
            </a:r>
            <a:r>
              <a:rPr lang="ru-RU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хвильової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поверхні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відстані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від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яких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доточки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 </a:t>
            </a:r>
            <a:r>
              <a:rPr lang="ru-RU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рівні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 </a:t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sz="2400" dirty="0" smtClean="0"/>
          </a:p>
          <a:p>
            <a:pPr algn="ctr">
              <a:buNone/>
            </a:pP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sz="2400" dirty="0" smtClean="0"/>
              <a:t>л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ямбда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- </a:t>
            </a:r>
            <a:r>
              <a:rPr lang="ru-RU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довжина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світлової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хвилі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ru-RU" sz="2400" dirty="0"/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1979712" y="3573016"/>
          <a:ext cx="1905000" cy="1050925"/>
        </p:xfrm>
        <a:graphic>
          <a:graphicData uri="http://schemas.openxmlformats.org/presentationml/2006/ole">
            <p:oleObj spid="_x0000_s3074" name="Equation" r:id="rId4" imgW="71100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548680"/>
            <a:ext cx="7772400" cy="1203920"/>
          </a:xfrm>
        </p:spPr>
        <p:txBody>
          <a:bodyPr/>
          <a:lstStyle/>
          <a:p>
            <a:r>
              <a:rPr lang="ru-RU" b="1" i="1" dirty="0" err="1" smtClean="0"/>
              <a:t>Зони</a:t>
            </a:r>
            <a:r>
              <a:rPr lang="ru-RU" b="1" i="1" dirty="0" smtClean="0"/>
              <a:t> Френеля</a:t>
            </a:r>
            <a:endParaRPr lang="ru-RU" dirty="0" smtClean="0"/>
          </a:p>
        </p:txBody>
      </p:sp>
      <p:sp>
        <p:nvSpPr>
          <p:cNvPr id="410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371600" y="1981200"/>
            <a:ext cx="3352800" cy="4114800"/>
          </a:xfrm>
        </p:spPr>
        <p:txBody>
          <a:bodyPr/>
          <a:lstStyle/>
          <a:p>
            <a:pPr>
              <a:buFontTx/>
              <a:buNone/>
            </a:pPr>
            <a:r>
              <a:rPr lang="ru-RU" dirty="0" smtClean="0"/>
              <a:t> </a:t>
            </a:r>
            <a:endParaRPr lang="ru-RU" dirty="0" smtClean="0"/>
          </a:p>
          <a:p>
            <a:pPr>
              <a:buFontTx/>
              <a:buNone/>
            </a:pPr>
            <a:r>
              <a:rPr lang="ru-RU" dirty="0" smtClean="0"/>
              <a:t>  </a:t>
            </a:r>
            <a:r>
              <a:rPr lang="ru-RU" sz="2800" dirty="0" smtClean="0"/>
              <a:t>Друга зона: </a:t>
            </a:r>
          </a:p>
          <a:p>
            <a:pPr>
              <a:buFontTx/>
              <a:buNone/>
            </a:pPr>
            <a:endParaRPr lang="ru-RU" sz="2800" dirty="0" smtClean="0"/>
          </a:p>
          <a:p>
            <a:pPr>
              <a:buFontTx/>
              <a:buNone/>
            </a:pPr>
            <a:endParaRPr lang="ru-RU" dirty="0" smtClean="0"/>
          </a:p>
          <a:p>
            <a:pPr>
              <a:buFontTx/>
              <a:buNone/>
            </a:pPr>
            <a:r>
              <a:rPr lang="ru-RU" dirty="0" smtClean="0"/>
              <a:t>    </a:t>
            </a:r>
            <a:endParaRPr lang="ru-RU" dirty="0" smtClean="0"/>
          </a:p>
        </p:txBody>
      </p:sp>
      <p:graphicFrame>
        <p:nvGraphicFramePr>
          <p:cNvPr id="4098" name="Object 6"/>
          <p:cNvGraphicFramePr>
            <a:graphicFrameLocks noChangeAspect="1"/>
          </p:cNvGraphicFramePr>
          <p:nvPr/>
        </p:nvGraphicFramePr>
        <p:xfrm>
          <a:off x="1403648" y="3429000"/>
          <a:ext cx="2978150" cy="947738"/>
        </p:xfrm>
        <a:graphic>
          <a:graphicData uri="http://schemas.openxmlformats.org/presentationml/2006/ole">
            <p:oleObj spid="_x0000_s4098" name="Equation" r:id="rId3" imgW="1231560" imgH="393480" progId="Equation.3">
              <p:embed/>
            </p:oleObj>
          </a:graphicData>
        </a:graphic>
      </p:graphicFrame>
      <p:pic>
        <p:nvPicPr>
          <p:cNvPr id="4101" name="Picture 7" descr="DIFR1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24400" y="1905000"/>
            <a:ext cx="3886200" cy="187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8" descr="DIFR1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3810000"/>
            <a:ext cx="3886200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 smtClean="0"/>
              <a:t>З</a:t>
            </a:r>
            <a:r>
              <a:rPr lang="ru-RU" b="1" i="1" dirty="0" err="1" smtClean="0"/>
              <a:t>они</a:t>
            </a:r>
            <a:r>
              <a:rPr lang="ru-RU" b="1" i="1" dirty="0" smtClean="0"/>
              <a:t> Френеля</a:t>
            </a:r>
            <a:endParaRPr lang="ru-RU" i="1" dirty="0" smtClean="0"/>
          </a:p>
        </p:txBody>
      </p:sp>
      <p:pic>
        <p:nvPicPr>
          <p:cNvPr id="119812" name="zonFrenel.mpg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1543050"/>
            <a:ext cx="6172200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0" fill="hold"/>
                                        <p:tgtEl>
                                          <p:spTgt spid="1198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1981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98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198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812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7772400" cy="11430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ru-RU" sz="2800" b="1" dirty="0" err="1" smtClean="0">
                <a:solidFill>
                  <a:schemeClr val="tx1"/>
                </a:solidFill>
              </a:rPr>
              <a:t>Дифракційні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</a:rPr>
              <a:t>картини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</a:rPr>
              <a:t>від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</a:rPr>
              <a:t>одної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</a:rPr>
              <a:t>перешкоди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</a:rPr>
              <a:t>з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</a:rPr>
              <a:t>різним</a:t>
            </a:r>
            <a:r>
              <a:rPr lang="ru-RU" sz="2800" b="1" dirty="0" smtClean="0">
                <a:solidFill>
                  <a:schemeClr val="tx1"/>
                </a:solidFill>
              </a:rPr>
              <a:t> числом </a:t>
            </a:r>
            <a:r>
              <a:rPr lang="ru-RU" sz="2800" b="1" dirty="0" err="1" smtClean="0">
                <a:solidFill>
                  <a:schemeClr val="tx1"/>
                </a:solidFill>
              </a:rPr>
              <a:t>відкритих</a:t>
            </a:r>
            <a:r>
              <a:rPr lang="ru-RU" sz="2800" b="1" dirty="0" smtClean="0">
                <a:solidFill>
                  <a:schemeClr val="tx1"/>
                </a:solidFill>
              </a:rPr>
              <a:t> зон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  <p:pic>
        <p:nvPicPr>
          <p:cNvPr id="32771" name="Picture 7" descr="Lect02_2_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057400"/>
            <a:ext cx="6324600" cy="202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2772" name="Group 8"/>
          <p:cNvGrpSpPr>
            <a:grpSpLocks/>
          </p:cNvGrpSpPr>
          <p:nvPr/>
        </p:nvGrpSpPr>
        <p:grpSpPr bwMode="auto">
          <a:xfrm>
            <a:off x="2514600" y="4191000"/>
            <a:ext cx="5067300" cy="1600200"/>
            <a:chOff x="528" y="3024"/>
            <a:chExt cx="3192" cy="1008"/>
          </a:xfrm>
        </p:grpSpPr>
        <p:pic>
          <p:nvPicPr>
            <p:cNvPr id="32773" name="Picture 9" descr="DIFRA2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28" y="3024"/>
              <a:ext cx="1008" cy="1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774" name="Picture 10" descr="DIFRA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632" y="3024"/>
              <a:ext cx="984" cy="1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775" name="Picture 11" descr="DIFRA3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688" y="3024"/>
              <a:ext cx="1032" cy="1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548680"/>
            <a:ext cx="7772400" cy="11430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ru-RU" sz="3200" b="1" i="1" dirty="0" err="1" smtClean="0">
                <a:solidFill>
                  <a:schemeClr val="tx1"/>
                </a:solidFill>
              </a:rPr>
              <a:t>З</a:t>
            </a:r>
            <a:r>
              <a:rPr lang="ru-RU" sz="3200" b="1" i="1" dirty="0" err="1" smtClean="0">
                <a:solidFill>
                  <a:schemeClr val="tx1"/>
                </a:solidFill>
              </a:rPr>
              <a:t>онні</a:t>
            </a:r>
            <a:r>
              <a:rPr lang="ru-RU" sz="3200" b="1" i="1" dirty="0" smtClean="0">
                <a:solidFill>
                  <a:schemeClr val="tx1"/>
                </a:solidFill>
              </a:rPr>
              <a:t> пластинки</a:t>
            </a:r>
            <a:endParaRPr lang="ru-RU" sz="3200" b="1" i="1" dirty="0" smtClean="0">
              <a:solidFill>
                <a:schemeClr val="tx1"/>
              </a:solidFill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981200"/>
            <a:ext cx="2910408" cy="4114800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ru-RU" sz="2800" dirty="0" smtClean="0"/>
              <a:t>На </a:t>
            </a:r>
            <a:r>
              <a:rPr lang="ru-RU" sz="2800" dirty="0" err="1" smtClean="0"/>
              <a:t>цьому</a:t>
            </a:r>
            <a:r>
              <a:rPr lang="ru-RU" sz="2800" dirty="0" smtClean="0"/>
              <a:t> </a:t>
            </a:r>
            <a:r>
              <a:rPr lang="ru-RU" sz="2800" dirty="0" err="1" smtClean="0"/>
              <a:t>принципі</a:t>
            </a:r>
            <a:r>
              <a:rPr lang="ru-RU" sz="2800" dirty="0" smtClean="0"/>
              <a:t> </a:t>
            </a:r>
            <a:r>
              <a:rPr lang="ru-RU" sz="2800" dirty="0" err="1" smtClean="0"/>
              <a:t>засновані</a:t>
            </a:r>
            <a:r>
              <a:rPr lang="ru-RU" sz="2800" dirty="0" smtClean="0"/>
              <a:t> так </a:t>
            </a:r>
            <a:r>
              <a:rPr lang="ru-RU" sz="2800" dirty="0" err="1" smtClean="0"/>
              <a:t>звані</a:t>
            </a:r>
            <a:r>
              <a:rPr lang="ru-RU" sz="2800" dirty="0" smtClean="0"/>
              <a:t> </a:t>
            </a:r>
            <a:r>
              <a:rPr lang="ru-RU" sz="2800" dirty="0" err="1" smtClean="0"/>
              <a:t>зонні</a:t>
            </a:r>
            <a:r>
              <a:rPr lang="ru-RU" sz="2800" dirty="0" smtClean="0"/>
              <a:t> пластинки.</a:t>
            </a:r>
            <a:endParaRPr lang="ru-RU" sz="2800" dirty="0" smtClean="0"/>
          </a:p>
        </p:txBody>
      </p:sp>
      <p:pic>
        <p:nvPicPr>
          <p:cNvPr id="36868" name="Picture 4" descr="Lect02_1_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2060848"/>
            <a:ext cx="4876800" cy="256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609600"/>
            <a:ext cx="7848872" cy="11430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ru-RU" sz="2800" b="1" dirty="0" err="1" smtClean="0">
                <a:solidFill>
                  <a:schemeClr val="tx1"/>
                </a:solidFill>
              </a:rPr>
              <a:t>Отримані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</a:rPr>
              <a:t>зображення</a:t>
            </a:r>
            <a:r>
              <a:rPr lang="ru-RU" sz="2800" b="1" dirty="0" smtClean="0">
                <a:solidFill>
                  <a:schemeClr val="tx1"/>
                </a:solidFill>
              </a:rPr>
              <a:t> за </a:t>
            </a:r>
            <a:r>
              <a:rPr lang="ru-RU" sz="2800" b="1" dirty="0" err="1" smtClean="0">
                <a:solidFill>
                  <a:schemeClr val="tx1"/>
                </a:solidFill>
              </a:rPr>
              <a:t>допомогою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</a:rPr>
              <a:t>зонної</a:t>
            </a:r>
            <a:r>
              <a:rPr lang="ru-RU" sz="2800" b="1" dirty="0" smtClean="0">
                <a:solidFill>
                  <a:schemeClr val="tx1"/>
                </a:solidFill>
              </a:rPr>
              <a:t> пластинки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  <p:pic>
        <p:nvPicPr>
          <p:cNvPr id="38915" name="Picture 5" descr="Lect02_3_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905000"/>
            <a:ext cx="7467600" cy="383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09600"/>
            <a:ext cx="7772400" cy="1143000"/>
          </a:xfrm>
        </p:spPr>
        <p:txBody>
          <a:bodyPr/>
          <a:lstStyle/>
          <a:p>
            <a:pPr>
              <a:lnSpc>
                <a:spcPct val="140000"/>
              </a:lnSpc>
              <a:buFont typeface="Monotype Sorts" pitchFamily="2" charset="2"/>
              <a:buNone/>
            </a:pPr>
            <a:r>
              <a:rPr lang="ru-RU" b="1" i="1" dirty="0" err="1" smtClean="0">
                <a:solidFill>
                  <a:schemeClr val="tx1"/>
                </a:solidFill>
              </a:rPr>
              <a:t>Д</a:t>
            </a:r>
            <a:r>
              <a:rPr lang="ru-RU" b="1" i="1" dirty="0" err="1" smtClean="0">
                <a:solidFill>
                  <a:schemeClr val="tx1"/>
                </a:solidFill>
              </a:rPr>
              <a:t>ифракційна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</a:rPr>
              <a:t>решітка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</a:rPr>
              <a:t/>
            </a:r>
            <a:br>
              <a:rPr lang="ru-RU" sz="3200" b="1" dirty="0" smtClean="0">
                <a:solidFill>
                  <a:schemeClr val="tx1"/>
                </a:solidFill>
              </a:rPr>
            </a:br>
            <a:endParaRPr lang="ru-RU" sz="3200" b="1" dirty="0" smtClean="0">
              <a:solidFill>
                <a:schemeClr val="tx1"/>
              </a:solidFill>
            </a:endParaRPr>
          </a:p>
        </p:txBody>
      </p:sp>
      <p:pic>
        <p:nvPicPr>
          <p:cNvPr id="45059" name="Picture 4" descr="04004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6275" y="1371600"/>
            <a:ext cx="385445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548680"/>
            <a:ext cx="7772400" cy="1143000"/>
          </a:xfrm>
        </p:spPr>
        <p:txBody>
          <a:bodyPr/>
          <a:lstStyle/>
          <a:p>
            <a:r>
              <a:rPr lang="ru-RU" b="1" i="1" dirty="0" err="1" smtClean="0">
                <a:solidFill>
                  <a:schemeClr val="tx1"/>
                </a:solidFill>
              </a:rPr>
              <a:t>Д</a:t>
            </a:r>
            <a:r>
              <a:rPr lang="ru-RU" b="1" i="1" dirty="0" err="1" smtClean="0">
                <a:solidFill>
                  <a:schemeClr val="tx1"/>
                </a:solidFill>
              </a:rPr>
              <a:t>ифракційна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</a:rPr>
              <a:t>решітка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66800" y="1981200"/>
            <a:ext cx="42672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dirty="0" smtClean="0"/>
              <a:t>Величина </a:t>
            </a:r>
            <a:r>
              <a:rPr lang="ru-RU" dirty="0" err="1" smtClean="0"/>
              <a:t>d</a:t>
            </a:r>
            <a:r>
              <a:rPr lang="ru-RU" dirty="0" smtClean="0"/>
              <a:t> = </a:t>
            </a:r>
            <a:r>
              <a:rPr lang="ru-RU" dirty="0" err="1" smtClean="0"/>
              <a:t>a</a:t>
            </a:r>
            <a:r>
              <a:rPr lang="ru-RU" dirty="0" smtClean="0"/>
              <a:t> + </a:t>
            </a:r>
            <a:r>
              <a:rPr lang="ru-RU" dirty="0" err="1" smtClean="0"/>
              <a:t>b</a:t>
            </a:r>
            <a:r>
              <a:rPr lang="ru-RU" dirty="0" smtClean="0"/>
              <a:t> </a:t>
            </a:r>
            <a:r>
              <a:rPr lang="ru-RU" dirty="0" err="1" smtClean="0"/>
              <a:t>називається</a:t>
            </a:r>
            <a:r>
              <a:rPr lang="ru-RU" dirty="0" smtClean="0"/>
              <a:t> </a:t>
            </a:r>
            <a:r>
              <a:rPr lang="ru-RU" dirty="0" err="1" smtClean="0"/>
              <a:t>постійною</a:t>
            </a:r>
            <a:r>
              <a:rPr lang="ru-RU" dirty="0" smtClean="0"/>
              <a:t> (</a:t>
            </a:r>
            <a:r>
              <a:rPr lang="ru-RU" dirty="0" err="1" smtClean="0"/>
              <a:t>періодом</a:t>
            </a:r>
            <a:r>
              <a:rPr lang="ru-RU" dirty="0" smtClean="0"/>
              <a:t>) </a:t>
            </a:r>
            <a:r>
              <a:rPr lang="ru-RU" dirty="0" err="1" smtClean="0"/>
              <a:t>дифракційної</a:t>
            </a:r>
            <a:r>
              <a:rPr lang="ru-RU" dirty="0" smtClean="0"/>
              <a:t> </a:t>
            </a:r>
            <a:r>
              <a:rPr lang="ru-RU" dirty="0" err="1" smtClean="0"/>
              <a:t>решітки</a:t>
            </a:r>
            <a:r>
              <a:rPr lang="ru-RU" dirty="0" smtClean="0"/>
              <a:t>, де а - ширина </a:t>
            </a:r>
            <a:r>
              <a:rPr lang="ru-RU" dirty="0" err="1" smtClean="0"/>
              <a:t>щілини</a:t>
            </a:r>
            <a:r>
              <a:rPr lang="ru-RU" dirty="0" smtClean="0"/>
              <a:t>; </a:t>
            </a:r>
            <a:r>
              <a:rPr lang="ru-RU" dirty="0" err="1" smtClean="0"/>
              <a:t>b</a:t>
            </a:r>
            <a:r>
              <a:rPr lang="ru-RU" dirty="0" smtClean="0"/>
              <a:t> - </a:t>
            </a:r>
            <a:r>
              <a:rPr lang="ru-RU" dirty="0" err="1" smtClean="0"/>
              <a:t>ширина</a:t>
            </a:r>
            <a:r>
              <a:rPr lang="ru-RU" dirty="0" smtClean="0"/>
              <a:t> </a:t>
            </a:r>
            <a:r>
              <a:rPr lang="ru-RU" dirty="0" err="1" smtClean="0"/>
              <a:t>непрозорої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.</a:t>
            </a:r>
            <a:endParaRPr lang="ru-RU" dirty="0" smtClean="0"/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5334000" y="2667000"/>
          <a:ext cx="3233738" cy="2484438"/>
        </p:xfrm>
        <a:graphic>
          <a:graphicData uri="http://schemas.openxmlformats.org/presentationml/2006/ole">
            <p:oleObj spid="_x0000_s9218" name="Документ" r:id="rId3" imgW="1438920" imgH="110484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ru-RU" sz="5400" b="1" dirty="0" smtClean="0">
                <a:solidFill>
                  <a:srgbClr val="1C1C1C"/>
                </a:solidFill>
              </a:rPr>
              <a:t>    ДЯКУЮ ЗА УВАГУ))</a:t>
            </a:r>
            <a:endParaRPr lang="ru-RU" sz="5400" b="1" dirty="0" smtClean="0">
              <a:solidFill>
                <a:srgbClr val="1C1C1C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3608" y="548680"/>
            <a:ext cx="7795592" cy="5760640"/>
          </a:xfrm>
        </p:spPr>
        <p:txBody>
          <a:bodyPr/>
          <a:lstStyle/>
          <a:p>
            <a:r>
              <a:rPr lang="ru-RU" b="1" i="1" dirty="0" err="1" smtClean="0">
                <a:solidFill>
                  <a:schemeClr val="tx1"/>
                </a:solidFill>
              </a:rPr>
              <a:t>Характерним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</a:rPr>
              <a:t>проявом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</a:rPr>
              <a:t>хвильових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</a:rPr>
              <a:t>властивостей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</a:rPr>
              <a:t>світла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</a:rPr>
              <a:t>є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</a:rPr>
              <a:t>дифракція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</a:rPr>
              <a:t>світла</a:t>
            </a:r>
            <a:r>
              <a:rPr lang="ru-RU" b="1" i="1" dirty="0" smtClean="0">
                <a:solidFill>
                  <a:schemeClr val="tx1"/>
                </a:solidFill>
              </a:rPr>
              <a:t> -</a:t>
            </a:r>
            <a:r>
              <a:rPr lang="ru-RU" b="1" i="1" dirty="0" err="1" smtClean="0">
                <a:solidFill>
                  <a:schemeClr val="tx1"/>
                </a:solidFill>
              </a:rPr>
              <a:t>відхилення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</a:rPr>
              <a:t>від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</a:rPr>
              <a:t>прямолінійного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</a:rPr>
              <a:t>поширення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br>
              <a:rPr lang="ru-RU" b="1" i="1" dirty="0" smtClean="0">
                <a:solidFill>
                  <a:schemeClr val="tx1"/>
                </a:solidFill>
              </a:rPr>
            </a:br>
            <a:r>
              <a:rPr lang="ru-RU" b="1" i="1" dirty="0" smtClean="0">
                <a:solidFill>
                  <a:schemeClr val="tx1"/>
                </a:solidFill>
              </a:rPr>
              <a:t>на </a:t>
            </a:r>
            <a:r>
              <a:rPr lang="ru-RU" b="1" i="1" dirty="0" err="1" smtClean="0">
                <a:solidFill>
                  <a:schemeClr val="tx1"/>
                </a:solidFill>
              </a:rPr>
              <a:t>різких</a:t>
            </a:r>
            <a:r>
              <a:rPr lang="ru-RU" b="1" i="1" dirty="0" smtClean="0">
                <a:solidFill>
                  <a:schemeClr val="tx1"/>
                </a:solidFill>
              </a:rPr>
              <a:t> неоднородностях </a:t>
            </a:r>
            <a:r>
              <a:rPr lang="ru-RU" b="1" i="1" dirty="0" err="1" smtClean="0">
                <a:solidFill>
                  <a:schemeClr val="tx1"/>
                </a:solidFill>
              </a:rPr>
              <a:t>середовища</a:t>
            </a:r>
            <a:r>
              <a:rPr lang="ru-RU" b="1" i="1" dirty="0" smtClean="0">
                <a:solidFill>
                  <a:schemeClr val="tx1"/>
                </a:solidFill>
              </a:rPr>
              <a:t>.</a:t>
            </a:r>
            <a:r>
              <a:rPr lang="ru-RU" b="1" i="1" dirty="0" smtClean="0">
                <a:solidFill>
                  <a:schemeClr val="tx1"/>
                </a:solidFill>
              </a:rPr>
              <a:t/>
            </a:r>
            <a:br>
              <a:rPr lang="ru-RU" b="1" i="1" dirty="0" smtClean="0">
                <a:solidFill>
                  <a:schemeClr val="tx1"/>
                </a:solidFill>
              </a:rPr>
            </a:br>
            <a:endParaRPr lang="ru-RU" b="1" i="1" noProof="1" smtClean="0">
              <a:solidFill>
                <a:schemeClr val="tx1"/>
              </a:solidFill>
            </a:endParaRPr>
          </a:p>
        </p:txBody>
      </p:sp>
      <p:pic>
        <p:nvPicPr>
          <p:cNvPr id="16388" name="Picture 8">
            <a:hlinkClick r:id="" action="ppaction://media"/>
          </p:cNvPr>
          <p:cNvPicPr>
            <a:picLocks noRot="1" noChangeAspect="1" noChangeArrowheads="1"/>
          </p:cNvPicPr>
          <p:nvPr>
            <a:wavAudioFile r:embed="rId1" name="~PP2944.WAV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99513" y="6513513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6873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457200"/>
            <a:ext cx="7239000" cy="5334000"/>
          </a:xfrm>
        </p:spPr>
        <p:txBody>
          <a:bodyPr/>
          <a:lstStyle/>
          <a:p>
            <a:r>
              <a:rPr lang="ru-RU" sz="3200" b="1" i="1" dirty="0" err="1" smtClean="0">
                <a:solidFill>
                  <a:schemeClr val="tx1"/>
                </a:solidFill>
              </a:rPr>
              <a:t>Дифракція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була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відкрита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Франческо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Грімальді</a:t>
            </a:r>
            <a:r>
              <a:rPr lang="ru-RU" sz="3200" b="1" i="1" dirty="0" smtClean="0">
                <a:solidFill>
                  <a:schemeClr val="tx1"/>
                </a:solidFill>
              </a:rPr>
              <a:t> в </a:t>
            </a:r>
            <a:r>
              <a:rPr lang="ru-RU" sz="3200" b="1" i="1" dirty="0" err="1" smtClean="0">
                <a:solidFill>
                  <a:schemeClr val="tx1"/>
                </a:solidFill>
              </a:rPr>
              <a:t>кінці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en-US" sz="3200" b="1" i="1" dirty="0" smtClean="0">
                <a:solidFill>
                  <a:schemeClr val="tx1"/>
                </a:solidFill>
              </a:rPr>
              <a:t>XVII </a:t>
            </a:r>
            <a:r>
              <a:rPr lang="ru-RU" sz="3200" b="1" i="1" dirty="0" smtClean="0">
                <a:solidFill>
                  <a:schemeClr val="tx1"/>
                </a:solidFill>
              </a:rPr>
              <a:t>ст. </a:t>
            </a:r>
            <a:br>
              <a:rPr lang="ru-RU" sz="3200" b="1" i="1" dirty="0" smtClean="0">
                <a:solidFill>
                  <a:schemeClr val="tx1"/>
                </a:solidFill>
              </a:rPr>
            </a:br>
            <a:r>
              <a:rPr lang="ru-RU" sz="3200" b="1" i="1" dirty="0" err="1" smtClean="0">
                <a:solidFill>
                  <a:schemeClr val="tx1"/>
                </a:solidFill>
              </a:rPr>
              <a:t>Пояснення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явища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дифракції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світла</a:t>
            </a:r>
            <a:r>
              <a:rPr lang="ru-RU" sz="3200" b="1" i="1" dirty="0" smtClean="0">
                <a:solidFill>
                  <a:schemeClr val="tx1"/>
                </a:solidFill>
              </a:rPr>
              <a:t> дано Томасом Юнгом </a:t>
            </a:r>
            <a:r>
              <a:rPr lang="ru-RU" sz="3200" b="1" i="1" dirty="0" err="1" smtClean="0">
                <a:solidFill>
                  <a:schemeClr val="tx1"/>
                </a:solidFill>
              </a:rPr>
              <a:t>і</a:t>
            </a:r>
            <a:r>
              <a:rPr lang="ru-RU" sz="3200" b="1" i="1" dirty="0" smtClean="0">
                <a:solidFill>
                  <a:schemeClr val="tx1"/>
                </a:solidFill>
              </a:rPr>
              <a:t> Огюстом Френелем, </a:t>
            </a:r>
            <a:r>
              <a:rPr lang="ru-RU" sz="3200" b="1" i="1" dirty="0" err="1" smtClean="0">
                <a:solidFill>
                  <a:schemeClr val="tx1"/>
                </a:solidFill>
              </a:rPr>
              <a:t>які</a:t>
            </a:r>
            <a:r>
              <a:rPr lang="ru-RU" sz="3200" b="1" i="1" dirty="0" smtClean="0">
                <a:solidFill>
                  <a:schemeClr val="tx1"/>
                </a:solidFill>
              </a:rPr>
              <a:t> не </a:t>
            </a:r>
            <a:r>
              <a:rPr lang="ru-RU" sz="3200" b="1" i="1" dirty="0" err="1" smtClean="0">
                <a:solidFill>
                  <a:schemeClr val="tx1"/>
                </a:solidFill>
              </a:rPr>
              <a:t>тільки</a:t>
            </a:r>
            <a:r>
              <a:rPr lang="ru-RU" sz="3200" b="1" i="1" dirty="0" smtClean="0">
                <a:solidFill>
                  <a:schemeClr val="tx1"/>
                </a:solidFill>
              </a:rPr>
              <a:t> дали </a:t>
            </a:r>
            <a:r>
              <a:rPr lang="ru-RU" sz="3200" b="1" i="1" dirty="0" err="1" smtClean="0">
                <a:solidFill>
                  <a:schemeClr val="tx1"/>
                </a:solidFill>
              </a:rPr>
              <a:t>опис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експериментів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зі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спостереження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явищ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інтерференції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і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дифракції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світла</a:t>
            </a:r>
            <a:r>
              <a:rPr lang="ru-RU" sz="3200" b="1" i="1" dirty="0" smtClean="0">
                <a:solidFill>
                  <a:schemeClr val="tx1"/>
                </a:solidFill>
              </a:rPr>
              <a:t>, </a:t>
            </a:r>
            <a:r>
              <a:rPr lang="ru-RU" sz="3200" b="1" i="1" dirty="0" err="1" smtClean="0">
                <a:solidFill>
                  <a:schemeClr val="tx1"/>
                </a:solidFill>
              </a:rPr>
              <a:t>але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і</a:t>
            </a:r>
            <a:r>
              <a:rPr lang="ru-RU" sz="3200" b="1" i="1" dirty="0" smtClean="0">
                <a:solidFill>
                  <a:schemeClr val="tx1"/>
                </a:solidFill>
              </a:rPr>
              <a:t> пояснили </a:t>
            </a:r>
            <a:r>
              <a:rPr lang="ru-RU" sz="3200" b="1" i="1" dirty="0" err="1" smtClean="0">
                <a:solidFill>
                  <a:schemeClr val="tx1"/>
                </a:solidFill>
              </a:rPr>
              <a:t>властивість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прямолінійності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поширення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світла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з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позицій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хвильової</a:t>
            </a:r>
            <a:r>
              <a:rPr lang="ru-RU" sz="3200" b="1" i="1" dirty="0" smtClean="0">
                <a:solidFill>
                  <a:schemeClr val="tx1"/>
                </a:solidFill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</a:rPr>
              <a:t>теорії</a:t>
            </a:r>
            <a:r>
              <a:rPr lang="ru-RU" sz="3200" b="1" i="1" dirty="0" smtClean="0">
                <a:solidFill>
                  <a:schemeClr val="tx1"/>
                </a:solidFill>
              </a:rPr>
              <a:t>.</a:t>
            </a:r>
            <a:endParaRPr lang="ru-RU" sz="3200" b="1" i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34384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609600"/>
            <a:ext cx="7848872" cy="11430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ru-RU" b="1" dirty="0" smtClean="0"/>
              <a:t>Принцип Гюйгенса-Френеля</a:t>
            </a:r>
            <a:endParaRPr lang="ru-RU" b="1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981200"/>
            <a:ext cx="8001000" cy="4184104"/>
          </a:xfrm>
        </p:spPr>
        <p:txBody>
          <a:bodyPr/>
          <a:lstStyle/>
          <a:p>
            <a:pPr algn="ctr">
              <a:buNone/>
            </a:pPr>
            <a:r>
              <a:rPr lang="ru-RU" b="1" i="1" dirty="0" err="1" smtClean="0"/>
              <a:t>кожна</a:t>
            </a:r>
            <a:r>
              <a:rPr lang="ru-RU" b="1" i="1" dirty="0" smtClean="0"/>
              <a:t> точка </a:t>
            </a:r>
            <a:r>
              <a:rPr lang="ru-RU" b="1" i="1" dirty="0" err="1" smtClean="0"/>
              <a:t>хвильової</a:t>
            </a:r>
            <a:r>
              <a:rPr lang="ru-RU" b="1" i="1" dirty="0" smtClean="0"/>
              <a:t> </a:t>
            </a:r>
            <a:r>
              <a:rPr lang="ru-RU" b="1" i="1" dirty="0" err="1" smtClean="0"/>
              <a:t>поверхні</a:t>
            </a:r>
            <a:r>
              <a:rPr lang="ru-RU" b="1" i="1" dirty="0" smtClean="0"/>
              <a:t> </a:t>
            </a:r>
            <a:r>
              <a:rPr lang="ru-RU" b="1" i="1" dirty="0" err="1" smtClean="0"/>
              <a:t>є</a:t>
            </a:r>
            <a:r>
              <a:rPr lang="ru-RU" b="1" i="1" dirty="0" smtClean="0"/>
              <a:t> </a:t>
            </a:r>
            <a:r>
              <a:rPr lang="ru-RU" b="1" i="1" dirty="0" err="1" smtClean="0"/>
              <a:t>джерелом</a:t>
            </a:r>
            <a:r>
              <a:rPr lang="ru-RU" b="1" i="1" dirty="0" smtClean="0"/>
              <a:t> </a:t>
            </a:r>
            <a:r>
              <a:rPr lang="ru-RU" b="1" i="1" dirty="0" err="1" smtClean="0"/>
              <a:t>вторинних</a:t>
            </a:r>
            <a:r>
              <a:rPr lang="ru-RU" b="1" i="1" dirty="0" smtClean="0"/>
              <a:t> </a:t>
            </a:r>
            <a:r>
              <a:rPr lang="ru-RU" b="1" i="1" dirty="0" err="1" smtClean="0"/>
              <a:t>сферичних</a:t>
            </a:r>
            <a:r>
              <a:rPr lang="ru-RU" b="1" i="1" dirty="0" smtClean="0"/>
              <a:t> </a:t>
            </a:r>
            <a:r>
              <a:rPr lang="ru-RU" b="1" i="1" dirty="0" err="1" smtClean="0"/>
              <a:t>хвиль</a:t>
            </a:r>
            <a:r>
              <a:rPr lang="ru-RU" b="1" i="1" dirty="0" smtClean="0"/>
              <a:t>, </a:t>
            </a:r>
          </a:p>
          <a:p>
            <a:pPr algn="ctr">
              <a:buNone/>
            </a:pPr>
            <a:endParaRPr lang="ru-RU" b="1" i="1" dirty="0" smtClean="0"/>
          </a:p>
          <a:p>
            <a:pPr algn="ctr">
              <a:buNone/>
            </a:pPr>
            <a:endParaRPr lang="ru-RU" b="1" i="1" dirty="0" smtClean="0"/>
          </a:p>
          <a:p>
            <a:pPr algn="ctr">
              <a:buNone/>
            </a:pPr>
            <a:endParaRPr lang="ru-RU" b="1" i="1" dirty="0" smtClean="0"/>
          </a:p>
          <a:p>
            <a:pPr algn="ctr">
              <a:buNone/>
            </a:pPr>
            <a:endParaRPr lang="ru-RU" b="1" i="1" dirty="0" smtClean="0"/>
          </a:p>
          <a:p>
            <a:pPr algn="ctr">
              <a:buNone/>
            </a:pPr>
            <a:r>
              <a:rPr lang="ru-RU" b="1" i="1" dirty="0" err="1" smtClean="0"/>
              <a:t>які</a:t>
            </a:r>
            <a:r>
              <a:rPr lang="ru-RU" b="1" i="1" dirty="0" smtClean="0"/>
              <a:t> </a:t>
            </a:r>
            <a:r>
              <a:rPr lang="ru-RU" b="1" i="1" dirty="0" err="1" smtClean="0"/>
              <a:t>інтерферують</a:t>
            </a:r>
            <a:r>
              <a:rPr lang="ru-RU" b="1" i="1" dirty="0" smtClean="0"/>
              <a:t> </a:t>
            </a:r>
            <a:r>
              <a:rPr lang="ru-RU" b="1" i="1" dirty="0" err="1" smtClean="0"/>
              <a:t>між</a:t>
            </a:r>
            <a:r>
              <a:rPr lang="ru-RU" b="1" i="1" dirty="0" smtClean="0"/>
              <a:t> собою</a:t>
            </a:r>
            <a:endParaRPr lang="ru-RU" b="1" dirty="0" smtClean="0"/>
          </a:p>
          <a:p>
            <a:pPr algn="r"/>
            <a:endParaRPr lang="ru-RU" b="1" u="sng" dirty="0" smtClean="0"/>
          </a:p>
        </p:txBody>
      </p:sp>
      <p:pic>
        <p:nvPicPr>
          <p:cNvPr id="20485" name="Picture 5" descr="Возникновение дифракци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3133725"/>
            <a:ext cx="3276600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diffraction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457200"/>
            <a:ext cx="5888038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609600"/>
            <a:ext cx="7643192" cy="11430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ru-RU" sz="2800" b="1" dirty="0" err="1" smtClean="0">
                <a:solidFill>
                  <a:schemeClr val="tx1"/>
                </a:solidFill>
              </a:rPr>
              <a:t>Побудова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</a:rPr>
              <a:t>дифракційної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</a:rPr>
              <a:t>картини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</a:rPr>
              <a:t>від</a:t>
            </a:r>
            <a:r>
              <a:rPr lang="ru-RU" sz="2800" b="1" dirty="0" smtClean="0">
                <a:solidFill>
                  <a:schemeClr val="tx1"/>
                </a:solidFill>
              </a:rPr>
              <a:t> круглого </a:t>
            </a:r>
            <a:r>
              <a:rPr lang="ru-RU" sz="2800" b="1" dirty="0" err="1" smtClean="0">
                <a:solidFill>
                  <a:schemeClr val="tx1"/>
                </a:solidFill>
              </a:rPr>
              <a:t>отвору</a:t>
            </a:r>
            <a:r>
              <a:rPr lang="ru-RU" sz="2800" b="1" dirty="0" smtClean="0">
                <a:solidFill>
                  <a:schemeClr val="tx1"/>
                </a:solidFill>
              </a:rPr>
              <a:t>, та круглого </a:t>
            </a:r>
            <a:r>
              <a:rPr lang="ru-RU" sz="2800" b="1" dirty="0" err="1" smtClean="0">
                <a:solidFill>
                  <a:schemeClr val="tx1"/>
                </a:solidFill>
              </a:rPr>
              <a:t>непрозорого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</a:rPr>
              <a:t>екрану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  <p:grpSp>
        <p:nvGrpSpPr>
          <p:cNvPr id="25603" name="Group 15"/>
          <p:cNvGrpSpPr>
            <a:grpSpLocks/>
          </p:cNvGrpSpPr>
          <p:nvPr/>
        </p:nvGrpSpPr>
        <p:grpSpPr bwMode="auto">
          <a:xfrm>
            <a:off x="1295400" y="1981200"/>
            <a:ext cx="3581400" cy="3200400"/>
            <a:chOff x="768" y="192"/>
            <a:chExt cx="2208" cy="1878"/>
          </a:xfrm>
        </p:grpSpPr>
        <p:pic>
          <p:nvPicPr>
            <p:cNvPr id="25608" name="Picture 3" descr="DIFR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68" y="1152"/>
              <a:ext cx="2208" cy="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609" name="Picture 8" descr="DIFRA2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8" y="192"/>
              <a:ext cx="2208" cy="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5604" name="Group 16"/>
          <p:cNvGrpSpPr>
            <a:grpSpLocks/>
          </p:cNvGrpSpPr>
          <p:nvPr/>
        </p:nvGrpSpPr>
        <p:grpSpPr bwMode="auto">
          <a:xfrm>
            <a:off x="5410200" y="1981200"/>
            <a:ext cx="2971800" cy="3224213"/>
            <a:chOff x="3600" y="96"/>
            <a:chExt cx="1872" cy="2031"/>
          </a:xfrm>
        </p:grpSpPr>
        <p:pic>
          <p:nvPicPr>
            <p:cNvPr id="25606" name="Picture 4" descr="DIFR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00" y="1152"/>
              <a:ext cx="1872" cy="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607" name="Picture 11" descr="DIFRA3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600" y="96"/>
              <a:ext cx="1872" cy="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609600"/>
            <a:ext cx="7486600" cy="1811288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ru-RU" sz="2800" b="1" dirty="0" err="1" smtClean="0">
                <a:solidFill>
                  <a:schemeClr val="tx1"/>
                </a:solidFill>
              </a:rPr>
              <a:t>Дифракція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</a:rPr>
              <a:t>від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</a:rPr>
              <a:t>різних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</a:rPr>
              <a:t>перешкод</a:t>
            </a:r>
            <a:r>
              <a:rPr lang="ru-RU" sz="2800" b="1" dirty="0" smtClean="0">
                <a:solidFill>
                  <a:schemeClr val="tx1"/>
                </a:solidFill>
              </a:rPr>
              <a:t>: </a:t>
            </a:r>
            <a:r>
              <a:rPr lang="ru-RU" sz="2800" dirty="0" smtClean="0">
                <a:solidFill>
                  <a:schemeClr val="tx1"/>
                </a:solidFill>
              </a:rPr>
              <a:t>а) </a:t>
            </a:r>
            <a:r>
              <a:rPr lang="ru-RU" sz="2800" dirty="0" err="1" smtClean="0">
                <a:solidFill>
                  <a:schemeClr val="tx1"/>
                </a:solidFill>
              </a:rPr>
              <a:t>від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тонкої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зволікання</a:t>
            </a:r>
            <a:r>
              <a:rPr lang="ru-RU" sz="2800" dirty="0" smtClean="0">
                <a:solidFill>
                  <a:schemeClr val="tx1"/>
                </a:solidFill>
              </a:rPr>
              <a:t>; ? б) </a:t>
            </a:r>
            <a:r>
              <a:rPr lang="ru-RU" sz="2800" dirty="0" err="1" smtClean="0">
                <a:solidFill>
                  <a:schemeClr val="tx1"/>
                </a:solidFill>
              </a:rPr>
              <a:t>від</a:t>
            </a:r>
            <a:r>
              <a:rPr lang="ru-RU" sz="2800" dirty="0" smtClean="0">
                <a:solidFill>
                  <a:schemeClr val="tx1"/>
                </a:solidFill>
              </a:rPr>
              <a:t> круглого </a:t>
            </a:r>
            <a:r>
              <a:rPr lang="ru-RU" sz="2800" dirty="0" err="1" smtClean="0">
                <a:solidFill>
                  <a:schemeClr val="tx1"/>
                </a:solidFill>
              </a:rPr>
              <a:t>отвору</a:t>
            </a:r>
            <a:r>
              <a:rPr lang="ru-RU" sz="2800" dirty="0" smtClean="0">
                <a:solidFill>
                  <a:schemeClr val="tx1"/>
                </a:solidFill>
              </a:rPr>
              <a:t>; ? в) </a:t>
            </a:r>
            <a:r>
              <a:rPr lang="ru-RU" sz="2800" dirty="0" err="1" smtClean="0">
                <a:solidFill>
                  <a:schemeClr val="tx1"/>
                </a:solidFill>
              </a:rPr>
              <a:t>від</a:t>
            </a:r>
            <a:r>
              <a:rPr lang="ru-RU" sz="2800" dirty="0" smtClean="0">
                <a:solidFill>
                  <a:schemeClr val="tx1"/>
                </a:solidFill>
              </a:rPr>
              <a:t> круглого </a:t>
            </a:r>
            <a:r>
              <a:rPr lang="ru-RU" sz="2800" dirty="0" err="1" smtClean="0">
                <a:solidFill>
                  <a:schemeClr val="tx1"/>
                </a:solidFill>
              </a:rPr>
              <a:t>непрозорого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екрана</a:t>
            </a:r>
            <a:r>
              <a:rPr lang="ru-RU" sz="2800" dirty="0" smtClean="0">
                <a:solidFill>
                  <a:schemeClr val="tx1"/>
                </a:solidFill>
              </a:rPr>
              <a:t>.</a:t>
            </a:r>
            <a:endParaRPr lang="ru-RU" sz="28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-2590800" y="2743200"/>
          <a:ext cx="16611600" cy="3529013"/>
        </p:xfrm>
        <a:graphic>
          <a:graphicData uri="http://schemas.openxmlformats.org/presentationml/2006/ole">
            <p:oleObj spid="_x0000_s1026" name="Документ" r:id="rId3" imgW="5632560" imgH="119772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2656"/>
            <a:ext cx="7772400" cy="1296144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ru-RU" b="1" i="1" dirty="0" err="1" smtClean="0"/>
              <a:t>Зони</a:t>
            </a:r>
            <a:r>
              <a:rPr lang="ru-RU" b="1" i="1" dirty="0" smtClean="0"/>
              <a:t> Френеля</a:t>
            </a:r>
            <a:endParaRPr lang="ru-RU" b="1" i="1" dirty="0" smtClean="0">
              <a:solidFill>
                <a:schemeClr val="tx1"/>
              </a:solidFill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43608" y="1556792"/>
            <a:ext cx="3604592" cy="4539208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ru-RU" sz="2400" dirty="0" smtClean="0"/>
              <a:t> </a:t>
            </a:r>
            <a:r>
              <a:rPr lang="ru-RU" sz="2800" dirty="0" smtClean="0"/>
              <a:t>Для того </a:t>
            </a:r>
            <a:r>
              <a:rPr lang="ru-RU" sz="2800" dirty="0" err="1" smtClean="0"/>
              <a:t>щоб</a:t>
            </a:r>
            <a:r>
              <a:rPr lang="ru-RU" sz="2800" dirty="0" smtClean="0"/>
              <a:t> </a:t>
            </a:r>
            <a:r>
              <a:rPr lang="ru-RU" sz="2800" dirty="0" err="1" smtClean="0"/>
              <a:t>знайти</a:t>
            </a:r>
            <a:r>
              <a:rPr lang="ru-RU" sz="2800" dirty="0" smtClean="0"/>
              <a:t> </a:t>
            </a:r>
            <a:r>
              <a:rPr lang="ru-RU" sz="2800" dirty="0" err="1" smtClean="0"/>
              <a:t>амплітуду</a:t>
            </a:r>
            <a:r>
              <a:rPr lang="ru-RU" sz="2800" dirty="0" smtClean="0"/>
              <a:t> </a:t>
            </a:r>
            <a:r>
              <a:rPr lang="ru-RU" sz="2800" dirty="0" err="1" smtClean="0"/>
              <a:t>світлової</a:t>
            </a:r>
            <a:r>
              <a:rPr lang="ru-RU" sz="2800" dirty="0" smtClean="0"/>
              <a:t> </a:t>
            </a:r>
            <a:r>
              <a:rPr lang="ru-RU" sz="2800" dirty="0" err="1" smtClean="0"/>
              <a:t>хвилі</a:t>
            </a:r>
            <a:r>
              <a:rPr lang="ru-RU" sz="2800" dirty="0" smtClean="0"/>
              <a:t> </a:t>
            </a:r>
            <a:r>
              <a:rPr lang="ru-RU" sz="2800" dirty="0" err="1" smtClean="0"/>
              <a:t>від</a:t>
            </a:r>
            <a:r>
              <a:rPr lang="ru-RU" sz="2800" dirty="0" smtClean="0"/>
              <a:t> </a:t>
            </a:r>
            <a:r>
              <a:rPr lang="ru-RU" sz="2800" dirty="0" err="1" smtClean="0"/>
              <a:t>точкового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монохроматичного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джерела</a:t>
            </a:r>
            <a:r>
              <a:rPr lang="ru-RU" sz="2800" dirty="0" smtClean="0"/>
              <a:t> </a:t>
            </a:r>
            <a:r>
              <a:rPr lang="ru-RU" sz="2800" dirty="0" err="1" smtClean="0"/>
              <a:t>світла</a:t>
            </a:r>
            <a:r>
              <a:rPr lang="ru-RU" sz="2800" dirty="0" smtClean="0"/>
              <a:t> А в </a:t>
            </a:r>
            <a:r>
              <a:rPr lang="ru-RU" sz="2800" dirty="0" err="1" smtClean="0"/>
              <a:t>довільній</a:t>
            </a:r>
            <a:r>
              <a:rPr lang="ru-RU" sz="2800" dirty="0" smtClean="0"/>
              <a:t> </a:t>
            </a:r>
            <a:r>
              <a:rPr lang="ru-RU" sz="2800" dirty="0" err="1" smtClean="0"/>
              <a:t>точці</a:t>
            </a:r>
            <a:r>
              <a:rPr lang="ru-RU" sz="2800" dirty="0" smtClean="0"/>
              <a:t> Про </a:t>
            </a:r>
            <a:r>
              <a:rPr lang="ru-RU" sz="2800" dirty="0" err="1" smtClean="0"/>
              <a:t>ізотропного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середовища</a:t>
            </a:r>
            <a:r>
              <a:rPr lang="ru-RU" sz="2800" dirty="0" smtClean="0"/>
              <a:t>, треба </a:t>
            </a:r>
            <a:r>
              <a:rPr lang="ru-RU" sz="2800" dirty="0" err="1" smtClean="0"/>
              <a:t>джерело</a:t>
            </a:r>
            <a:r>
              <a:rPr lang="ru-RU" sz="2800" dirty="0" smtClean="0"/>
              <a:t> </a:t>
            </a:r>
            <a:r>
              <a:rPr lang="ru-RU" sz="2800" dirty="0" err="1" smtClean="0"/>
              <a:t>світла</a:t>
            </a:r>
            <a:r>
              <a:rPr lang="ru-RU" sz="2800" dirty="0" smtClean="0"/>
              <a:t> </a:t>
            </a:r>
            <a:r>
              <a:rPr lang="ru-RU" sz="2800" dirty="0" err="1" smtClean="0"/>
              <a:t>оточити</a:t>
            </a:r>
            <a:r>
              <a:rPr lang="ru-RU" sz="2800" dirty="0" smtClean="0"/>
              <a:t> сферою </a:t>
            </a:r>
            <a:r>
              <a:rPr lang="ru-RU" sz="2800" dirty="0" err="1" smtClean="0"/>
              <a:t>радіусом</a:t>
            </a:r>
            <a:r>
              <a:rPr lang="ru-RU" sz="2800" dirty="0" smtClean="0"/>
              <a:t> </a:t>
            </a:r>
            <a:r>
              <a:rPr lang="en-US" sz="2800" dirty="0" smtClean="0"/>
              <a:t>r = ct</a:t>
            </a:r>
            <a:endParaRPr lang="ru-RU" sz="2800" dirty="0" smtClean="0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4716016" y="1700808"/>
          <a:ext cx="3962400" cy="2751138"/>
        </p:xfrm>
        <a:graphic>
          <a:graphicData uri="http://schemas.openxmlformats.org/presentationml/2006/ole">
            <p:oleObj spid="_x0000_s2050" name="Точечный рисунок" r:id="rId3" imgW="2118095" imgH="1470476" progId="Paint.Picture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8640"/>
            <a:ext cx="7772400" cy="1224136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ru-RU" b="1" i="1" dirty="0" smtClean="0">
                <a:solidFill>
                  <a:schemeClr val="tx1"/>
                </a:solidFill>
              </a:rPr>
              <a:t>Зоны Френеля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19200" y="1340768"/>
            <a:ext cx="3581400" cy="4755232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ru-RU" sz="2400" dirty="0" err="1" smtClean="0"/>
              <a:t>Інтерференція</a:t>
            </a:r>
            <a:r>
              <a:rPr lang="ru-RU" sz="2400" dirty="0" smtClean="0"/>
              <a:t> </a:t>
            </a:r>
            <a:r>
              <a:rPr lang="ru-RU" sz="2400" dirty="0" err="1" smtClean="0"/>
              <a:t>хвилі</a:t>
            </a:r>
            <a:r>
              <a:rPr lang="ru-RU" sz="2400" dirty="0" smtClean="0"/>
              <a:t>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</a:t>
            </a:r>
            <a:r>
              <a:rPr lang="ru-RU" sz="2400" dirty="0" err="1" smtClean="0"/>
              <a:t>вторинних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джерел</a:t>
            </a:r>
            <a:r>
              <a:rPr lang="ru-RU" sz="2400" dirty="0" smtClean="0"/>
              <a:t>, </a:t>
            </a:r>
            <a:r>
              <a:rPr lang="ru-RU" sz="2400" dirty="0" err="1" smtClean="0"/>
              <a:t>розташованих</a:t>
            </a:r>
            <a:r>
              <a:rPr lang="ru-RU" sz="2400" dirty="0" smtClean="0"/>
              <a:t> на </a:t>
            </a:r>
            <a:r>
              <a:rPr lang="ru-RU" sz="2400" dirty="0" err="1" smtClean="0"/>
              <a:t>цій</a:t>
            </a:r>
            <a:r>
              <a:rPr lang="ru-RU" sz="2400" dirty="0" smtClean="0"/>
              <a:t> </a:t>
            </a:r>
            <a:r>
              <a:rPr lang="ru-RU" sz="2400" dirty="0" err="1" smtClean="0"/>
              <a:t>поверхні</a:t>
            </a:r>
            <a:r>
              <a:rPr lang="ru-RU" sz="2400" dirty="0" smtClean="0"/>
              <a:t>, </a:t>
            </a:r>
            <a:r>
              <a:rPr lang="ru-RU" sz="2400" dirty="0" err="1" smtClean="0"/>
              <a:t>визначає</a:t>
            </a:r>
            <a:r>
              <a:rPr lang="ru-RU" sz="2400" dirty="0" smtClean="0"/>
              <a:t> </a:t>
            </a:r>
            <a:r>
              <a:rPr lang="ru-RU" sz="2400" dirty="0" err="1" smtClean="0"/>
              <a:t>амплітуду</a:t>
            </a:r>
            <a:r>
              <a:rPr lang="ru-RU" sz="2400" dirty="0" smtClean="0"/>
              <a:t> в </a:t>
            </a:r>
            <a:r>
              <a:rPr lang="ru-RU" sz="2400" dirty="0" err="1" smtClean="0"/>
              <a:t>розглянутій</a:t>
            </a:r>
            <a:r>
              <a:rPr lang="ru-RU" sz="2400" dirty="0" smtClean="0"/>
              <a:t> </a:t>
            </a:r>
            <a:r>
              <a:rPr lang="ru-RU" sz="2400" dirty="0" err="1" smtClean="0"/>
              <a:t>точці</a:t>
            </a:r>
            <a:r>
              <a:rPr lang="ru-RU" sz="2400" dirty="0" smtClean="0"/>
              <a:t> </a:t>
            </a:r>
            <a:r>
              <a:rPr lang="en-US" sz="2400" dirty="0" smtClean="0"/>
              <a:t>P, </a:t>
            </a:r>
          </a:p>
          <a:p>
            <a:pPr>
              <a:buFont typeface="Monotype Sorts" pitchFamily="2" charset="2"/>
              <a:buNone/>
            </a:pPr>
            <a:r>
              <a:rPr lang="en-US" sz="2400" dirty="0" smtClean="0"/>
              <a:t>      </a:t>
            </a:r>
            <a:r>
              <a:rPr lang="ru-RU" sz="2400" dirty="0" err="1" smtClean="0"/>
              <a:t>тобто</a:t>
            </a:r>
            <a:r>
              <a:rPr lang="ru-RU" sz="2400" dirty="0" smtClean="0"/>
              <a:t> </a:t>
            </a:r>
            <a:r>
              <a:rPr lang="ru-RU" sz="2400" dirty="0" err="1" smtClean="0"/>
              <a:t>необхідно</a:t>
            </a:r>
            <a:r>
              <a:rPr lang="ru-RU" sz="2400" dirty="0" smtClean="0"/>
              <a:t> провести </a:t>
            </a:r>
            <a:r>
              <a:rPr lang="ru-RU" sz="2400" dirty="0" err="1" smtClean="0"/>
              <a:t>додавання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когерентних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коливань</a:t>
            </a:r>
            <a:r>
              <a:rPr lang="ru-RU" sz="2400" dirty="0" smtClean="0"/>
              <a:t>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</a:t>
            </a:r>
            <a:r>
              <a:rPr lang="ru-RU" sz="2400" dirty="0" err="1" smtClean="0"/>
              <a:t>усіх</a:t>
            </a:r>
            <a:r>
              <a:rPr lang="ru-RU" sz="2400" dirty="0" smtClean="0"/>
              <a:t> </a:t>
            </a:r>
            <a:r>
              <a:rPr lang="ru-RU" sz="2400" dirty="0" err="1" smtClean="0"/>
              <a:t>вторинних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джерел</a:t>
            </a:r>
            <a:r>
              <a:rPr lang="ru-RU" sz="2400" dirty="0" smtClean="0"/>
              <a:t> на </a:t>
            </a:r>
            <a:r>
              <a:rPr lang="ru-RU" sz="2400" dirty="0" err="1" smtClean="0"/>
              <a:t>хвильової</a:t>
            </a:r>
            <a:r>
              <a:rPr lang="ru-RU" sz="2400" dirty="0" smtClean="0"/>
              <a:t> </a:t>
            </a:r>
            <a:r>
              <a:rPr lang="ru-RU" sz="2400" dirty="0" err="1" smtClean="0"/>
              <a:t>поверхні</a:t>
            </a:r>
            <a:endParaRPr lang="ru-RU" sz="2400" dirty="0" smtClean="0"/>
          </a:p>
        </p:txBody>
      </p:sp>
      <p:pic>
        <p:nvPicPr>
          <p:cNvPr id="29700" name="Picture 5" descr="Lect02_1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1676400"/>
            <a:ext cx="3598863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чист">
  <a:themeElements>
    <a:clrScheme name="чист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чист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чист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чист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чист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чист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чист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чист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чист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Office\Шаблоны\чист.pot</Template>
  <TotalTime>462</TotalTime>
  <Words>236</Words>
  <Application>Microsoft Office PowerPoint</Application>
  <PresentationFormat>Экран (4:3)</PresentationFormat>
  <Paragraphs>40</Paragraphs>
  <Slides>19</Slides>
  <Notes>1</Notes>
  <HiddenSlides>0</HiddenSlides>
  <MMClips>3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Times New Roman</vt:lpstr>
      <vt:lpstr>Arial</vt:lpstr>
      <vt:lpstr>Monotype Sorts</vt:lpstr>
      <vt:lpstr>Symbol</vt:lpstr>
      <vt:lpstr>чист</vt:lpstr>
      <vt:lpstr>Документ Microsoft Word</vt:lpstr>
      <vt:lpstr>Точечный рисунок</vt:lpstr>
      <vt:lpstr>Microsoft Equation 3.0</vt:lpstr>
      <vt:lpstr> Дифракція світла</vt:lpstr>
      <vt:lpstr>Характерним проявом хвильових властивостей світла є дифракція світла -відхилення від прямолінійного поширення  на різких неоднородностях середовища. </vt:lpstr>
      <vt:lpstr>Дифракція була відкрита Франческо Грімальді в кінці XVII ст.  Пояснення явища дифракції світла дано Томасом Юнгом і Огюстом Френелем, які не тільки дали опис експериментів зі спостереження явищ інтерференції і дифракції світла, але і пояснили властивість прямолінійності поширення світла з позицій хвильової теорії.</vt:lpstr>
      <vt:lpstr>Принцип Гюйгенса-Френеля</vt:lpstr>
      <vt:lpstr>Слайд 5</vt:lpstr>
      <vt:lpstr>Побудова дифракційної картини від круглого отвору, та круглого непрозорого екрану</vt:lpstr>
      <vt:lpstr>Дифракція від різних перешкод: а) від тонкої зволікання; ? б) від круглого отвору; ? в) від круглого непрозорого екрана.</vt:lpstr>
      <vt:lpstr>Зони Френеля</vt:lpstr>
      <vt:lpstr>Зоны Френеля</vt:lpstr>
      <vt:lpstr>Зони Френеля</vt:lpstr>
      <vt:lpstr>Зони Френеля</vt:lpstr>
      <vt:lpstr>Зони Френеля</vt:lpstr>
      <vt:lpstr>Зони Френеля</vt:lpstr>
      <vt:lpstr>Дифракційні картини від одної перешкоди з різним числом відкритих зон</vt:lpstr>
      <vt:lpstr>Зонні пластинки</vt:lpstr>
      <vt:lpstr>Отримані зображення за допомогою зонної пластинки</vt:lpstr>
      <vt:lpstr>Дифракційна решітка  </vt:lpstr>
      <vt:lpstr>Дифракційна решітка</vt:lpstr>
      <vt:lpstr>    ДЯКУЮ ЗА УВАГУ))</vt:lpstr>
    </vt:vector>
  </TitlesOfParts>
  <Company>МИОО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Дифракція світла</dc:title>
  <cp:lastModifiedBy>pc</cp:lastModifiedBy>
  <dcterms:created xsi:type="dcterms:W3CDTF">2000-02-13T09:13:59Z</dcterms:created>
  <dcterms:modified xsi:type="dcterms:W3CDTF">2014-04-07T18:57:22Z</dcterms:modified>
</cp:coreProperties>
</file>