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6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3C10586-9729-44FF-AAC2-B5D11791C6E6}" type="datetimeFigureOut">
              <a:rPr lang="uk-UA" smtClean="0"/>
              <a:pPr/>
              <a:t>18.11.2013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EB18F3C-D664-43E1-B9BE-E10A17FBCAD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10586-9729-44FF-AAC2-B5D11791C6E6}" type="datetimeFigureOut">
              <a:rPr lang="uk-UA" smtClean="0"/>
              <a:pPr/>
              <a:t>18.11.2013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18F3C-D664-43E1-B9BE-E10A17FBCAD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10586-9729-44FF-AAC2-B5D11791C6E6}" type="datetimeFigureOut">
              <a:rPr lang="uk-UA" smtClean="0"/>
              <a:pPr/>
              <a:t>18.11.2013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18F3C-D664-43E1-B9BE-E10A17FBCAD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10586-9729-44FF-AAC2-B5D11791C6E6}" type="datetimeFigureOut">
              <a:rPr lang="uk-UA" smtClean="0"/>
              <a:pPr/>
              <a:t>18.11.2013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18F3C-D664-43E1-B9BE-E10A17FBCAD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10586-9729-44FF-AAC2-B5D11791C6E6}" type="datetimeFigureOut">
              <a:rPr lang="uk-UA" smtClean="0"/>
              <a:pPr/>
              <a:t>18.11.2013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18F3C-D664-43E1-B9BE-E10A17FBCAD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10586-9729-44FF-AAC2-B5D11791C6E6}" type="datetimeFigureOut">
              <a:rPr lang="uk-UA" smtClean="0"/>
              <a:pPr/>
              <a:t>18.11.2013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18F3C-D664-43E1-B9BE-E10A17FBCAD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3C10586-9729-44FF-AAC2-B5D11791C6E6}" type="datetimeFigureOut">
              <a:rPr lang="uk-UA" smtClean="0"/>
              <a:pPr/>
              <a:t>18.11.2013</a:t>
            </a:fld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EB18F3C-D664-43E1-B9BE-E10A17FBCAD8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3C10586-9729-44FF-AAC2-B5D11791C6E6}" type="datetimeFigureOut">
              <a:rPr lang="uk-UA" smtClean="0"/>
              <a:pPr/>
              <a:t>18.11.2013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EB18F3C-D664-43E1-B9BE-E10A17FBCAD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10586-9729-44FF-AAC2-B5D11791C6E6}" type="datetimeFigureOut">
              <a:rPr lang="uk-UA" smtClean="0"/>
              <a:pPr/>
              <a:t>18.11.2013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18F3C-D664-43E1-B9BE-E10A17FBCAD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10586-9729-44FF-AAC2-B5D11791C6E6}" type="datetimeFigureOut">
              <a:rPr lang="uk-UA" smtClean="0"/>
              <a:pPr/>
              <a:t>18.11.2013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18F3C-D664-43E1-B9BE-E10A17FBCAD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10586-9729-44FF-AAC2-B5D11791C6E6}" type="datetimeFigureOut">
              <a:rPr lang="uk-UA" smtClean="0"/>
              <a:pPr/>
              <a:t>18.11.2013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18F3C-D664-43E1-B9BE-E10A17FBCAD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3C10586-9729-44FF-AAC2-B5D11791C6E6}" type="datetimeFigureOut">
              <a:rPr lang="uk-UA" smtClean="0"/>
              <a:pPr/>
              <a:t>18.11.2013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EB18F3C-D664-43E1-B9BE-E10A17FBCAD8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Мікротрон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Мікротрон</a:t>
            </a:r>
            <a:r>
              <a:rPr lang="ru-RU" dirty="0" smtClean="0"/>
              <a:t> </a:t>
            </a:r>
            <a:r>
              <a:rPr lang="ru-RU" dirty="0" err="1" smtClean="0"/>
              <a:t>являє</a:t>
            </a:r>
            <a:r>
              <a:rPr lang="ru-RU" dirty="0" smtClean="0"/>
              <a:t> собою </a:t>
            </a:r>
            <a:r>
              <a:rPr lang="ru-RU" dirty="0" err="1" smtClean="0"/>
              <a:t>резонансний</a:t>
            </a:r>
            <a:r>
              <a:rPr lang="en-US" smtClean="0"/>
              <a:t> </a:t>
            </a:r>
            <a:r>
              <a:rPr lang="ru-RU" smtClean="0"/>
              <a:t>циклічний</a:t>
            </a:r>
            <a:r>
              <a:rPr lang="ru-RU" dirty="0" smtClean="0"/>
              <a:t> </a:t>
            </a:r>
            <a:r>
              <a:rPr lang="ru-RU" dirty="0" err="1" smtClean="0"/>
              <a:t>прискорювач</a:t>
            </a:r>
            <a:r>
              <a:rPr lang="ru-RU" dirty="0" smtClean="0"/>
              <a:t> </a:t>
            </a:r>
            <a:r>
              <a:rPr lang="ru-RU" dirty="0" err="1" smtClean="0"/>
              <a:t>електронів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постійним</a:t>
            </a:r>
            <a:r>
              <a:rPr lang="ru-RU" dirty="0" smtClean="0"/>
              <a:t> у </a:t>
            </a:r>
            <a:r>
              <a:rPr lang="ru-RU" dirty="0" err="1" smtClean="0"/>
              <a:t>часі</a:t>
            </a:r>
            <a:r>
              <a:rPr lang="ru-RU" dirty="0" smtClean="0"/>
              <a:t> </a:t>
            </a:r>
            <a:r>
              <a:rPr lang="ru-RU" dirty="0" err="1" smtClean="0"/>
              <a:t>провідним</a:t>
            </a:r>
            <a:r>
              <a:rPr lang="ru-RU" dirty="0" smtClean="0"/>
              <a:t> </a:t>
            </a:r>
            <a:r>
              <a:rPr lang="ru-RU" dirty="0" err="1" smtClean="0"/>
              <a:t>магнітним</a:t>
            </a:r>
            <a:r>
              <a:rPr lang="ru-RU" dirty="0" smtClean="0"/>
              <a:t> </a:t>
            </a:r>
            <a:r>
              <a:rPr lang="ru-RU" dirty="0" err="1" smtClean="0"/>
              <a:t>полем.Електрони</a:t>
            </a:r>
            <a:r>
              <a:rPr lang="ru-RU" dirty="0" smtClean="0"/>
              <a:t> </a:t>
            </a:r>
            <a:r>
              <a:rPr lang="ru-RU" dirty="0" err="1" smtClean="0"/>
              <a:t>прискорюються</a:t>
            </a:r>
            <a:r>
              <a:rPr lang="ru-RU" dirty="0" smtClean="0"/>
              <a:t> </a:t>
            </a:r>
            <a:r>
              <a:rPr lang="ru-RU" dirty="0" err="1" smtClean="0"/>
              <a:t>високочастотним</a:t>
            </a:r>
            <a:r>
              <a:rPr lang="ru-RU" dirty="0" smtClean="0"/>
              <a:t> </a:t>
            </a:r>
            <a:r>
              <a:rPr lang="ru-RU" dirty="0" err="1" smtClean="0"/>
              <a:t>електричним</a:t>
            </a:r>
            <a:r>
              <a:rPr lang="ru-RU" dirty="0" smtClean="0"/>
              <a:t> полем, </a:t>
            </a:r>
            <a:r>
              <a:rPr lang="ru-RU" dirty="0" err="1" smtClean="0"/>
              <a:t>створюваному</a:t>
            </a:r>
            <a:r>
              <a:rPr lang="en-US" dirty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порожньому</a:t>
            </a:r>
            <a:r>
              <a:rPr lang="ru-RU" dirty="0" smtClean="0"/>
              <a:t> </a:t>
            </a:r>
            <a:r>
              <a:rPr lang="ru-RU" dirty="0" err="1" smtClean="0"/>
              <a:t>резонаторі</a:t>
            </a:r>
            <a:r>
              <a:rPr lang="ru-RU" dirty="0" smtClean="0"/>
              <a:t>.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</a:t>
            </a:r>
            <a:r>
              <a:rPr lang="ru-RU" dirty="0" err="1" smtClean="0"/>
              <a:t>особливий</a:t>
            </a:r>
            <a:r>
              <a:rPr lang="ru-RU" dirty="0" smtClean="0"/>
              <a:t> режим резонансного </a:t>
            </a:r>
            <a:r>
              <a:rPr lang="ru-RU" dirty="0" err="1" smtClean="0"/>
              <a:t>прискорення</a:t>
            </a:r>
            <a:r>
              <a:rPr lang="ru-RU" dirty="0" smtClean="0"/>
              <a:t> - «Резонанс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змінною</a:t>
            </a:r>
            <a:r>
              <a:rPr lang="ru-RU" dirty="0" smtClean="0"/>
              <a:t> </a:t>
            </a:r>
            <a:r>
              <a:rPr lang="ru-RU" dirty="0" err="1" smtClean="0"/>
              <a:t>кратністю</a:t>
            </a:r>
            <a:r>
              <a:rPr lang="ru-RU" dirty="0" smtClean="0"/>
              <a:t>».</a:t>
            </a: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Безымянный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620688"/>
            <a:ext cx="5854621" cy="4525963"/>
          </a:xfrm>
        </p:spPr>
      </p:pic>
      <p:sp>
        <p:nvSpPr>
          <p:cNvPr id="4" name="Прямоугольник 3"/>
          <p:cNvSpPr/>
          <p:nvPr/>
        </p:nvSpPr>
        <p:spPr>
          <a:xfrm>
            <a:off x="0" y="5373216"/>
            <a:ext cx="9144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Рис. 5.1. Схема пристрою </a:t>
            </a:r>
            <a:r>
              <a:rPr lang="ru-RU" dirty="0" err="1" smtClean="0"/>
              <a:t>мікротрону</a:t>
            </a:r>
            <a:r>
              <a:rPr lang="ru-RU" dirty="0" smtClean="0"/>
              <a:t>. 1 - </a:t>
            </a:r>
            <a:r>
              <a:rPr lang="ru-RU" dirty="0" err="1" smtClean="0"/>
              <a:t>вакуумна</a:t>
            </a:r>
            <a:r>
              <a:rPr lang="ru-RU" dirty="0" smtClean="0"/>
              <a:t> камера, 2) резонатор, 3)</a:t>
            </a:r>
          </a:p>
          <a:p>
            <a:r>
              <a:rPr lang="ru-RU" dirty="0" err="1" smtClean="0"/>
              <a:t>траєкторія</a:t>
            </a:r>
            <a:r>
              <a:rPr lang="ru-RU" dirty="0" smtClean="0"/>
              <a:t> </a:t>
            </a:r>
            <a:r>
              <a:rPr lang="ru-RU" dirty="0" err="1" smtClean="0"/>
              <a:t>електрона</a:t>
            </a:r>
            <a:r>
              <a:rPr lang="ru-RU" dirty="0" smtClean="0"/>
              <a:t>; 4) </a:t>
            </a:r>
            <a:r>
              <a:rPr lang="ru-RU" dirty="0" err="1" smtClean="0"/>
              <a:t>мішень</a:t>
            </a:r>
            <a:r>
              <a:rPr lang="ru-RU" dirty="0" smtClean="0"/>
              <a:t>. </a:t>
            </a:r>
            <a:r>
              <a:rPr lang="ru-RU" dirty="0" err="1" smtClean="0"/>
              <a:t>Показане</a:t>
            </a:r>
            <a:r>
              <a:rPr lang="ru-RU" dirty="0" smtClean="0"/>
              <a:t> </a:t>
            </a:r>
            <a:r>
              <a:rPr lang="ru-RU" dirty="0" err="1" smtClean="0"/>
              <a:t>розташування</a:t>
            </a:r>
            <a:r>
              <a:rPr lang="ru-RU" dirty="0" smtClean="0"/>
              <a:t> </a:t>
            </a:r>
            <a:r>
              <a:rPr lang="ru-RU" dirty="0" err="1" smtClean="0"/>
              <a:t>електронних</a:t>
            </a:r>
            <a:r>
              <a:rPr lang="ru-RU" dirty="0" smtClean="0"/>
              <a:t> </a:t>
            </a:r>
            <a:r>
              <a:rPr lang="ru-RU" dirty="0" err="1" smtClean="0"/>
              <a:t>згустків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одночасно</a:t>
            </a:r>
            <a:r>
              <a:rPr lang="ru-RU" dirty="0" smtClean="0"/>
              <a:t> </a:t>
            </a:r>
            <a:r>
              <a:rPr lang="ru-RU" dirty="0" err="1" smtClean="0"/>
              <a:t>знаходяться</a:t>
            </a:r>
            <a:r>
              <a:rPr lang="ru-RU" dirty="0" smtClean="0"/>
              <a:t> в </a:t>
            </a:r>
            <a:r>
              <a:rPr lang="ru-RU" dirty="0" err="1" smtClean="0"/>
              <a:t>камері</a:t>
            </a:r>
            <a:r>
              <a:rPr lang="ru-RU" dirty="0" smtClean="0"/>
              <a:t>. </a:t>
            </a:r>
            <a:r>
              <a:rPr lang="ru-RU" dirty="0" err="1" smtClean="0"/>
              <a:t>Провідне</a:t>
            </a:r>
            <a:r>
              <a:rPr lang="ru-RU" dirty="0" smtClean="0"/>
              <a:t> </a:t>
            </a:r>
            <a:r>
              <a:rPr lang="ru-RU" dirty="0" err="1" smtClean="0"/>
              <a:t>магнітне</a:t>
            </a:r>
            <a:r>
              <a:rPr lang="ru-RU" dirty="0" smtClean="0"/>
              <a:t> поле перпендикулярно</a:t>
            </a:r>
          </a:p>
          <a:p>
            <a:r>
              <a:rPr lang="ru-RU" dirty="0" err="1" smtClean="0"/>
              <a:t>площині</a:t>
            </a:r>
            <a:r>
              <a:rPr lang="ru-RU" dirty="0" smtClean="0"/>
              <a:t> </a:t>
            </a:r>
            <a:r>
              <a:rPr lang="ru-RU" dirty="0" err="1" smtClean="0"/>
              <a:t>креслення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6048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Ідея мікротрону була запропонована В.І. </a:t>
            </a:r>
            <a:r>
              <a:rPr lang="uk-UA" dirty="0" err="1" smtClean="0"/>
              <a:t>Векслером</a:t>
            </a:r>
            <a:r>
              <a:rPr lang="uk-UA" dirty="0" smtClean="0"/>
              <a:t> в 1944 році,</a:t>
            </a:r>
          </a:p>
          <a:p>
            <a:pPr>
              <a:buNone/>
            </a:pPr>
            <a:r>
              <a:rPr lang="uk-UA" dirty="0" smtClean="0"/>
              <a:t>основним недоліком більшості діючих «класичних»</a:t>
            </a:r>
          </a:p>
          <a:p>
            <a:pPr>
              <a:buNone/>
            </a:pPr>
            <a:r>
              <a:rPr lang="uk-UA" dirty="0" smtClean="0"/>
              <a:t>мікротронів було мале значення струму на виході. При енергіях електронів</a:t>
            </a:r>
          </a:p>
          <a:p>
            <a:pPr>
              <a:buNone/>
            </a:pPr>
            <a:r>
              <a:rPr lang="uk-UA" dirty="0" smtClean="0"/>
              <a:t>~ 5 </a:t>
            </a:r>
            <a:r>
              <a:rPr lang="uk-UA" dirty="0" err="1" smtClean="0"/>
              <a:t>МеВ</a:t>
            </a:r>
            <a:r>
              <a:rPr lang="uk-UA" dirty="0" smtClean="0"/>
              <a:t> середній за часом струм не перевищував 1 мкА. Діаметр полюса</a:t>
            </a:r>
          </a:p>
          <a:p>
            <a:pPr>
              <a:buNone/>
            </a:pPr>
            <a:r>
              <a:rPr lang="uk-UA" dirty="0" smtClean="0"/>
              <a:t> магніту в кілька разів перевершував діаметр синхротронів та / або</a:t>
            </a:r>
          </a:p>
          <a:p>
            <a:pPr>
              <a:buNone/>
            </a:pPr>
            <a:r>
              <a:rPr lang="uk-UA" dirty="0" smtClean="0"/>
              <a:t>бетатронів при тій же кінцевій енергії електронів.</a:t>
            </a:r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332656"/>
            <a:ext cx="8507288" cy="579350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>Магнітне поле створюється в зазорі між циліндричними полюсами</a:t>
            </a:r>
          </a:p>
          <a:p>
            <a:pPr>
              <a:buNone/>
            </a:pPr>
            <a:r>
              <a:rPr lang="uk-UA" dirty="0" smtClean="0"/>
              <a:t>електромагніта, що прискорює резонатор знаходиться поблизу краю полюса.</a:t>
            </a:r>
          </a:p>
          <a:p>
            <a:pPr>
              <a:buNone/>
            </a:pPr>
            <a:r>
              <a:rPr lang="uk-UA" dirty="0" smtClean="0"/>
              <a:t>Ідеальна траєкторія електрона має вигляд плоскої спіралі, всі витки</a:t>
            </a:r>
          </a:p>
          <a:p>
            <a:pPr>
              <a:buNone/>
            </a:pPr>
            <a:r>
              <a:rPr lang="uk-UA" dirty="0" smtClean="0"/>
              <a:t>якої утворені колами, дотичними в одній точці, де і</a:t>
            </a:r>
          </a:p>
          <a:p>
            <a:pPr>
              <a:buNone/>
            </a:pPr>
            <a:r>
              <a:rPr lang="uk-UA" dirty="0" smtClean="0"/>
              <a:t>розташований резонатор. Ці витки траєкторії прийнято називати орбітами;</a:t>
            </a:r>
          </a:p>
          <a:p>
            <a:pPr>
              <a:buNone/>
            </a:pPr>
            <a:r>
              <a:rPr lang="uk-UA" dirty="0" smtClean="0"/>
              <a:t>після першого прольоту крізь резонатор електрон рухається по «першій</a:t>
            </a:r>
          </a:p>
          <a:p>
            <a:pPr>
              <a:buNone/>
            </a:pPr>
            <a:r>
              <a:rPr lang="uk-UA" dirty="0" smtClean="0"/>
              <a:t>орбіті », після другого - по« другий »і т.д.</a:t>
            </a:r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404664"/>
            <a:ext cx="8363272" cy="525658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мікротроні</a:t>
            </a:r>
            <a:r>
              <a:rPr lang="ru-RU" dirty="0" smtClean="0"/>
              <a:t> </a:t>
            </a:r>
            <a:r>
              <a:rPr lang="ru-RU" dirty="0" err="1" smtClean="0"/>
              <a:t>частинки</a:t>
            </a:r>
            <a:r>
              <a:rPr lang="ru-RU" dirty="0" smtClean="0"/>
              <a:t> </a:t>
            </a:r>
            <a:r>
              <a:rPr lang="ru-RU" dirty="0" err="1" smtClean="0"/>
              <a:t>вводяться</a:t>
            </a:r>
            <a:r>
              <a:rPr lang="ru-RU" dirty="0" smtClean="0"/>
              <a:t> в </a:t>
            </a:r>
            <a:r>
              <a:rPr lang="ru-RU" dirty="0" err="1" smtClean="0"/>
              <a:t>прискорюючу</a:t>
            </a:r>
            <a:r>
              <a:rPr lang="ru-RU" dirty="0" smtClean="0"/>
              <a:t> камеру не в </a:t>
            </a:r>
            <a:r>
              <a:rPr lang="ru-RU" dirty="0" err="1" smtClean="0"/>
              <a:t>центральній</a:t>
            </a:r>
            <a:r>
              <a:rPr lang="ru-RU" dirty="0" smtClean="0"/>
              <a:t> </a:t>
            </a:r>
            <a:r>
              <a:rPr lang="ru-RU" dirty="0" err="1" smtClean="0"/>
              <a:t>частині</a:t>
            </a:r>
            <a:r>
              <a:rPr lang="ru-RU" dirty="0" smtClean="0"/>
              <a:t> </a:t>
            </a:r>
            <a:r>
              <a:rPr lang="ru-RU" dirty="0" err="1" smtClean="0"/>
              <a:t>магнітного</a:t>
            </a:r>
            <a:r>
              <a:rPr lang="ru-RU" dirty="0" smtClean="0"/>
              <a:t> поля , як у </a:t>
            </a:r>
            <a:r>
              <a:rPr lang="ru-RU" dirty="0" err="1" smtClean="0"/>
              <a:t>циклотроні</a:t>
            </a:r>
            <a:r>
              <a:rPr lang="ru-RU" dirty="0" smtClean="0"/>
              <a:t> , а на </a:t>
            </a:r>
            <a:r>
              <a:rPr lang="ru-RU" dirty="0" err="1" smtClean="0"/>
              <a:t>його</a:t>
            </a:r>
            <a:r>
              <a:rPr lang="ru-RU" dirty="0" smtClean="0"/>
              <a:t> краю . У </a:t>
            </a:r>
            <a:r>
              <a:rPr lang="ru-RU" dirty="0" err="1" smtClean="0"/>
              <a:t>місці</a:t>
            </a:r>
            <a:r>
              <a:rPr lang="ru-RU" dirty="0" smtClean="0"/>
              <a:t> </a:t>
            </a:r>
            <a:r>
              <a:rPr lang="ru-RU" dirty="0" err="1" smtClean="0"/>
              <a:t>введення</a:t>
            </a:r>
            <a:r>
              <a:rPr lang="ru-RU" dirty="0" smtClean="0"/>
              <a:t> </a:t>
            </a:r>
            <a:r>
              <a:rPr lang="ru-RU" dirty="0" err="1" smtClean="0"/>
              <a:t>частинок</a:t>
            </a:r>
            <a:r>
              <a:rPr lang="ru-RU" dirty="0" smtClean="0"/>
              <a:t> </a:t>
            </a:r>
            <a:r>
              <a:rPr lang="ru-RU" dirty="0" err="1" smtClean="0"/>
              <a:t>поміщається</a:t>
            </a:r>
            <a:r>
              <a:rPr lang="ru-RU" dirty="0" smtClean="0"/>
              <a:t> </a:t>
            </a:r>
            <a:r>
              <a:rPr lang="ru-RU" dirty="0" err="1" smtClean="0"/>
              <a:t>порожнистий</a:t>
            </a:r>
            <a:r>
              <a:rPr lang="ru-RU" dirty="0" smtClean="0"/>
              <a:t> </a:t>
            </a:r>
            <a:r>
              <a:rPr lang="ru-RU" dirty="0" err="1" smtClean="0"/>
              <a:t>прискорючий</a:t>
            </a:r>
            <a:r>
              <a:rPr lang="ru-RU" dirty="0" smtClean="0"/>
              <a:t> резонатор. При кожному </a:t>
            </a:r>
            <a:r>
              <a:rPr lang="ru-RU" dirty="0" err="1" smtClean="0"/>
              <a:t>обороті</a:t>
            </a:r>
            <a:r>
              <a:rPr lang="ru-RU" dirty="0" smtClean="0"/>
              <a:t> </a:t>
            </a:r>
            <a:r>
              <a:rPr lang="ru-RU" dirty="0" err="1" smtClean="0"/>
              <a:t>електрони</a:t>
            </a:r>
            <a:r>
              <a:rPr lang="ru-RU" dirty="0" smtClean="0"/>
              <a:t> </a:t>
            </a:r>
            <a:r>
              <a:rPr lang="ru-RU" dirty="0" err="1" smtClean="0"/>
              <a:t>отримують</a:t>
            </a:r>
            <a:r>
              <a:rPr lang="ru-RU" dirty="0" smtClean="0"/>
              <a:t> </a:t>
            </a:r>
            <a:r>
              <a:rPr lang="ru-RU" dirty="0" err="1" smtClean="0"/>
              <a:t>енергію</a:t>
            </a:r>
            <a:r>
              <a:rPr lang="ru-RU" dirty="0" smtClean="0"/>
              <a:t> </a:t>
            </a:r>
            <a:r>
              <a:rPr lang="ru-RU" dirty="0" err="1" smtClean="0"/>
              <a:t>приблизно</a:t>
            </a:r>
            <a:r>
              <a:rPr lang="ru-RU" dirty="0" smtClean="0"/>
              <a:t>  0.5 </a:t>
            </a:r>
            <a:r>
              <a:rPr lang="ru-RU" dirty="0" err="1" smtClean="0"/>
              <a:t>МеВ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потрапляють</a:t>
            </a:r>
            <a:r>
              <a:rPr lang="ru-RU" dirty="0" smtClean="0"/>
              <a:t> в резонатор точно у момент </a:t>
            </a:r>
            <a:r>
              <a:rPr lang="ru-RU" dirty="0" err="1" smtClean="0"/>
              <a:t>прискорення</a:t>
            </a:r>
            <a:r>
              <a:rPr lang="ru-RU" dirty="0" smtClean="0"/>
              <a:t> на кожному витку (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n</a:t>
            </a:r>
            <a:r>
              <a:rPr lang="ru-RU" dirty="0" smtClean="0"/>
              <a:t> - го обороту </a:t>
            </a:r>
            <a:r>
              <a:rPr lang="ru-RU" dirty="0" err="1" smtClean="0"/>
              <a:t>кратний</a:t>
            </a:r>
            <a:r>
              <a:rPr lang="ru-RU" dirty="0" smtClean="0"/>
              <a:t> </a:t>
            </a:r>
            <a:r>
              <a:rPr lang="ru-RU" dirty="0" err="1" smtClean="0"/>
              <a:t>періоду</a:t>
            </a:r>
            <a:r>
              <a:rPr lang="ru-RU" dirty="0" smtClean="0"/>
              <a:t> </a:t>
            </a:r>
            <a:r>
              <a:rPr lang="ru-RU" dirty="0" err="1" smtClean="0"/>
              <a:t>першого</a:t>
            </a:r>
            <a:r>
              <a:rPr lang="ru-RU" dirty="0" smtClean="0"/>
              <a:t> </a:t>
            </a:r>
            <a:r>
              <a:rPr lang="ru-RU" dirty="0" err="1" smtClean="0"/>
              <a:t>обороту</a:t>
            </a:r>
            <a:r>
              <a:rPr lang="ru-RU" dirty="0" smtClean="0"/>
              <a:t>). </a:t>
            </a:r>
            <a:r>
              <a:rPr lang="ru-RU" dirty="0" err="1" smtClean="0"/>
              <a:t>Електрони</a:t>
            </a:r>
            <a:r>
              <a:rPr lang="ru-RU" dirty="0" smtClean="0"/>
              <a:t> </a:t>
            </a:r>
            <a:r>
              <a:rPr lang="ru-RU" dirty="0" err="1" smtClean="0"/>
              <a:t>рухаються</a:t>
            </a:r>
            <a:r>
              <a:rPr lang="ru-RU" dirty="0" smtClean="0"/>
              <a:t> по колу </a:t>
            </a:r>
            <a:r>
              <a:rPr lang="ru-RU" dirty="0" err="1" smtClean="0"/>
              <a:t>зростаючого</a:t>
            </a:r>
            <a:r>
              <a:rPr lang="ru-RU" dirty="0" smtClean="0"/>
              <a:t> </a:t>
            </a:r>
            <a:r>
              <a:rPr lang="ru-RU" dirty="0" err="1" smtClean="0"/>
              <a:t>радіусу</a:t>
            </a:r>
            <a:r>
              <a:rPr lang="ru-RU" dirty="0" smtClean="0"/>
              <a:t> , </a:t>
            </a:r>
            <a:r>
              <a:rPr lang="ru-RU" dirty="0" err="1" smtClean="0"/>
              <a:t>причому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кола </a:t>
            </a:r>
            <a:r>
              <a:rPr lang="ru-RU" dirty="0" err="1" smtClean="0"/>
              <a:t>торкаються</a:t>
            </a:r>
            <a:r>
              <a:rPr lang="ru-RU" dirty="0" smtClean="0"/>
              <a:t> середину резонатора. </a:t>
            </a:r>
            <a:r>
              <a:rPr lang="ru-RU" dirty="0" err="1" smtClean="0"/>
              <a:t>Енергії</a:t>
            </a:r>
            <a:r>
              <a:rPr lang="ru-RU" dirty="0" smtClean="0"/>
              <a:t> </a:t>
            </a:r>
            <a:r>
              <a:rPr lang="ru-RU" dirty="0" err="1" smtClean="0"/>
              <a:t>електронів</a:t>
            </a:r>
            <a:r>
              <a:rPr lang="ru-RU" dirty="0" smtClean="0"/>
              <a:t> в "</a:t>
            </a:r>
            <a:r>
              <a:rPr lang="ru-RU" dirty="0" err="1" smtClean="0"/>
              <a:t>класичних</a:t>
            </a:r>
            <a:r>
              <a:rPr lang="ru-RU" dirty="0" smtClean="0"/>
              <a:t>" </a:t>
            </a:r>
            <a:r>
              <a:rPr lang="ru-RU" dirty="0" err="1" smtClean="0"/>
              <a:t>мікротрон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не </a:t>
            </a:r>
            <a:r>
              <a:rPr lang="ru-RU" dirty="0" err="1" smtClean="0"/>
              <a:t>перевищують</a:t>
            </a:r>
            <a:r>
              <a:rPr lang="ru-RU" dirty="0" smtClean="0"/>
              <a:t> 30 </a:t>
            </a:r>
            <a:r>
              <a:rPr lang="ru-RU" dirty="0" err="1" smtClean="0"/>
              <a:t>МеВ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обмежуються</a:t>
            </a:r>
            <a:r>
              <a:rPr lang="ru-RU" dirty="0" smtClean="0"/>
              <a:t> </a:t>
            </a:r>
            <a:r>
              <a:rPr lang="ru-RU" dirty="0" err="1" smtClean="0"/>
              <a:t>розмірами</a:t>
            </a:r>
            <a:r>
              <a:rPr lang="ru-RU" dirty="0" smtClean="0"/>
              <a:t> </a:t>
            </a:r>
            <a:r>
              <a:rPr lang="ru-RU" dirty="0" err="1" smtClean="0"/>
              <a:t>постійного</a:t>
            </a:r>
            <a:r>
              <a:rPr lang="ru-RU" dirty="0" smtClean="0"/>
              <a:t> </a:t>
            </a:r>
            <a:r>
              <a:rPr lang="ru-RU" dirty="0" err="1" smtClean="0"/>
              <a:t>магніту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зростаючими</a:t>
            </a:r>
            <a:r>
              <a:rPr lang="ru-RU" dirty="0" smtClean="0"/>
              <a:t> </a:t>
            </a:r>
            <a:r>
              <a:rPr lang="ru-RU" dirty="0" err="1" smtClean="0"/>
              <a:t>вимогами</a:t>
            </a:r>
            <a:r>
              <a:rPr lang="ru-RU" dirty="0" smtClean="0"/>
              <a:t> до </a:t>
            </a:r>
            <a:r>
              <a:rPr lang="ru-RU" dirty="0" err="1" smtClean="0"/>
              <a:t>однорідності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поля при </a:t>
            </a:r>
            <a:r>
              <a:rPr lang="ru-RU" dirty="0" err="1" smtClean="0"/>
              <a:t>збільшенні</a:t>
            </a:r>
            <a:r>
              <a:rPr lang="ru-RU" dirty="0" smtClean="0"/>
              <a:t> </a:t>
            </a:r>
            <a:r>
              <a:rPr lang="ru-RU" dirty="0" err="1" smtClean="0"/>
              <a:t>габаритів</a:t>
            </a:r>
            <a:r>
              <a:rPr lang="ru-RU" dirty="0" smtClean="0"/>
              <a:t> </a:t>
            </a:r>
            <a:r>
              <a:rPr lang="ru-RU" dirty="0" err="1" smtClean="0"/>
              <a:t>прискорювача</a:t>
            </a:r>
            <a:r>
              <a:rPr lang="ru-RU" dirty="0" smtClean="0"/>
              <a:t>.</a:t>
            </a:r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7931224" cy="4896543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В даний час обмеження на енергії мікротронів зняті використанням його варіанту , названого розрізним мікротрон (запропонований А. Коломенським ) . Перехід від класичного мікротрону до розрізного можна пояснити . Якщо магніт класичного мікротрону " розрізати " на дві однакові частини вздовж пунктирною лінії АА і дві ці частини розсунути , залишивши прискорює резонатор між половинками </a:t>
            </a:r>
            <a:r>
              <a:rPr lang="uk-UA" dirty="0" err="1" smtClean="0"/>
              <a:t>магніта</a:t>
            </a:r>
            <a:r>
              <a:rPr lang="uk-UA" dirty="0" smtClean="0"/>
              <a:t> , то приходимо до схеми розрізного мікротрону . Тепер простір між магнітами дозволяє замінити невеликий резонатор , що допускає лише малий (</a:t>
            </a:r>
            <a:r>
              <a:rPr lang="en-US" dirty="0" smtClean="0"/>
              <a:t>0.5 </a:t>
            </a:r>
            <a:r>
              <a:rPr lang="uk-UA" dirty="0" err="1" smtClean="0"/>
              <a:t>МеВ</a:t>
            </a:r>
            <a:r>
              <a:rPr lang="uk-UA" dirty="0" smtClean="0"/>
              <a:t> ) приріст енергії за оборот , на самостійний (лінійний ) прискорювач з енергією </a:t>
            </a:r>
            <a:r>
              <a:rPr lang="en-US" dirty="0" smtClean="0"/>
              <a:t>10 </a:t>
            </a:r>
            <a:r>
              <a:rPr lang="uk-UA" dirty="0" err="1" smtClean="0"/>
              <a:t>МеВ</a:t>
            </a:r>
            <a:r>
              <a:rPr lang="uk-UA" dirty="0" smtClean="0"/>
              <a:t> і більше і це дозволить багаторазово збільшити кінцеву енергію електронів (є розрізні мікротрон на енергію </a:t>
            </a:r>
            <a:r>
              <a:rPr lang="en-US" dirty="0" smtClean="0"/>
              <a:t>1 </a:t>
            </a:r>
            <a:r>
              <a:rPr lang="uk-UA" dirty="0" err="1" smtClean="0"/>
              <a:t>ГеВ</a:t>
            </a:r>
            <a:r>
              <a:rPr lang="uk-UA" dirty="0" smtClean="0"/>
              <a:t> ) .</a:t>
            </a:r>
            <a:endParaRPr lang="uk-UA" dirty="0"/>
          </a:p>
        </p:txBody>
      </p:sp>
      <p:pic>
        <p:nvPicPr>
          <p:cNvPr id="4" name="Рисунок 3" descr="fa06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39952" y="4830239"/>
            <a:ext cx="4697700" cy="173518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548680"/>
            <a:ext cx="8291264" cy="6048672"/>
          </a:xfrm>
        </p:spPr>
        <p:txBody>
          <a:bodyPr>
            <a:normAutofit fontScale="62500" lnSpcReduction="20000"/>
          </a:bodyPr>
          <a:lstStyle/>
          <a:p>
            <a:r>
              <a:rPr lang="uk-UA" dirty="0" smtClean="0"/>
              <a:t>Прискорення електронів по схемі розрізного мікротрону або схожою з нею в даний час використовується для генерації пучків електронів великої енергії в безперервному режимі. Справа в тому , що прискорювачі , як правило , працюють в імпульсному режимі , тобто , наприклад , електрони в них прискорюються протягом короткого часового проміжку </a:t>
            </a:r>
            <a:r>
              <a:rPr lang="el-GR" dirty="0" smtClean="0"/>
              <a:t>Δ</a:t>
            </a:r>
            <a:r>
              <a:rPr lang="en-US" dirty="0" smtClean="0"/>
              <a:t>t , </a:t>
            </a:r>
            <a:r>
              <a:rPr lang="uk-UA" dirty="0" smtClean="0"/>
              <a:t>коли можливе прискорення , після чого слідує порівняно тривала пауза для повернення в режим нового циклу прискорення . Період часу Т між циклами прискорення зазвичай багато більше тривалості електронного імпульсу ( Т &gt;&gt; </a:t>
            </a:r>
            <a:r>
              <a:rPr lang="el-GR" dirty="0" smtClean="0"/>
              <a:t>Δ</a:t>
            </a:r>
            <a:r>
              <a:rPr lang="en-US" dirty="0" smtClean="0"/>
              <a:t>t ) . </a:t>
            </a:r>
            <a:r>
              <a:rPr lang="uk-UA" dirty="0" smtClean="0"/>
              <a:t>Характерна величина </a:t>
            </a:r>
            <a:r>
              <a:rPr lang="en-US" dirty="0" smtClean="0"/>
              <a:t>D = </a:t>
            </a:r>
            <a:r>
              <a:rPr lang="el-GR" dirty="0" smtClean="0"/>
              <a:t>Δ</a:t>
            </a:r>
            <a:r>
              <a:rPr lang="en-US" dirty="0" smtClean="0"/>
              <a:t>t / T , </a:t>
            </a:r>
            <a:r>
              <a:rPr lang="uk-UA" dirty="0" smtClean="0"/>
              <a:t>званої робочим циклом , </a:t>
            </a:r>
            <a:r>
              <a:rPr lang="en-US" dirty="0" smtClean="0"/>
              <a:t>≈</a:t>
            </a:r>
            <a:r>
              <a:rPr lang="uk-UA" dirty="0" smtClean="0"/>
              <a:t> </a:t>
            </a:r>
            <a:r>
              <a:rPr lang="en-US" dirty="0" smtClean="0"/>
              <a:t>10 -3. </a:t>
            </a:r>
            <a:r>
              <a:rPr lang="uk-UA" dirty="0" smtClean="0"/>
              <a:t>Таким чином , для фізичних експериментів вдається використовувати лише </a:t>
            </a:r>
            <a:r>
              <a:rPr lang="en-US" dirty="0" smtClean="0"/>
              <a:t>≈0.1 % </a:t>
            </a:r>
            <a:r>
              <a:rPr lang="uk-UA" dirty="0" smtClean="0"/>
              <a:t>часу роботи прискорювача. Прискорення електронів по схемі розрізного мікротрону дозволяє здійснити безперервний режим роботи прискорювача , коли </a:t>
            </a:r>
            <a:r>
              <a:rPr lang="en-US" dirty="0" smtClean="0"/>
              <a:t>D </a:t>
            </a:r>
            <a:r>
              <a:rPr lang="uk-UA" dirty="0" smtClean="0"/>
              <a:t>рівний або близький до одиниці . Це досягається безперервністю режиму роботи основної прискорювальної структури (лінійного прискорювача ) , розташованої між розділеними частинами постійного </a:t>
            </a:r>
            <a:r>
              <a:rPr lang="uk-UA" dirty="0" err="1" smtClean="0"/>
              <a:t>магніта</a:t>
            </a:r>
            <a:r>
              <a:rPr lang="uk-UA" dirty="0" smtClean="0"/>
              <a:t> мікротрону . У мікротроні безперервної дії вся прискорювальна камера заповнена електронами, що знаходяться на всіх стадіях прискорення - від початкової (тобто з найменшою енергією ) до максимально можливої. Безперервний режим роботи такого прискорювача дозволяє використовувати для експериментів весь час його роботи і , тим самим , підвищити кількість актів досліджуваного взаємодії за фіксований час в 1/</a:t>
            </a:r>
            <a:r>
              <a:rPr lang="en-US" dirty="0" smtClean="0"/>
              <a:t>D≈103 </a:t>
            </a:r>
            <a:r>
              <a:rPr lang="uk-UA" dirty="0" smtClean="0"/>
              <a:t>раз , що особливо важливо для дослідження рідкісних подій.</a:t>
            </a:r>
          </a:p>
          <a:p>
            <a:pPr>
              <a:buNone/>
            </a:pPr>
            <a:r>
              <a:rPr lang="uk-UA" dirty="0" smtClean="0"/>
              <a:t>    </a:t>
            </a:r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32656"/>
            <a:ext cx="8280920" cy="3960440"/>
          </a:xfrm>
        </p:spPr>
        <p:txBody>
          <a:bodyPr>
            <a:normAutofit/>
          </a:bodyPr>
          <a:lstStyle/>
          <a:p>
            <a:r>
              <a:rPr lang="uk-UA" dirty="0" smtClean="0"/>
              <a:t>Найбільшим прискорювачем електронів , які працюють в безперервному режимі ( </a:t>
            </a:r>
            <a:r>
              <a:rPr lang="en-US" dirty="0" smtClean="0"/>
              <a:t>D = 1 ) </a:t>
            </a:r>
            <a:r>
              <a:rPr lang="uk-UA" dirty="0" smtClean="0"/>
              <a:t>є прискорювач Національної лабораторії </a:t>
            </a:r>
            <a:r>
              <a:rPr lang="uk-UA" dirty="0" err="1" smtClean="0"/>
              <a:t>ім</a:t>
            </a:r>
            <a:r>
              <a:rPr lang="uk-UA" dirty="0" smtClean="0"/>
              <a:t> . Томаса </a:t>
            </a:r>
            <a:r>
              <a:rPr lang="uk-UA" dirty="0" err="1" smtClean="0"/>
              <a:t>Джеферсона</a:t>
            </a:r>
            <a:r>
              <a:rPr lang="uk-UA" dirty="0" smtClean="0"/>
              <a:t> ( </a:t>
            </a:r>
            <a:r>
              <a:rPr lang="en-US" dirty="0" smtClean="0"/>
              <a:t>TJNAF ) </a:t>
            </a:r>
            <a:r>
              <a:rPr lang="uk-UA" dirty="0" smtClean="0"/>
              <a:t>у м. </a:t>
            </a:r>
            <a:r>
              <a:rPr lang="uk-UA" dirty="0" err="1" smtClean="0"/>
              <a:t>Ньюпорт-</a:t>
            </a:r>
            <a:r>
              <a:rPr lang="uk-UA" dirty="0" smtClean="0"/>
              <a:t> </a:t>
            </a:r>
            <a:r>
              <a:rPr lang="uk-UA" dirty="0" err="1" smtClean="0"/>
              <a:t>Ньюс</a:t>
            </a:r>
            <a:r>
              <a:rPr lang="uk-UA" dirty="0" smtClean="0"/>
              <a:t> ( США ) . Він використовує надпровідні прискорювальні структури і дозволяє прискорювати електрони до енергії 5.71 </a:t>
            </a:r>
            <a:r>
              <a:rPr lang="uk-UA" dirty="0" err="1" smtClean="0"/>
              <a:t>ГеВ</a:t>
            </a:r>
            <a:r>
              <a:rPr lang="uk-UA" dirty="0" smtClean="0"/>
              <a:t> . </a:t>
            </a:r>
            <a:r>
              <a:rPr lang="uk-UA" dirty="0" err="1" smtClean="0"/>
              <a:t>Ток</a:t>
            </a:r>
            <a:r>
              <a:rPr lang="uk-UA" dirty="0" smtClean="0"/>
              <a:t> його електронного пучка 200 мА. Енергетичне дозвіл дельта</a:t>
            </a:r>
            <a:r>
              <a:rPr lang="en-US" dirty="0" smtClean="0"/>
              <a:t>E / E = 2.5</a:t>
            </a:r>
            <a:r>
              <a:rPr lang="uk-UA" dirty="0" smtClean="0"/>
              <a:t>*</a:t>
            </a:r>
            <a:r>
              <a:rPr lang="en-US" dirty="0" smtClean="0"/>
              <a:t> 10</a:t>
            </a:r>
            <a:r>
              <a:rPr lang="en-US" baseline="30000" dirty="0" smtClean="0"/>
              <a:t>-5</a:t>
            </a:r>
            <a:r>
              <a:rPr lang="en-US" dirty="0" smtClean="0"/>
              <a:t>.</a:t>
            </a:r>
            <a:endParaRPr lang="uk-UA" dirty="0"/>
          </a:p>
        </p:txBody>
      </p:sp>
      <p:pic>
        <p:nvPicPr>
          <p:cNvPr id="4" name="Рисунок 3" descr="jla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4146179"/>
            <a:ext cx="2520280" cy="2711821"/>
          </a:xfrm>
          <a:prstGeom prst="rect">
            <a:avLst/>
          </a:prstGeom>
        </p:spPr>
      </p:pic>
      <p:pic>
        <p:nvPicPr>
          <p:cNvPr id="5" name="Рисунок 4" descr="jlab_ac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9992" y="4248248"/>
            <a:ext cx="3310880" cy="2609752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73</TotalTime>
  <Words>721</Words>
  <Application>Microsoft Office PowerPoint</Application>
  <PresentationFormat>Экран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Городская</vt:lpstr>
      <vt:lpstr>Мікротрон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Мікротрон</dc:title>
  <dc:creator>user</dc:creator>
  <cp:lastModifiedBy>user</cp:lastModifiedBy>
  <cp:revision>5</cp:revision>
  <dcterms:created xsi:type="dcterms:W3CDTF">2013-11-18T15:46:25Z</dcterms:created>
  <dcterms:modified xsi:type="dcterms:W3CDTF">2013-11-18T18:40:57Z</dcterms:modified>
</cp:coreProperties>
</file>