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0" r:id="rId2"/>
    <p:sldId id="257" r:id="rId3"/>
    <p:sldId id="269" r:id="rId4"/>
    <p:sldId id="270" r:id="rId5"/>
    <p:sldId id="271" r:id="rId6"/>
    <p:sldId id="262" r:id="rId7"/>
    <p:sldId id="274" r:id="rId8"/>
    <p:sldId id="275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23.05.1858-4.10.1947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5184576" cy="1296144"/>
          </a:xfrm>
        </p:spPr>
        <p:txBody>
          <a:bodyPr/>
          <a:lstStyle/>
          <a:p>
            <a:r>
              <a:rPr lang="ru-RU" sz="4400" dirty="0"/>
              <a:t>Макс Планк</a:t>
            </a:r>
            <a:br>
              <a:rPr lang="ru-RU" sz="44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94447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7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07893" cy="4407408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термодинамічній</a:t>
            </a:r>
            <a:r>
              <a:rPr lang="ru-RU" dirty="0"/>
              <a:t> </a:t>
            </a:r>
            <a:r>
              <a:rPr lang="ru-RU" dirty="0" err="1"/>
              <a:t>рівновазі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нагрітого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en-US" dirty="0"/>
              <a:t>T,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випромінюванням</a:t>
            </a:r>
            <a:r>
              <a:rPr lang="ru-RU" dirty="0"/>
              <a:t>, спектр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описується</a:t>
            </a:r>
            <a:r>
              <a:rPr lang="ru-RU" dirty="0"/>
              <a:t> </a:t>
            </a:r>
            <a:r>
              <a:rPr lang="ru-RU" dirty="0" err="1"/>
              <a:t>розподілом</a:t>
            </a:r>
            <a:r>
              <a:rPr lang="ru-RU" dirty="0"/>
              <a:t> Планка</a:t>
            </a:r>
            <a:r>
              <a:rPr lang="ru-RU" dirty="0" smtClean="0"/>
              <a:t>: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де </a:t>
            </a:r>
            <a:r>
              <a:rPr lang="en-US" dirty="0"/>
              <a:t>I(</a:t>
            </a:r>
            <a:r>
              <a:rPr lang="el-GR" dirty="0"/>
              <a:t>ν) — </a:t>
            </a:r>
            <a:r>
              <a:rPr lang="ru-RU" dirty="0" err="1" smtClean="0"/>
              <a:t>енергія</a:t>
            </a:r>
            <a:r>
              <a:rPr lang="ru-RU" dirty="0"/>
              <a:t>, яка з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в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smtClean="0"/>
              <a:t>часу</a:t>
            </a:r>
            <a:r>
              <a:rPr lang="en-US" dirty="0" smtClean="0"/>
              <a:t>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err="1" smtClean="0"/>
              <a:t>випромінюється</a:t>
            </a:r>
            <a:r>
              <a:rPr lang="ru-RU" dirty="0" smtClean="0"/>
              <a:t> </a:t>
            </a:r>
            <a:r>
              <a:rPr lang="ru-RU" dirty="0"/>
              <a:t>в частотному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dirty="0" smtClean="0"/>
              <a:t> </a:t>
            </a:r>
            <a:r>
              <a:rPr lang="ru-RU" dirty="0"/>
              <a:t>і </a:t>
            </a:r>
            <a:r>
              <a:rPr lang="el-GR" u="sng" dirty="0"/>
              <a:t>ν+</a:t>
            </a:r>
            <a:r>
              <a:rPr lang="en-US" u="sng" dirty="0"/>
              <a:t>d</a:t>
            </a:r>
            <a:r>
              <a:rPr lang="el-GR" u="sng" dirty="0"/>
              <a:t>ν</a:t>
            </a:r>
            <a:r>
              <a:rPr lang="el-GR" dirty="0"/>
              <a:t> </a:t>
            </a:r>
            <a:r>
              <a:rPr lang="ru-RU" dirty="0"/>
              <a:t>у </a:t>
            </a:r>
            <a:r>
              <a:rPr lang="en-US" dirty="0" smtClean="0"/>
              <a:t>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err="1" smtClean="0"/>
              <a:t>просторовий</a:t>
            </a:r>
            <a:r>
              <a:rPr lang="ru-RU" dirty="0" smtClean="0"/>
              <a:t> кут     </a:t>
            </a:r>
            <a:r>
              <a:rPr lang="en-US" dirty="0" smtClean="0"/>
              <a:t>;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dirty="0"/>
              <a:t>— </a:t>
            </a:r>
            <a:r>
              <a:rPr lang="ru-RU" dirty="0"/>
              <a:t>стала Больцмана.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Планка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168352" cy="45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12" y="4509118"/>
            <a:ext cx="23812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46805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своєю</a:t>
            </a:r>
            <a:r>
              <a:rPr lang="ru-RU" dirty="0"/>
              <a:t> природою Планк </a:t>
            </a:r>
            <a:r>
              <a:rPr lang="ru-RU" dirty="0" err="1"/>
              <a:t>був</a:t>
            </a:r>
            <a:r>
              <a:rPr lang="ru-RU" dirty="0"/>
              <a:t> консерватором.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працювавв</a:t>
            </a:r>
            <a:r>
              <a:rPr lang="ru-RU" dirty="0"/>
              <a:t> над </a:t>
            </a:r>
            <a:r>
              <a:rPr lang="ru-RU" dirty="0" err="1"/>
              <a:t>поясненням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експериментального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абсолютно-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До того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формулу, </a:t>
            </a:r>
            <a:r>
              <a:rPr lang="ru-RU" dirty="0" err="1"/>
              <a:t>що</a:t>
            </a:r>
            <a:r>
              <a:rPr lang="ru-RU" dirty="0"/>
              <a:t> добре </a:t>
            </a:r>
            <a:r>
              <a:rPr lang="ru-RU" dirty="0" err="1"/>
              <a:t>описувала</a:t>
            </a:r>
            <a:r>
              <a:rPr lang="ru-RU" dirty="0"/>
              <a:t> спектр при </a:t>
            </a:r>
            <a:r>
              <a:rPr lang="ru-RU" dirty="0" err="1"/>
              <a:t>високих</a:t>
            </a:r>
            <a:r>
              <a:rPr lang="ru-RU" dirty="0"/>
              <a:t> частотах, а закон Релея-Джинса добре </a:t>
            </a:r>
            <a:r>
              <a:rPr lang="ru-RU" dirty="0" err="1"/>
              <a:t>описував</a:t>
            </a:r>
            <a:r>
              <a:rPr lang="ru-RU" dirty="0"/>
              <a:t> спектр при </a:t>
            </a:r>
            <a:r>
              <a:rPr lang="ru-RU" dirty="0" err="1"/>
              <a:t>малих</a:t>
            </a:r>
            <a:r>
              <a:rPr lang="ru-RU" dirty="0"/>
              <a:t> частотах,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призводив</a:t>
            </a:r>
            <a:r>
              <a:rPr lang="ru-RU" dirty="0"/>
              <a:t> до </a:t>
            </a:r>
            <a:r>
              <a:rPr lang="ru-RU" dirty="0" err="1"/>
              <a:t>ультрафіолетової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при </a:t>
            </a:r>
            <a:r>
              <a:rPr lang="ru-RU" dirty="0" err="1"/>
              <a:t>високих</a:t>
            </a:r>
            <a:r>
              <a:rPr lang="ru-RU" dirty="0"/>
              <a:t>. Планку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формулу, </a:t>
            </a:r>
            <a:r>
              <a:rPr lang="ru-RU" dirty="0" err="1"/>
              <a:t>що</a:t>
            </a:r>
            <a:r>
              <a:rPr lang="ru-RU" dirty="0"/>
              <a:t> давала </a:t>
            </a:r>
            <a:r>
              <a:rPr lang="ru-RU" dirty="0" err="1"/>
              <a:t>описувала</a:t>
            </a:r>
            <a:r>
              <a:rPr lang="ru-RU" dirty="0"/>
              <a:t> весь спектр,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емпірична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.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теоретичне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Планк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статистичної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припустити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випромінюється</a:t>
            </a:r>
            <a:r>
              <a:rPr lang="ru-RU" dirty="0"/>
              <a:t> </a:t>
            </a:r>
            <a:r>
              <a:rPr lang="ru-RU" dirty="0" err="1"/>
              <a:t>порціями</a:t>
            </a:r>
            <a:r>
              <a:rPr lang="ru-RU" dirty="0"/>
              <a:t> з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/>
              <a:t>пропорційною</a:t>
            </a:r>
            <a:r>
              <a:rPr lang="ru-RU" dirty="0"/>
              <a:t> </a:t>
            </a:r>
            <a:r>
              <a:rPr lang="ru-RU" dirty="0" err="1"/>
              <a:t>частоті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Планк </a:t>
            </a:r>
            <a:r>
              <a:rPr lang="ru-RU" dirty="0" err="1"/>
              <a:t>сприйняв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як </a:t>
            </a:r>
            <a:r>
              <a:rPr lang="ru-RU" dirty="0" err="1"/>
              <a:t>формальне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</a:t>
            </a:r>
            <a:r>
              <a:rPr lang="ru-RU" dirty="0" err="1"/>
              <a:t>суперечило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поглядам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. У </a:t>
            </a:r>
            <a:r>
              <a:rPr lang="ru-RU" dirty="0" err="1"/>
              <a:t>наступні</a:t>
            </a:r>
            <a:r>
              <a:rPr lang="ru-RU" dirty="0"/>
              <a:t> роки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, але </a:t>
            </a:r>
            <a:r>
              <a:rPr lang="ru-RU" dirty="0" err="1"/>
              <a:t>безуспішно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: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формула </a:t>
            </a:r>
            <a:r>
              <a:rPr lang="ru-RU" dirty="0" err="1"/>
              <a:t>описувала</a:t>
            </a:r>
            <a:r>
              <a:rPr lang="ru-RU" dirty="0"/>
              <a:t> </a:t>
            </a:r>
            <a:r>
              <a:rPr lang="ru-RU" dirty="0" err="1"/>
              <a:t>експериментальний</a:t>
            </a:r>
            <a:r>
              <a:rPr lang="ru-RU" dirty="0"/>
              <a:t> спектр,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про </a:t>
            </a:r>
            <a:r>
              <a:rPr lang="ru-RU" dirty="0" err="1"/>
              <a:t>кванти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7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1878:                         1901:                          1918: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Фотографії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808312" cy="42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5"/>
            <a:ext cx="2867025" cy="42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667000" cy="42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Особисте життя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Планка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відмічене</a:t>
            </a:r>
            <a:r>
              <a:rPr lang="ru-RU" dirty="0"/>
              <a:t> низкою </a:t>
            </a:r>
            <a:r>
              <a:rPr lang="ru-RU" dirty="0" err="1"/>
              <a:t>трагедій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перша дружина </a:t>
            </a:r>
            <a:r>
              <a:rPr lang="ru-RU" dirty="0" err="1"/>
              <a:t>Марія</a:t>
            </a:r>
            <a:r>
              <a:rPr lang="ru-RU" dirty="0"/>
              <a:t> Мерк,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у Планка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синів</a:t>
            </a:r>
            <a:r>
              <a:rPr lang="ru-RU" dirty="0"/>
              <a:t> і </a:t>
            </a:r>
            <a:r>
              <a:rPr lang="ru-RU" dirty="0" err="1"/>
              <a:t>доньки-двійнята</a:t>
            </a:r>
            <a:r>
              <a:rPr lang="ru-RU" dirty="0"/>
              <a:t>, померла в 1909. Через два роки Планк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племінницею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померлої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Мартою фон </a:t>
            </a:r>
            <a:r>
              <a:rPr lang="ru-RU" dirty="0" err="1"/>
              <a:t>Гесслін</a:t>
            </a:r>
            <a:r>
              <a:rPr lang="ru-RU" dirty="0"/>
              <a:t>, яка народила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одного </a:t>
            </a:r>
            <a:r>
              <a:rPr lang="ru-RU" dirty="0" err="1"/>
              <a:t>сина</a:t>
            </a:r>
            <a:r>
              <a:rPr lang="ru-RU" dirty="0"/>
              <a:t> Германа. Старший </a:t>
            </a:r>
            <a:r>
              <a:rPr lang="ru-RU" dirty="0" err="1"/>
              <a:t>син</a:t>
            </a:r>
            <a:r>
              <a:rPr lang="ru-RU" dirty="0"/>
              <a:t> Планка </a:t>
            </a:r>
            <a:r>
              <a:rPr lang="ru-RU" dirty="0" err="1"/>
              <a:t>загинув</a:t>
            </a:r>
            <a:r>
              <a:rPr lang="ru-RU" dirty="0"/>
              <a:t> в Першу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, а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доньки</a:t>
            </a:r>
            <a:r>
              <a:rPr lang="ru-RU" dirty="0"/>
              <a:t> померли при пологах.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, </a:t>
            </a:r>
            <a:r>
              <a:rPr lang="ru-RU" dirty="0" err="1"/>
              <a:t>Ервін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страчений</a:t>
            </a:r>
            <a:r>
              <a:rPr lang="ru-RU" dirty="0"/>
              <a:t> 20 </a:t>
            </a:r>
            <a:r>
              <a:rPr lang="ru-RU" dirty="0" err="1"/>
              <a:t>липня</a:t>
            </a:r>
            <a:r>
              <a:rPr lang="ru-RU" dirty="0"/>
              <a:t> 1944 за участь в </a:t>
            </a:r>
            <a:r>
              <a:rPr lang="ru-RU" dirty="0" err="1"/>
              <a:t>змові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Гітлера</a:t>
            </a:r>
            <a:endParaRPr lang="ru-RU" dirty="0" smtClean="0"/>
          </a:p>
          <a:p>
            <a:r>
              <a:rPr lang="uk-UA" b="1" i="1" dirty="0" smtClean="0"/>
              <a:t>Викладач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Макс </a:t>
            </a:r>
            <a:r>
              <a:rPr lang="uk-UA" dirty="0"/>
              <a:t>Планк був професором 37 років і сприймався як викладач студентами добре. Йому проте не вдалося заснувати окремої наукової школи. Протягом своєї наукової кар'єри Планк мав численних докторантів, але в силу різних обставин він рідко підтримував з ними зв'язок. Однак близько двадцяти його вихованців пізніше стають видатними науковцями.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Факти з 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1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     Поштова марка:                               </a:t>
            </a:r>
            <a:r>
              <a:rPr lang="uk-UA" dirty="0" err="1" smtClean="0"/>
              <a:t>Пам</a:t>
            </a:r>
            <a:r>
              <a:rPr lang="en-US" dirty="0" smtClean="0"/>
              <a:t>`</a:t>
            </a:r>
            <a:r>
              <a:rPr lang="uk-UA" dirty="0" err="1" smtClean="0"/>
              <a:t>ятник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3584"/>
            <a:ext cx="3168352" cy="42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5730"/>
            <a:ext cx="3384376" cy="42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3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Монета з зображенням Планка: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620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8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0" y="2348880"/>
            <a:ext cx="6324600" cy="164592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872207" cy="1645920"/>
          </a:xfrm>
        </p:spPr>
        <p:txBody>
          <a:bodyPr/>
          <a:lstStyle/>
          <a:p>
            <a:r>
              <a:rPr lang="uk-UA" dirty="0" err="1" smtClean="0"/>
              <a:t>Коновалової</a:t>
            </a:r>
            <a:r>
              <a:rPr lang="uk-UA" dirty="0" smtClean="0"/>
              <a:t> Марини </a:t>
            </a:r>
            <a:br>
              <a:rPr lang="uk-UA" dirty="0" smtClean="0"/>
            </a:br>
            <a:r>
              <a:rPr lang="uk-UA" dirty="0" smtClean="0"/>
              <a:t>   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7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407893" cy="4281655"/>
          </a:xfrm>
        </p:spPr>
        <p:txBody>
          <a:bodyPr/>
          <a:lstStyle/>
          <a:p>
            <a:r>
              <a:rPr lang="ru-RU" b="1" i="1" dirty="0" smtClean="0"/>
              <a:t>Макс Планк </a:t>
            </a:r>
            <a:r>
              <a:rPr lang="ru-RU" dirty="0" smtClean="0"/>
              <a:t>-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/>
              <a:t>фізик</a:t>
            </a:r>
            <a:r>
              <a:rPr lang="ru-RU" dirty="0"/>
              <a:t>-теоретик,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абсолютно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стала </a:t>
            </a:r>
            <a:r>
              <a:rPr lang="ru-RU" dirty="0" err="1"/>
              <a:t>відправною</a:t>
            </a:r>
            <a:r>
              <a:rPr lang="ru-RU" dirty="0"/>
              <a:t> точкою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. 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 smtClean="0"/>
              <a:t>фізики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, яка дозволила </a:t>
            </a:r>
            <a:r>
              <a:rPr lang="ru-RU" dirty="0" err="1"/>
              <a:t>розв'язати</a:t>
            </a:r>
            <a:r>
              <a:rPr lang="ru-RU" dirty="0"/>
              <a:t> одну з </a:t>
            </a:r>
            <a:r>
              <a:rPr lang="ru-RU" dirty="0" err="1"/>
              <a:t>найважливіших</a:t>
            </a:r>
            <a:r>
              <a:rPr lang="ru-RU" dirty="0"/>
              <a:t> проблем </a:t>
            </a:r>
            <a:r>
              <a:rPr lang="ru-RU" dirty="0" err="1"/>
              <a:t>термодинаміки</a:t>
            </a:r>
            <a:r>
              <a:rPr lang="ru-RU" dirty="0"/>
              <a:t> — проблему «</a:t>
            </a:r>
            <a:r>
              <a:rPr lang="ru-RU" dirty="0" err="1"/>
              <a:t>ультрафіолетової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», 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1918 </a:t>
            </a:r>
            <a:r>
              <a:rPr lang="ru-RU" dirty="0" smtClean="0"/>
              <a:t>року. Планк </a:t>
            </a:r>
            <a:r>
              <a:rPr lang="ru-RU" dirty="0" err="1" smtClean="0"/>
              <a:t>вивів</a:t>
            </a:r>
            <a:r>
              <a:rPr lang="ru-RU" dirty="0" smtClean="0"/>
              <a:t> </a:t>
            </a:r>
            <a:r>
              <a:rPr lang="ru-RU" dirty="0" err="1" smtClean="0"/>
              <a:t>рівнянння</a:t>
            </a:r>
            <a:r>
              <a:rPr lang="ru-RU" dirty="0" smtClean="0"/>
              <a:t> </a:t>
            </a:r>
            <a:r>
              <a:rPr lang="ru-RU" dirty="0" err="1"/>
              <a:t>релятивістської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та </a:t>
            </a:r>
            <a:r>
              <a:rPr lang="ru-RU" dirty="0" err="1" smtClean="0"/>
              <a:t>термодинаміки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 Планк: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5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Макс Планк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/>
              <a:t>28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smtClean="0"/>
              <a:t>1858(</a:t>
            </a:r>
            <a:r>
              <a:rPr lang="ru-RU" dirty="0" err="1" smtClean="0"/>
              <a:t>Кіль</a:t>
            </a:r>
            <a:r>
              <a:rPr lang="ru-RU" dirty="0" smtClean="0"/>
              <a:t>) в </a:t>
            </a:r>
            <a:r>
              <a:rPr lang="ru-RU" dirty="0" err="1"/>
              <a:t>сім'ї</a:t>
            </a:r>
            <a:r>
              <a:rPr lang="ru-RU" dirty="0"/>
              <a:t> юриста , </a:t>
            </a:r>
            <a:r>
              <a:rPr lang="ru-RU" dirty="0" err="1"/>
              <a:t>професора</a:t>
            </a:r>
            <a:r>
              <a:rPr lang="ru-RU" dirty="0"/>
              <a:t> права </a:t>
            </a:r>
            <a:r>
              <a:rPr lang="ru-RU" dirty="0" err="1"/>
              <a:t>Кільського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Йоганна</a:t>
            </a:r>
            <a:r>
              <a:rPr lang="ru-RU" dirty="0"/>
              <a:t> </a:t>
            </a:r>
            <a:r>
              <a:rPr lang="ru-RU" dirty="0" err="1"/>
              <a:t>Юліуса</a:t>
            </a:r>
            <a:r>
              <a:rPr lang="ru-RU" dirty="0"/>
              <a:t> </a:t>
            </a:r>
            <a:r>
              <a:rPr lang="ru-RU" dirty="0" err="1"/>
              <a:t>Вільгельма</a:t>
            </a:r>
            <a:r>
              <a:rPr lang="ru-RU" dirty="0"/>
              <a:t> фон Планка й </a:t>
            </a:r>
            <a:r>
              <a:rPr lang="ru-RU" dirty="0" err="1"/>
              <a:t>Емми</a:t>
            </a:r>
            <a:r>
              <a:rPr lang="ru-RU" dirty="0"/>
              <a:t> </a:t>
            </a:r>
            <a:r>
              <a:rPr lang="ru-RU" dirty="0" smtClean="0"/>
              <a:t>Планк, </a:t>
            </a:r>
            <a:r>
              <a:rPr lang="ru-RU" dirty="0" err="1"/>
              <a:t>уродженої</a:t>
            </a:r>
            <a:r>
              <a:rPr lang="ru-RU" dirty="0"/>
              <a:t> </a:t>
            </a:r>
            <a:r>
              <a:rPr lang="ru-RU" dirty="0" err="1" smtClean="0"/>
              <a:t>Патціг.Коли</a:t>
            </a:r>
            <a:r>
              <a:rPr lang="ru-RU" dirty="0" smtClean="0"/>
              <a:t> </a:t>
            </a:r>
            <a:r>
              <a:rPr lang="ru-RU" dirty="0" err="1"/>
              <a:t>хлопчикові</a:t>
            </a:r>
            <a:r>
              <a:rPr lang="ru-RU" dirty="0"/>
              <a:t> </a:t>
            </a:r>
            <a:r>
              <a:rPr lang="ru-RU" dirty="0" err="1"/>
              <a:t>виповнилося</a:t>
            </a:r>
            <a:r>
              <a:rPr lang="ru-RU" dirty="0"/>
              <a:t>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/>
              <a:t>родина </a:t>
            </a:r>
            <a:r>
              <a:rPr lang="ru-RU" dirty="0" err="1"/>
              <a:t>переїхала</a:t>
            </a:r>
            <a:r>
              <a:rPr lang="ru-RU" dirty="0"/>
              <a:t> в </a:t>
            </a:r>
            <a:r>
              <a:rPr lang="ru-RU" dirty="0" smtClean="0"/>
              <a:t>Мюнхен. </a:t>
            </a:r>
            <a:r>
              <a:rPr lang="ru-RU" dirty="0"/>
              <a:t>У </a:t>
            </a:r>
            <a:r>
              <a:rPr lang="ru-RU" dirty="0" err="1"/>
              <a:t>Королівській</a:t>
            </a:r>
            <a:r>
              <a:rPr lang="ru-RU" dirty="0"/>
              <a:t> </a:t>
            </a:r>
            <a:r>
              <a:rPr lang="ru-RU" dirty="0" err="1"/>
              <a:t>Максимилиановской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,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, </a:t>
            </a:r>
            <a:r>
              <a:rPr lang="ru-RU" dirty="0" err="1"/>
              <a:t>викладачем</a:t>
            </a:r>
            <a:r>
              <a:rPr lang="ru-RU" dirty="0"/>
              <a:t> математики </a:t>
            </a:r>
            <a:r>
              <a:rPr lang="ru-RU" dirty="0" err="1"/>
              <a:t>був</a:t>
            </a:r>
            <a:r>
              <a:rPr lang="ru-RU" dirty="0"/>
              <a:t> Г. Мюллер. Людина </a:t>
            </a:r>
            <a:r>
              <a:rPr lang="ru-RU" dirty="0" err="1"/>
              <a:t>винахідлива</a:t>
            </a:r>
            <a:r>
              <a:rPr lang="ru-RU" dirty="0"/>
              <a:t> і </a:t>
            </a:r>
            <a:r>
              <a:rPr lang="ru-RU" dirty="0" err="1" smtClean="0"/>
              <a:t>дотепна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вмів</a:t>
            </a:r>
            <a:r>
              <a:rPr lang="ru-RU" dirty="0" smtClean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на </a:t>
            </a:r>
            <a:r>
              <a:rPr lang="ru-RU" dirty="0" err="1"/>
              <a:t>простих</a:t>
            </a:r>
            <a:r>
              <a:rPr lang="ru-RU" dirty="0"/>
              <a:t> і </a:t>
            </a:r>
            <a:r>
              <a:rPr lang="ru-RU" dirty="0" err="1"/>
              <a:t>переконливих</a:t>
            </a:r>
            <a:r>
              <a:rPr lang="ru-RU" dirty="0"/>
              <a:t> прикладах </a:t>
            </a:r>
            <a:r>
              <a:rPr lang="ru-RU" dirty="0" smtClean="0"/>
              <a:t>законах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розбудив</a:t>
            </a:r>
            <a:r>
              <a:rPr lang="ru-RU" dirty="0"/>
              <a:t> у </a:t>
            </a:r>
            <a:r>
              <a:rPr lang="ru-RU" dirty="0" err="1"/>
              <a:t>обдарованого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природничих</a:t>
            </a:r>
            <a:r>
              <a:rPr lang="ru-RU" dirty="0"/>
              <a:t> і </a:t>
            </a:r>
            <a:r>
              <a:rPr lang="ru-RU" dirty="0" err="1"/>
              <a:t>точних</a:t>
            </a:r>
            <a:r>
              <a:rPr lang="ru-RU" dirty="0"/>
              <a:t> наук. </a:t>
            </a:r>
            <a:r>
              <a:rPr lang="ru-RU" dirty="0" err="1"/>
              <a:t>Згодом</a:t>
            </a:r>
            <a:r>
              <a:rPr lang="ru-RU" dirty="0"/>
              <a:t> Планк </a:t>
            </a:r>
            <a:r>
              <a:rPr lang="ru-RU" dirty="0" smtClean="0"/>
              <a:t>писав, </a:t>
            </a:r>
            <a:r>
              <a:rPr lang="ru-RU" dirty="0" err="1"/>
              <a:t>що</a:t>
            </a:r>
            <a:r>
              <a:rPr lang="ru-RU" dirty="0"/>
              <a:t> закон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ним «як </a:t>
            </a:r>
            <a:r>
              <a:rPr lang="ru-RU" dirty="0" err="1"/>
              <a:t>Євангеліє</a:t>
            </a:r>
            <a:r>
              <a:rPr lang="ru-RU" dirty="0" smtClean="0"/>
              <a:t>», </a:t>
            </a:r>
            <a:r>
              <a:rPr lang="ru-RU" dirty="0"/>
              <a:t>як перший з тих « </a:t>
            </a:r>
            <a:r>
              <a:rPr lang="ru-RU" dirty="0" err="1"/>
              <a:t>абсолютних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 smtClean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  </a:t>
            </a:r>
          </a:p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/>
              <a:t>вибираючи</a:t>
            </a:r>
            <a:r>
              <a:rPr lang="ru-RU" dirty="0"/>
              <a:t> </a:t>
            </a:r>
            <a:r>
              <a:rPr lang="ru-RU" dirty="0" err="1" smtClean="0"/>
              <a:t>професію</a:t>
            </a:r>
            <a:r>
              <a:rPr lang="ru-RU" dirty="0" smtClean="0"/>
              <a:t>, </a:t>
            </a:r>
            <a:r>
              <a:rPr lang="ru-RU" dirty="0"/>
              <a:t>Макс Планк не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обрав</a:t>
            </a:r>
            <a:r>
              <a:rPr lang="ru-RU" dirty="0"/>
              <a:t> </a:t>
            </a:r>
            <a:r>
              <a:rPr lang="ru-RU" dirty="0" err="1"/>
              <a:t>фізику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приваблювала</a:t>
            </a:r>
            <a:r>
              <a:rPr lang="ru-RU" dirty="0"/>
              <a:t> і </a:t>
            </a:r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ru-RU" dirty="0" err="1"/>
              <a:t>філологія</a:t>
            </a:r>
            <a:r>
              <a:rPr lang="ru-RU" dirty="0"/>
              <a:t> , і </a:t>
            </a:r>
            <a:r>
              <a:rPr lang="ru-RU" dirty="0" err="1" smtClean="0"/>
              <a:t>музика</a:t>
            </a:r>
            <a:r>
              <a:rPr lang="ru-RU" dirty="0" smtClean="0"/>
              <a:t>, </a:t>
            </a:r>
            <a:r>
              <a:rPr lang="ru-RU" dirty="0" err="1"/>
              <a:t>неабиякі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виявляв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 smtClean="0"/>
              <a:t>дитинстві</a:t>
            </a:r>
            <a:r>
              <a:rPr lang="ru-RU" dirty="0" smtClean="0"/>
              <a:t>, </a:t>
            </a:r>
            <a:r>
              <a:rPr lang="ru-RU" dirty="0" err="1"/>
              <a:t>вивчившись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 на 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фортепіано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органі</a:t>
            </a:r>
            <a:r>
              <a:rPr lang="ru-RU" dirty="0"/>
              <a:t>. І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фізика</a:t>
            </a:r>
            <a:r>
              <a:rPr lang="ru-RU" dirty="0"/>
              <a:t> одержала </a:t>
            </a:r>
            <a:r>
              <a:rPr lang="ru-RU" dirty="0" smtClean="0"/>
              <a:t>гору,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Планка і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витісняла</a:t>
            </a:r>
            <a:r>
              <a:rPr lang="ru-RU" dirty="0" smtClean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9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в 1874 </a:t>
            </a:r>
            <a:r>
              <a:rPr lang="ru-RU" dirty="0" smtClean="0"/>
              <a:t>Планк </a:t>
            </a:r>
            <a:r>
              <a:rPr lang="ru-RU" dirty="0"/>
              <a:t>три роки </a:t>
            </a:r>
            <a:r>
              <a:rPr lang="ru-RU" dirty="0" err="1"/>
              <a:t>займався</a:t>
            </a:r>
            <a:r>
              <a:rPr lang="ru-RU" dirty="0"/>
              <a:t> в </a:t>
            </a:r>
            <a:r>
              <a:rPr lang="ru-RU" dirty="0" err="1"/>
              <a:t>Мюнхенському</a:t>
            </a:r>
            <a:r>
              <a:rPr lang="ru-RU" dirty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, </a:t>
            </a:r>
            <a:r>
              <a:rPr lang="ru-RU" dirty="0"/>
              <a:t>де одержав </a:t>
            </a:r>
            <a:r>
              <a:rPr lang="ru-RU" dirty="0" err="1"/>
              <a:t>грунтовну</a:t>
            </a:r>
            <a:r>
              <a:rPr lang="ru-RU" dirty="0"/>
              <a:t> </a:t>
            </a:r>
            <a:r>
              <a:rPr lang="ru-RU" dirty="0" err="1"/>
              <a:t>математичну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. 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переходу в </a:t>
            </a:r>
            <a:r>
              <a:rPr lang="ru-RU" dirty="0" err="1"/>
              <a:t>університет</a:t>
            </a:r>
            <a:r>
              <a:rPr lang="ru-RU" dirty="0"/>
              <a:t> у </a:t>
            </a:r>
            <a:r>
              <a:rPr lang="ru-RU" dirty="0" err="1" smtClean="0"/>
              <a:t>Берліні</a:t>
            </a:r>
            <a:r>
              <a:rPr lang="ru-RU" dirty="0" smtClean="0"/>
              <a:t>, </a:t>
            </a:r>
            <a:r>
              <a:rPr lang="ru-RU" dirty="0"/>
              <a:t>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провчився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таких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 smtClean="0"/>
              <a:t>фізиків</a:t>
            </a:r>
            <a:r>
              <a:rPr lang="ru-RU" dirty="0" smtClean="0"/>
              <a:t>, </a:t>
            </a:r>
            <a:r>
              <a:rPr lang="ru-RU" dirty="0"/>
              <a:t>як Герман Гельмгольц і Густав </a:t>
            </a:r>
            <a:r>
              <a:rPr lang="ru-RU" dirty="0" err="1" smtClean="0"/>
              <a:t>Кірхгоф</a:t>
            </a:r>
            <a:r>
              <a:rPr lang="ru-RU" dirty="0" smtClean="0"/>
              <a:t>, </a:t>
            </a:r>
            <a:r>
              <a:rPr lang="ru-RU" dirty="0" err="1"/>
              <a:t>визначилося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покликання</a:t>
            </a:r>
            <a:r>
              <a:rPr lang="ru-RU" dirty="0"/>
              <a:t>. Як писав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smtClean="0"/>
              <a:t>Планк,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вивченню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, </a:t>
            </a:r>
            <a:r>
              <a:rPr lang="ru-RU" dirty="0"/>
              <a:t>а не </a:t>
            </a:r>
            <a:r>
              <a:rPr lang="ru-RU" dirty="0" err="1"/>
              <a:t>лекціям</a:t>
            </a:r>
            <a:r>
              <a:rPr lang="ru-RU" dirty="0"/>
              <a:t> ( Гельмгольц як годиться не </a:t>
            </a:r>
            <a:r>
              <a:rPr lang="ru-RU" dirty="0" err="1"/>
              <a:t>готувався</a:t>
            </a:r>
            <a:r>
              <a:rPr lang="ru-RU" dirty="0"/>
              <a:t> до </a:t>
            </a:r>
            <a:r>
              <a:rPr lang="ru-RU" dirty="0" err="1"/>
              <a:t>лекцій</a:t>
            </a:r>
            <a:r>
              <a:rPr lang="ru-RU" dirty="0"/>
              <a:t> і часом </a:t>
            </a:r>
            <a:r>
              <a:rPr lang="ru-RU" dirty="0" err="1"/>
              <a:t>помилявся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 smtClean="0"/>
              <a:t>Кірхгоф</a:t>
            </a:r>
            <a:r>
              <a:rPr lang="ru-RU" dirty="0" smtClean="0"/>
              <a:t>, </a:t>
            </a:r>
            <a:r>
              <a:rPr lang="ru-RU" dirty="0" err="1"/>
              <a:t>хоча</a:t>
            </a:r>
            <a:r>
              <a:rPr lang="ru-RU" dirty="0"/>
              <a:t> і </a:t>
            </a:r>
            <a:r>
              <a:rPr lang="ru-RU" dirty="0" err="1"/>
              <a:t>готувався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ретельно</a:t>
            </a:r>
            <a:r>
              <a:rPr lang="ru-RU" dirty="0" smtClean="0"/>
              <a:t>, </a:t>
            </a:r>
            <a:r>
              <a:rPr lang="ru-RU" dirty="0"/>
              <a:t>але читав нудно і монотонно </a:t>
            </a:r>
            <a:r>
              <a:rPr lang="ru-RU" dirty="0" smtClean="0"/>
              <a:t>),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знайомству</a:t>
            </a:r>
            <a:r>
              <a:rPr lang="ru-RU" dirty="0"/>
              <a:t> з </a:t>
            </a:r>
            <a:r>
              <a:rPr lang="ru-RU" dirty="0" err="1"/>
              <a:t>публікаціями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фізика</a:t>
            </a:r>
            <a:r>
              <a:rPr lang="ru-RU" dirty="0"/>
              <a:t> Р. </a:t>
            </a:r>
            <a:r>
              <a:rPr lang="ru-RU" dirty="0" err="1" smtClean="0"/>
              <a:t>Клаузиуса</a:t>
            </a:r>
            <a:r>
              <a:rPr lang="ru-RU" dirty="0" smtClean="0"/>
              <a:t>, </a:t>
            </a:r>
            <a:r>
              <a:rPr lang="ru-RU" dirty="0"/>
              <a:t>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термодинаміки</a:t>
            </a:r>
            <a:r>
              <a:rPr lang="ru-RU" dirty="0"/>
              <a:t> і молекулярно- </a:t>
            </a:r>
            <a:r>
              <a:rPr lang="ru-RU" dirty="0" err="1"/>
              <a:t>кінетичної</a:t>
            </a:r>
            <a:r>
              <a:rPr lang="ru-RU" dirty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Клаузиуса</a:t>
            </a:r>
            <a:r>
              <a:rPr lang="ru-RU" dirty="0"/>
              <a:t> </a:t>
            </a:r>
            <a:r>
              <a:rPr lang="ru-RU" dirty="0" err="1"/>
              <a:t>зумовили</a:t>
            </a:r>
            <a:r>
              <a:rPr lang="ru-RU" dirty="0"/>
              <a:t> на </a:t>
            </a:r>
            <a:r>
              <a:rPr lang="ru-RU" dirty="0" err="1"/>
              <a:t>довгі</a:t>
            </a:r>
            <a:r>
              <a:rPr lang="ru-RU" dirty="0"/>
              <a:t> роки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пристрасть</a:t>
            </a:r>
            <a:r>
              <a:rPr lang="ru-RU" dirty="0"/>
              <a:t> Планка до </a:t>
            </a:r>
            <a:r>
              <a:rPr lang="ru-RU" dirty="0" err="1"/>
              <a:t>термодинаміки</a:t>
            </a:r>
            <a:r>
              <a:rPr lang="ru-RU" dirty="0"/>
              <a:t> 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8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/>
              <a:t>задовольнившись</a:t>
            </a:r>
            <a:r>
              <a:rPr lang="ru-RU" dirty="0"/>
              <a:t> </a:t>
            </a: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даним</a:t>
            </a:r>
            <a:r>
              <a:rPr lang="ru-RU" dirty="0"/>
              <a:t> </a:t>
            </a:r>
            <a:r>
              <a:rPr lang="ru-RU" dirty="0" err="1" smtClean="0"/>
              <a:t>Клаузиусом</a:t>
            </a:r>
            <a:r>
              <a:rPr lang="ru-RU" dirty="0" smtClean="0"/>
              <a:t>, </a:t>
            </a:r>
            <a:r>
              <a:rPr lang="ru-RU" dirty="0"/>
              <a:t>Макс Планк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на </a:t>
            </a:r>
            <a:r>
              <a:rPr lang="ru-RU" dirty="0" smtClean="0"/>
              <a:t>жаль, </a:t>
            </a:r>
            <a:r>
              <a:rPr lang="ru-RU" dirty="0"/>
              <a:t>не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в </a:t>
            </a:r>
            <a:r>
              <a:rPr lang="ru-RU" dirty="0" err="1"/>
              <a:t>наукових</a:t>
            </a:r>
            <a:r>
              <a:rPr lang="ru-RU" dirty="0"/>
              <a:t> колах, не </a:t>
            </a:r>
            <a:r>
              <a:rPr lang="ru-RU" dirty="0" err="1"/>
              <a:t>допомогли</a:t>
            </a:r>
            <a:r>
              <a:rPr lang="ru-RU" dirty="0"/>
              <a:t> й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переписування</a:t>
            </a:r>
            <a:r>
              <a:rPr lang="ru-RU" dirty="0"/>
              <a:t> з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з </a:t>
            </a:r>
            <a:r>
              <a:rPr lang="ru-RU" dirty="0" err="1" smtClean="0"/>
              <a:t>термодинаміки</a:t>
            </a:r>
            <a:r>
              <a:rPr lang="ru-RU" dirty="0" smtClean="0"/>
              <a:t>. </a:t>
            </a:r>
            <a:r>
              <a:rPr lang="ru-RU" dirty="0"/>
              <a:t>Але Планк </a:t>
            </a:r>
            <a:r>
              <a:rPr lang="ru-RU" dirty="0" err="1"/>
              <a:t>продовжував</a:t>
            </a:r>
            <a:r>
              <a:rPr lang="ru-RU" dirty="0"/>
              <a:t> завзято </a:t>
            </a:r>
            <a:r>
              <a:rPr lang="ru-RU" dirty="0" err="1"/>
              <a:t>працювати</a:t>
            </a:r>
            <a:r>
              <a:rPr lang="ru-RU" dirty="0"/>
              <a:t>. У 1879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захистив</a:t>
            </a:r>
            <a:r>
              <a:rPr lang="ru-RU" dirty="0"/>
              <a:t> </a:t>
            </a:r>
            <a:r>
              <a:rPr lang="ru-RU" dirty="0" err="1"/>
              <a:t>докторську</a:t>
            </a:r>
            <a:r>
              <a:rPr lang="ru-RU" dirty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/>
              <a:t>присвячену</a:t>
            </a:r>
            <a:r>
              <a:rPr lang="ru-RU" dirty="0"/>
              <a:t> другому початку </a:t>
            </a:r>
            <a:r>
              <a:rPr lang="ru-RU" dirty="0" err="1" smtClean="0"/>
              <a:t>термодинаміки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одержав посаду </a:t>
            </a:r>
            <a:r>
              <a:rPr lang="ru-RU" dirty="0" smtClean="0"/>
              <a:t>приват-доцента </a:t>
            </a:r>
            <a:r>
              <a:rPr lang="ru-RU" dirty="0" err="1"/>
              <a:t>Мюнхенського</a:t>
            </a:r>
            <a:r>
              <a:rPr lang="ru-RU" dirty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/>
              <a:t>а в 1885 став </a:t>
            </a:r>
            <a:r>
              <a:rPr lang="ru-RU" dirty="0" err="1"/>
              <a:t>професором</a:t>
            </a:r>
            <a:r>
              <a:rPr lang="ru-RU" dirty="0"/>
              <a:t>. У 1897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книга «</a:t>
            </a:r>
            <a:r>
              <a:rPr lang="ru-RU" dirty="0" err="1"/>
              <a:t>Лекції</a:t>
            </a:r>
            <a:r>
              <a:rPr lang="ru-RU" dirty="0"/>
              <a:t> з </a:t>
            </a:r>
            <a:r>
              <a:rPr lang="ru-RU" dirty="0" err="1" smtClean="0"/>
              <a:t>термодинаміки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перевидавалася</a:t>
            </a:r>
            <a:r>
              <a:rPr lang="ru-RU" dirty="0"/>
              <a:t> і </a:t>
            </a:r>
            <a:r>
              <a:rPr lang="ru-RU" dirty="0" err="1"/>
              <a:t>перекладена</a:t>
            </a:r>
            <a:r>
              <a:rPr lang="ru-RU" dirty="0"/>
              <a:t> 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У </a:t>
            </a:r>
            <a:r>
              <a:rPr lang="ru-RU" dirty="0"/>
              <a:t>1887 Максу Планку </a:t>
            </a:r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екстраординарного</a:t>
            </a: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Кільському</a:t>
            </a:r>
            <a:r>
              <a:rPr lang="ru-RU" dirty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. День, </a:t>
            </a:r>
            <a:r>
              <a:rPr lang="ru-RU" dirty="0"/>
              <a:t>коли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запрошення</a:t>
            </a:r>
            <a:r>
              <a:rPr lang="ru-RU" dirty="0" smtClean="0"/>
              <a:t> Планк </a:t>
            </a:r>
            <a:r>
              <a:rPr lang="ru-RU" dirty="0" err="1"/>
              <a:t>вважав</a:t>
            </a:r>
            <a:r>
              <a:rPr lang="ru-RU" dirty="0"/>
              <a:t> одним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найщасливіших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активно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добивається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молодої</a:t>
            </a:r>
            <a:r>
              <a:rPr lang="ru-RU" dirty="0" smtClean="0"/>
              <a:t> науки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-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 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термодинамічну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дисоціації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осмотичного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/>
              <a:t>зміни</a:t>
            </a:r>
            <a:r>
              <a:rPr lang="ru-RU" dirty="0"/>
              <a:t> точки </a:t>
            </a:r>
            <a:r>
              <a:rPr lang="ru-RU" dirty="0" err="1"/>
              <a:t>замерзання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11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Макс Планк у своєму кабінеті: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1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07893" cy="44074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 У </a:t>
            </a:r>
            <a:r>
              <a:rPr lang="ru-RU" sz="1900" dirty="0"/>
              <a:t>1889</a:t>
            </a:r>
            <a:r>
              <a:rPr lang="ru-RU" dirty="0"/>
              <a:t> Планк </a:t>
            </a:r>
            <a:r>
              <a:rPr lang="ru-RU" dirty="0" err="1"/>
              <a:t>запрошений</a:t>
            </a:r>
            <a:r>
              <a:rPr lang="ru-RU" dirty="0"/>
              <a:t> на </a:t>
            </a:r>
            <a:r>
              <a:rPr lang="ru-RU" dirty="0" err="1"/>
              <a:t>філософський</a:t>
            </a:r>
            <a:r>
              <a:rPr lang="ru-RU" dirty="0"/>
              <a:t> факультет </a:t>
            </a:r>
            <a:r>
              <a:rPr lang="ru-RU" dirty="0" err="1"/>
              <a:t>Берлінського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на кафедру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 smtClean="0"/>
              <a:t>екстраординарним</a:t>
            </a:r>
            <a:r>
              <a:rPr lang="ru-RU" dirty="0" smtClean="0"/>
              <a:t>, </a:t>
            </a:r>
            <a:r>
              <a:rPr lang="ru-RU" dirty="0"/>
              <a:t>а з </a:t>
            </a:r>
            <a:r>
              <a:rPr lang="ru-RU" sz="1900" dirty="0"/>
              <a:t>1892 </a:t>
            </a:r>
            <a:r>
              <a:rPr lang="ru-RU" dirty="0" err="1"/>
              <a:t>ординарним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з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німецькими</a:t>
            </a:r>
            <a:r>
              <a:rPr lang="ru-RU" dirty="0"/>
              <a:t> </a:t>
            </a:r>
            <a:r>
              <a:rPr lang="ru-RU" dirty="0" err="1"/>
              <a:t>фізиками</a:t>
            </a:r>
            <a:r>
              <a:rPr lang="ru-RU" dirty="0"/>
              <a:t> того часу.</a:t>
            </a:r>
          </a:p>
          <a:p>
            <a:pPr marL="45720" indent="0">
              <a:buNone/>
            </a:pPr>
            <a:r>
              <a:rPr lang="ru-RU" dirty="0" smtClean="0"/>
              <a:t>  Не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осторонь</a:t>
            </a:r>
            <a:r>
              <a:rPr lang="ru-RU" dirty="0"/>
              <a:t> і </a:t>
            </a:r>
            <a:r>
              <a:rPr lang="ru-RU" dirty="0" err="1"/>
              <a:t>музична</a:t>
            </a:r>
            <a:r>
              <a:rPr lang="ru-RU" dirty="0"/>
              <a:t> </a:t>
            </a:r>
            <a:r>
              <a:rPr lang="ru-RU" dirty="0" err="1" smtClean="0"/>
              <a:t>діяльність.Департаменту</a:t>
            </a:r>
            <a:r>
              <a:rPr lang="ru-RU" dirty="0" smtClean="0"/>
              <a:t>   </a:t>
            </a:r>
          </a:p>
          <a:p>
            <a:pPr marL="45720" indent="0">
              <a:buNone/>
            </a:pP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/>
              <a:t>була</a:t>
            </a:r>
            <a:r>
              <a:rPr lang="ru-RU" dirty="0"/>
              <a:t> передана велика </a:t>
            </a:r>
            <a:r>
              <a:rPr lang="ru-RU" dirty="0" err="1"/>
              <a:t>фісгармонія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 smtClean="0"/>
              <a:t>регістрами,що</a:t>
            </a:r>
            <a:r>
              <a:rPr lang="ru-RU" dirty="0"/>
              <a:t>, за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smtClean="0"/>
              <a:t>Гельмгольца,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виконана</a:t>
            </a:r>
            <a:r>
              <a:rPr lang="ru-RU" dirty="0"/>
              <a:t> в </a:t>
            </a:r>
            <a:r>
              <a:rPr lang="ru-RU" dirty="0" err="1"/>
              <a:t>нетемперованому</a:t>
            </a:r>
            <a:r>
              <a:rPr lang="ru-RU" dirty="0"/>
              <a:t> </a:t>
            </a:r>
            <a:r>
              <a:rPr lang="ru-RU" dirty="0" err="1"/>
              <a:t>налаштуванні</a:t>
            </a:r>
            <a:r>
              <a:rPr lang="ru-RU" dirty="0"/>
              <a:t>. </a:t>
            </a:r>
            <a:r>
              <a:rPr lang="ru-RU" dirty="0" err="1"/>
              <a:t>Освоївши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/>
              <a:t>Макс Планк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з </a:t>
            </a:r>
            <a:r>
              <a:rPr lang="ru-RU" dirty="0" err="1"/>
              <a:t>темперованим</a:t>
            </a:r>
            <a:r>
              <a:rPr lang="ru-RU" dirty="0"/>
              <a:t> </a:t>
            </a:r>
            <a:r>
              <a:rPr lang="ru-RU" dirty="0" err="1"/>
              <a:t>настроюванням</a:t>
            </a:r>
            <a:r>
              <a:rPr lang="ru-RU" dirty="0"/>
              <a:t>, </a:t>
            </a:r>
            <a:r>
              <a:rPr lang="ru-RU" dirty="0" err="1"/>
              <a:t>уведеним</a:t>
            </a:r>
            <a:r>
              <a:rPr lang="ru-RU" dirty="0"/>
              <a:t> </a:t>
            </a:r>
            <a:r>
              <a:rPr lang="ru-RU" dirty="0" smtClean="0"/>
              <a:t>Бахом, </a:t>
            </a:r>
            <a:r>
              <a:rPr lang="ru-RU" dirty="0"/>
              <a:t>і описав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опублікованій</a:t>
            </a:r>
            <a:r>
              <a:rPr lang="ru-RU" dirty="0"/>
              <a:t> в 1893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обгрунтував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настроювання</a:t>
            </a:r>
            <a:r>
              <a:rPr lang="ru-RU" dirty="0"/>
              <a:t> Баха. У </a:t>
            </a:r>
            <a:r>
              <a:rPr lang="ru-RU" dirty="0" err="1"/>
              <a:t>середині</a:t>
            </a:r>
            <a:r>
              <a:rPr lang="ru-RU" dirty="0"/>
              <a:t> 90 -х </a:t>
            </a:r>
            <a:r>
              <a:rPr lang="ru-RU" dirty="0" err="1"/>
              <a:t>рр</a:t>
            </a:r>
            <a:r>
              <a:rPr lang="ru-RU" dirty="0"/>
              <a:t>. . у </a:t>
            </a:r>
            <a:r>
              <a:rPr lang="ru-RU" dirty="0" err="1"/>
              <a:t>фізиці</a:t>
            </a:r>
            <a:r>
              <a:rPr lang="ru-RU" dirty="0"/>
              <a:t> </a:t>
            </a:r>
            <a:r>
              <a:rPr lang="ru-RU" dirty="0" err="1"/>
              <a:t>сформувалася</a:t>
            </a:r>
            <a:r>
              <a:rPr lang="ru-RU" dirty="0"/>
              <a:t> школа </a:t>
            </a:r>
            <a:r>
              <a:rPr lang="ru-RU" dirty="0" smtClean="0"/>
              <a:t>«</a:t>
            </a:r>
            <a:r>
              <a:rPr lang="ru-RU" dirty="0" err="1" smtClean="0"/>
              <a:t>енергетиків</a:t>
            </a:r>
            <a:r>
              <a:rPr lang="ru-RU" dirty="0" smtClean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дотримувалися</a:t>
            </a:r>
            <a:r>
              <a:rPr lang="ru-RU" dirty="0"/>
              <a:t> </a:t>
            </a:r>
            <a:r>
              <a:rPr lang="ru-RU" dirty="0" smtClean="0"/>
              <a:t>думки,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закону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5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австрійський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</a:t>
            </a:r>
            <a:r>
              <a:rPr lang="ru-RU" dirty="0" err="1"/>
              <a:t>Людвіг</a:t>
            </a:r>
            <a:r>
              <a:rPr lang="ru-RU" dirty="0"/>
              <a:t> Больцман . Планк </a:t>
            </a:r>
            <a:r>
              <a:rPr lang="ru-RU" dirty="0" err="1"/>
              <a:t>також</a:t>
            </a:r>
            <a:r>
              <a:rPr lang="ru-RU" dirty="0"/>
              <a:t> взяв участь у </a:t>
            </a:r>
            <a:r>
              <a:rPr lang="ru-RU" dirty="0" err="1"/>
              <a:t>дискусії</a:t>
            </a:r>
            <a:r>
              <a:rPr lang="ru-RU" dirty="0"/>
              <a:t> й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з </a:t>
            </a:r>
            <a:r>
              <a:rPr lang="ru-RU" dirty="0" smtClean="0"/>
              <a:t>1896, </a:t>
            </a:r>
            <a:r>
              <a:rPr lang="ru-RU" dirty="0" err="1"/>
              <a:t>підтримав</a:t>
            </a:r>
            <a:r>
              <a:rPr lang="ru-RU" dirty="0"/>
              <a:t> </a:t>
            </a:r>
            <a:r>
              <a:rPr lang="ru-RU" dirty="0" smtClean="0"/>
              <a:t>Больцмана, </a:t>
            </a:r>
            <a:r>
              <a:rPr lang="ru-RU" dirty="0" err="1"/>
              <a:t>хоча</a:t>
            </a:r>
            <a:r>
              <a:rPr lang="ru-RU" dirty="0"/>
              <a:t> в той час (як сам Планк </a:t>
            </a:r>
            <a:r>
              <a:rPr lang="ru-RU" dirty="0" err="1"/>
              <a:t>підкреслював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байдужний</a:t>
            </a:r>
            <a:r>
              <a:rPr lang="ru-RU" dirty="0"/>
              <a:t> до </a:t>
            </a:r>
            <a:r>
              <a:rPr lang="ru-RU" dirty="0" err="1"/>
              <a:t>статистичного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Больцмана , але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сумнівався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. </a:t>
            </a:r>
            <a:r>
              <a:rPr lang="ru-RU" dirty="0"/>
              <a:t>Причиною тому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переконаність</a:t>
            </a:r>
            <a:r>
              <a:rPr lang="ru-RU" dirty="0"/>
              <a:t> Планка в </a:t>
            </a:r>
            <a:r>
              <a:rPr lang="ru-RU" dirty="0" err="1"/>
              <a:t>універсальності</a:t>
            </a:r>
            <a:r>
              <a:rPr lang="ru-RU" dirty="0"/>
              <a:t> закону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 smtClean="0"/>
              <a:t>ентропії</a:t>
            </a:r>
            <a:r>
              <a:rPr lang="ru-RU" dirty="0" smtClean="0"/>
              <a:t>, </a:t>
            </a:r>
            <a:r>
              <a:rPr lang="ru-RU" dirty="0" err="1"/>
              <a:t>тоді</a:t>
            </a:r>
            <a:r>
              <a:rPr lang="ru-RU" dirty="0"/>
              <a:t> як Больцман </a:t>
            </a:r>
            <a:r>
              <a:rPr lang="ru-RU" dirty="0" err="1"/>
              <a:t>трактував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закон як </a:t>
            </a:r>
            <a:r>
              <a:rPr lang="ru-RU" dirty="0" err="1" smtClean="0"/>
              <a:t>ймовірнісний</a:t>
            </a:r>
            <a:r>
              <a:rPr lang="ru-RU" dirty="0" smtClean="0"/>
              <a:t>. </a:t>
            </a:r>
            <a:r>
              <a:rPr lang="ru-RU" dirty="0"/>
              <a:t>З </a:t>
            </a:r>
            <a:r>
              <a:rPr lang="ru-RU" dirty="0" err="1"/>
              <a:t>цього</a:t>
            </a:r>
            <a:r>
              <a:rPr lang="ru-RU" dirty="0"/>
              <a:t> приводу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 smtClean="0"/>
              <a:t>дискусія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часом </a:t>
            </a:r>
            <a:r>
              <a:rPr lang="ru-RU" dirty="0" err="1"/>
              <a:t>приймала</a:t>
            </a:r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/>
              <a:t>і не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дружнє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Больцмана до Планка </a:t>
            </a:r>
            <a:r>
              <a:rPr lang="ru-RU" dirty="0" err="1"/>
              <a:t>змінилося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атомістичного</a:t>
            </a:r>
            <a:r>
              <a:rPr lang="ru-RU" dirty="0" smtClean="0"/>
              <a:t> </a:t>
            </a:r>
            <a:r>
              <a:rPr lang="ru-RU" dirty="0"/>
              <a:t>»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теплового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Макс </a:t>
            </a:r>
            <a:r>
              <a:rPr lang="ru-RU" dirty="0"/>
              <a:t>Планк не дожив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дев'яносторіччя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помер у </a:t>
            </a:r>
            <a:r>
              <a:rPr lang="ru-RU" dirty="0" err="1"/>
              <a:t>Пруссії</a:t>
            </a:r>
            <a:r>
              <a:rPr lang="ru-RU" dirty="0"/>
              <a:t> - 4 </a:t>
            </a:r>
            <a:r>
              <a:rPr lang="ru-RU" dirty="0" err="1"/>
              <a:t>жовтня</a:t>
            </a:r>
            <a:r>
              <a:rPr lang="ru-RU" dirty="0"/>
              <a:t> 1947 року </a:t>
            </a:r>
            <a:r>
              <a:rPr lang="ru-RU" dirty="0" err="1"/>
              <a:t>народження</a:t>
            </a:r>
            <a:r>
              <a:rPr lang="ru-RU" dirty="0"/>
              <a:t>, в </a:t>
            </a:r>
            <a:r>
              <a:rPr lang="ru-RU" dirty="0" err="1"/>
              <a:t>Геттінгені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заслуги, </a:t>
            </a:r>
            <a:r>
              <a:rPr lang="ru-RU" dirty="0" err="1"/>
              <a:t>насамперед</a:t>
            </a:r>
            <a:r>
              <a:rPr lang="ru-RU" dirty="0"/>
              <a:t> «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квантової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»,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відзначені</a:t>
            </a:r>
            <a:r>
              <a:rPr lang="ru-RU" dirty="0"/>
              <a:t>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в 1919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обранням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й </a:t>
            </a:r>
            <a:r>
              <a:rPr lang="ru-RU" dirty="0" err="1"/>
              <a:t>австрійські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та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Суспільство</a:t>
            </a:r>
            <a:r>
              <a:rPr lang="ru-RU" dirty="0"/>
              <a:t>, президентом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носить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. Але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пам'ятником</a:t>
            </a:r>
            <a:r>
              <a:rPr lang="ru-RU" dirty="0"/>
              <a:t> Планку </a:t>
            </a:r>
            <a:r>
              <a:rPr lang="ru-RU" dirty="0" err="1"/>
              <a:t>залишиться</a:t>
            </a:r>
            <a:r>
              <a:rPr lang="ru-RU" dirty="0"/>
              <a:t> </a:t>
            </a:r>
            <a:r>
              <a:rPr lang="ru-RU" dirty="0" err="1"/>
              <a:t>квантова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, </a:t>
            </a:r>
            <a:r>
              <a:rPr lang="ru-RU" dirty="0" err="1"/>
              <a:t>батьком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названий по праву.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6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Планк </a:t>
            </a:r>
            <a:r>
              <a:rPr lang="ru-RU" dirty="0" err="1"/>
              <a:t>присвячував</a:t>
            </a:r>
            <a:r>
              <a:rPr lang="ru-RU" dirty="0"/>
              <a:t> в основному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термодинаміки</a:t>
            </a:r>
            <a:r>
              <a:rPr lang="ru-RU" dirty="0"/>
              <a:t>.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спектру так званого «абсолютно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».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предмет, </a:t>
            </a:r>
            <a:r>
              <a:rPr lang="ru-RU" dirty="0" err="1"/>
              <a:t>чиє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і </a:t>
            </a:r>
            <a:r>
              <a:rPr lang="ru-RU" dirty="0" err="1"/>
              <a:t>видимої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/>
              <a:t>Напротивагу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 про </a:t>
            </a:r>
            <a:r>
              <a:rPr lang="ru-RU" dirty="0" err="1"/>
              <a:t>неперервність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основою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побудованої</a:t>
            </a:r>
            <a:r>
              <a:rPr lang="ru-RU" dirty="0"/>
              <a:t> Ньютоном і </a:t>
            </a:r>
            <a:r>
              <a:rPr lang="ru-RU" dirty="0" err="1"/>
              <a:t>Лейбніцем</a:t>
            </a:r>
            <a:r>
              <a:rPr lang="ru-RU" dirty="0"/>
              <a:t>, Планк </a:t>
            </a:r>
            <a:r>
              <a:rPr lang="ru-RU" dirty="0" err="1"/>
              <a:t>увів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квантову</a:t>
            </a:r>
            <a:r>
              <a:rPr lang="ru-RU" dirty="0"/>
              <a:t> природу </a:t>
            </a:r>
            <a:r>
              <a:rPr lang="ru-RU" dirty="0" err="1"/>
              <a:t>випромінювання</a:t>
            </a:r>
            <a:r>
              <a:rPr lang="ru-RU" dirty="0"/>
              <a:t>. А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електромагнітні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випромінюються</a:t>
            </a:r>
            <a:r>
              <a:rPr lang="ru-RU" dirty="0"/>
              <a:t> і </a:t>
            </a:r>
            <a:r>
              <a:rPr lang="ru-RU" dirty="0" err="1"/>
              <a:t>поглинаються</a:t>
            </a:r>
            <a:r>
              <a:rPr lang="ru-RU" dirty="0"/>
              <a:t> </a:t>
            </a:r>
            <a:r>
              <a:rPr lang="ru-RU" dirty="0" err="1"/>
              <a:t>порціями</a:t>
            </a:r>
            <a:r>
              <a:rPr lang="ru-RU" dirty="0"/>
              <a:t> (квантами) з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/>
              <a:t>пропорційною</a:t>
            </a:r>
            <a:r>
              <a:rPr lang="ru-RU" dirty="0"/>
              <a:t> </a:t>
            </a:r>
            <a:r>
              <a:rPr lang="ru-RU" dirty="0" err="1" smtClean="0"/>
              <a:t>частоті</a:t>
            </a:r>
            <a:r>
              <a:rPr lang="ru-RU" dirty="0" smtClean="0"/>
              <a:t>            де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— </a:t>
            </a:r>
            <a:r>
              <a:rPr lang="ru-RU" dirty="0"/>
              <a:t>частота </a:t>
            </a:r>
            <a:r>
              <a:rPr lang="ru-RU" dirty="0" err="1"/>
              <a:t>випромінювання</a:t>
            </a:r>
            <a:r>
              <a:rPr lang="ru-RU" dirty="0"/>
              <a:t>, а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/>
              <a:t> —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пропорційності</a:t>
            </a:r>
            <a:r>
              <a:rPr lang="ru-RU" dirty="0"/>
              <a:t>, </a:t>
            </a:r>
            <a:r>
              <a:rPr lang="ru-RU" dirty="0" err="1"/>
              <a:t>універсальна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стала,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сталої</a:t>
            </a:r>
            <a:r>
              <a:rPr lang="ru-RU" dirty="0"/>
              <a:t> Планка.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Досл</a:t>
            </a:r>
            <a:r>
              <a:rPr lang="uk-UA" dirty="0" err="1" smtClean="0"/>
              <a:t>ідження</a:t>
            </a:r>
            <a:r>
              <a:rPr lang="uk-UA" dirty="0" smtClean="0"/>
              <a:t> Планка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33813"/>
            <a:ext cx="720080" cy="1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3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61</TotalTime>
  <Words>1258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Макс Планк </vt:lpstr>
      <vt:lpstr>Макс Планк:</vt:lpstr>
      <vt:lpstr>Біографія</vt:lpstr>
      <vt:lpstr>Біографія</vt:lpstr>
      <vt:lpstr>Біографія</vt:lpstr>
      <vt:lpstr>Макс Планк у своєму кабінеті:</vt:lpstr>
      <vt:lpstr>Біографія</vt:lpstr>
      <vt:lpstr>Біографія</vt:lpstr>
      <vt:lpstr>Дослідження Планка</vt:lpstr>
      <vt:lpstr>Дослідження Планка</vt:lpstr>
      <vt:lpstr>Презентация PowerPoint</vt:lpstr>
      <vt:lpstr>Фотографії</vt:lpstr>
      <vt:lpstr>Факти з Життя</vt:lpstr>
      <vt:lpstr>Цікаве</vt:lpstr>
      <vt:lpstr>Цікаве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 Планк</dc:title>
  <dc:creator>Марина</dc:creator>
  <cp:lastModifiedBy>Марина</cp:lastModifiedBy>
  <cp:revision>8</cp:revision>
  <dcterms:created xsi:type="dcterms:W3CDTF">2014-02-11T16:18:50Z</dcterms:created>
  <dcterms:modified xsi:type="dcterms:W3CDTF">2014-02-11T18:33:51Z</dcterms:modified>
</cp:coreProperties>
</file>