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37" autoAdjust="0"/>
    <p:restoredTop sz="86355" autoAdjust="0"/>
  </p:normalViewPr>
  <p:slideViewPr>
    <p:cSldViewPr>
      <p:cViewPr varScale="1">
        <p:scale>
          <a:sx n="52" d="100"/>
          <a:sy n="52" d="100"/>
        </p:scale>
        <p:origin x="-8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9EE4862-80E3-418D-9E59-31606F9BD9E9}" type="datetimeFigureOut">
              <a:rPr lang="ru-RU" smtClean="0"/>
              <a:t>16.02.2014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F0AC12-F936-4C00-8470-67D4347EA32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328437" y="377369"/>
            <a:ext cx="448712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8000" b="1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Спектри</a:t>
            </a:r>
            <a:endParaRPr lang="ru-RU" sz="8000" b="1" i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  <p:pic>
        <p:nvPicPr>
          <p:cNvPr id="8198" name="Picture 6" descr="http://us.123rf.com/400wm/400/400/phoenixman/phoenixman1204/phoenixman120400066/13243284-espectro-hermosa-sobre-el-fondo-negro-abstrac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113" y="2999144"/>
            <a:ext cx="5051307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http://st.gdefon.com/wallpapers_original/wallpapers/428632_abstrakciya_cveta_spektr_raduga_2560x1600_(www.GdeFon.ru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26" y="1811332"/>
            <a:ext cx="4608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677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ezsalu.at.ua/Fizika/Silicon-Sulfur-Iron-Aluminiu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32656"/>
            <a:ext cx="8863878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9715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>
                <a:latin typeface="+mj-lt"/>
              </a:rPr>
              <a:t>Атоми</a:t>
            </a:r>
            <a:r>
              <a:rPr lang="ru-RU" sz="2800" b="1" i="1" dirty="0">
                <a:latin typeface="+mj-lt"/>
              </a:rPr>
              <a:t> кожного </a:t>
            </a:r>
            <a:r>
              <a:rPr lang="ru-RU" sz="2800" b="1" i="1" dirty="0" err="1">
                <a:latin typeface="+mj-lt"/>
              </a:rPr>
              <a:t>хімічного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елемента</a:t>
            </a:r>
            <a:r>
              <a:rPr lang="ru-RU" sz="2800" b="1" i="1" dirty="0">
                <a:latin typeface="+mj-lt"/>
              </a:rPr>
              <a:t> </a:t>
            </a:r>
            <a:r>
              <a:rPr lang="ru-RU" sz="2800" b="1" i="1" dirty="0" err="1">
                <a:latin typeface="+mj-lt"/>
              </a:rPr>
              <a:t>мають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певні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резонансні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частоти</a:t>
            </a:r>
            <a:r>
              <a:rPr lang="ru-RU" sz="2800" b="1" i="1" dirty="0">
                <a:latin typeface="+mj-lt"/>
              </a:rPr>
              <a:t>, </a:t>
            </a:r>
            <a:r>
              <a:rPr lang="ru-RU" sz="2800" b="1" i="1" dirty="0" err="1" smtClean="0">
                <a:latin typeface="+mj-lt"/>
              </a:rPr>
              <a:t>внаслідок</a:t>
            </a:r>
            <a:r>
              <a:rPr lang="ru-RU" sz="2800" b="1" i="1" dirty="0" smtClean="0">
                <a:latin typeface="+mj-lt"/>
              </a:rPr>
              <a:t>  </a:t>
            </a:r>
            <a:r>
              <a:rPr lang="ru-RU" sz="2800" b="1" i="1" dirty="0" err="1">
                <a:latin typeface="+mj-lt"/>
              </a:rPr>
              <a:t>чого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саме</a:t>
            </a:r>
            <a:r>
              <a:rPr lang="ru-RU" sz="2800" b="1" i="1" dirty="0">
                <a:latin typeface="+mj-lt"/>
              </a:rPr>
              <a:t> на </a:t>
            </a:r>
            <a:r>
              <a:rPr lang="ru-RU" sz="2800" b="1" i="1" dirty="0" err="1">
                <a:latin typeface="+mj-lt"/>
              </a:rPr>
              <a:t>цих</a:t>
            </a:r>
            <a:r>
              <a:rPr lang="ru-RU" sz="2800" b="1" i="1" dirty="0">
                <a:latin typeface="+mj-lt"/>
              </a:rPr>
              <a:t> частотах вони </a:t>
            </a:r>
            <a:r>
              <a:rPr lang="ru-RU" sz="2800" b="1" i="1" dirty="0" err="1">
                <a:latin typeface="+mj-lt"/>
              </a:rPr>
              <a:t>випромінюють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або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поглинають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світло</a:t>
            </a:r>
            <a:r>
              <a:rPr lang="ru-RU" sz="2800" b="1" i="1" dirty="0">
                <a:latin typeface="+mj-lt"/>
              </a:rPr>
              <a:t>.</a:t>
            </a:r>
          </a:p>
        </p:txBody>
      </p:sp>
      <p:pic>
        <p:nvPicPr>
          <p:cNvPr id="1026" name="Picture 2" descr="http://www.voprosy-kak-i-pochemu.ru/wp-content/uploads/2010/08/Light_Effec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60762"/>
            <a:ext cx="4379640" cy="27372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hq-wallpapers.ru/wallpapers/8/hq-wallpapers_ru_abstraction3d_38582_1920x120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472" y="3573336"/>
            <a:ext cx="4608000" cy="28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061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2493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+mj-lt"/>
              </a:rPr>
              <a:t>Суцільний</a:t>
            </a:r>
            <a:r>
              <a:rPr lang="ru-RU" sz="2800" b="1" i="1" dirty="0">
                <a:latin typeface="+mj-lt"/>
              </a:rPr>
              <a:t>, </a:t>
            </a:r>
            <a:r>
              <a:rPr lang="ru-RU" sz="2800" b="1" i="1" dirty="0" err="1">
                <a:latin typeface="+mj-lt"/>
              </a:rPr>
              <a:t>або</a:t>
            </a:r>
            <a:r>
              <a:rPr lang="ru-RU" sz="2800" b="1" i="1" dirty="0">
                <a:latin typeface="+mj-lt"/>
              </a:rPr>
              <a:t> </a:t>
            </a:r>
            <a:r>
              <a:rPr lang="ru-RU" sz="2800" b="1" i="1" dirty="0" err="1">
                <a:latin typeface="+mj-lt"/>
              </a:rPr>
              <a:t>неперервний</a:t>
            </a:r>
            <a:r>
              <a:rPr lang="ru-RU" sz="2800" b="1" i="1" dirty="0">
                <a:latin typeface="+mj-lt"/>
              </a:rPr>
              <a:t> спектр у </a:t>
            </a:r>
            <a:r>
              <a:rPr lang="ru-RU" sz="2800" b="1" i="1" dirty="0" err="1">
                <a:latin typeface="+mj-lt"/>
              </a:rPr>
              <a:t>вигляді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райдужної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смужки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дають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непрозорі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розжарені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тіла</a:t>
            </a:r>
            <a:r>
              <a:rPr lang="ru-RU" sz="2800" b="1" i="1" dirty="0">
                <a:latin typeface="+mj-lt"/>
              </a:rPr>
              <a:t> (</a:t>
            </a:r>
            <a:r>
              <a:rPr lang="ru-RU" sz="2800" b="1" i="1" dirty="0" err="1">
                <a:latin typeface="+mj-lt"/>
              </a:rPr>
              <a:t>вугілля</a:t>
            </a:r>
            <a:r>
              <a:rPr lang="ru-RU" sz="2800" b="1" i="1" dirty="0">
                <a:latin typeface="+mj-lt"/>
              </a:rPr>
              <a:t>, нитка </a:t>
            </a:r>
            <a:r>
              <a:rPr lang="ru-RU" sz="2800" b="1" i="1" dirty="0" err="1">
                <a:latin typeface="+mj-lt"/>
              </a:rPr>
              <a:t>електро­лампи</a:t>
            </a:r>
            <a:r>
              <a:rPr lang="ru-RU" sz="2800" b="1" i="1" dirty="0">
                <a:latin typeface="+mj-lt"/>
              </a:rPr>
              <a:t>) і </a:t>
            </a:r>
            <a:r>
              <a:rPr lang="ru-RU" sz="2800" b="1" i="1" dirty="0" err="1">
                <a:latin typeface="+mj-lt"/>
              </a:rPr>
              <a:t>досить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протяжні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густі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маси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газів</a:t>
            </a:r>
            <a:r>
              <a:rPr lang="ru-RU" sz="2800" b="1" i="1" dirty="0">
                <a:latin typeface="+mj-lt"/>
              </a:rPr>
              <a:t>.</a:t>
            </a:r>
          </a:p>
        </p:txBody>
      </p:sp>
      <p:pic>
        <p:nvPicPr>
          <p:cNvPr id="3" name="Picture 7" descr="C:\Documents and Settings\Ricky\Мои документы\МОИДОК~1\тематические планы\11 класс\квантовая физика\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440" y="2276872"/>
            <a:ext cx="8001000" cy="41703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2472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7569" y="172576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+mj-lt"/>
              </a:rPr>
              <a:t>Лінійчастий</a:t>
            </a:r>
            <a:r>
              <a:rPr lang="ru-RU" sz="2800" b="1" i="1" dirty="0">
                <a:latin typeface="+mj-lt"/>
              </a:rPr>
              <a:t> спектр </a:t>
            </a:r>
            <a:r>
              <a:rPr lang="ru-RU" sz="2800" b="1" i="1" dirty="0" err="1">
                <a:latin typeface="+mj-lt"/>
              </a:rPr>
              <a:t>випромінювання</a:t>
            </a:r>
            <a:r>
              <a:rPr lang="ru-RU" sz="2800" b="1" i="1" dirty="0">
                <a:latin typeface="+mj-lt"/>
              </a:rPr>
              <a:t> </a:t>
            </a:r>
            <a:r>
              <a:rPr lang="ru-RU" sz="2800" b="1" i="1" dirty="0" err="1">
                <a:latin typeface="+mj-lt"/>
              </a:rPr>
              <a:t>дають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розріджені</a:t>
            </a:r>
            <a:r>
              <a:rPr lang="ru-RU" sz="2800" b="1" i="1" dirty="0">
                <a:latin typeface="+mj-lt"/>
              </a:rPr>
              <a:t> гази й пара при сильному </a:t>
            </a:r>
            <a:r>
              <a:rPr lang="ru-RU" sz="2800" b="1" i="1" dirty="0" err="1">
                <a:latin typeface="+mj-lt"/>
              </a:rPr>
              <a:t>нагріванні</a:t>
            </a:r>
            <a:r>
              <a:rPr lang="ru-RU" sz="2800" b="1" i="1" dirty="0">
                <a:latin typeface="+mj-lt"/>
              </a:rPr>
              <a:t>. </a:t>
            </a:r>
            <a:r>
              <a:rPr lang="ru-RU" sz="2800" b="1" i="1" dirty="0" err="1">
                <a:latin typeface="+mj-lt"/>
              </a:rPr>
              <a:t>Кожний</a:t>
            </a:r>
            <a:r>
              <a:rPr lang="ru-RU" sz="2800" b="1" i="1" dirty="0">
                <a:latin typeface="+mj-lt"/>
              </a:rPr>
              <a:t> газ </a:t>
            </a:r>
            <a:r>
              <a:rPr lang="ru-RU" sz="2800" b="1" i="1" dirty="0" err="1">
                <a:latin typeface="+mj-lt"/>
              </a:rPr>
              <a:t>випромінює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світло</a:t>
            </a:r>
            <a:r>
              <a:rPr lang="ru-RU" sz="2800" b="1" i="1" dirty="0">
                <a:latin typeface="+mj-lt"/>
              </a:rPr>
              <a:t> строго </a:t>
            </a:r>
            <a:r>
              <a:rPr lang="ru-RU" sz="2800" b="1" i="1" dirty="0" err="1">
                <a:latin typeface="+mj-lt"/>
              </a:rPr>
              <a:t>визначених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довжин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хвиль</a:t>
            </a:r>
            <a:r>
              <a:rPr lang="ru-RU" sz="2800" b="1" i="1" dirty="0">
                <a:latin typeface="+mj-lt"/>
              </a:rPr>
              <a:t> і </a:t>
            </a:r>
            <a:r>
              <a:rPr lang="ru-RU" sz="2800" b="1" i="1" dirty="0" err="1">
                <a:latin typeface="+mj-lt"/>
              </a:rPr>
              <a:t>дає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характерний</a:t>
            </a:r>
            <a:r>
              <a:rPr lang="ru-RU" sz="2800" b="1" i="1" dirty="0">
                <a:latin typeface="+mj-lt"/>
              </a:rPr>
              <a:t> для </a:t>
            </a:r>
            <a:r>
              <a:rPr lang="ru-RU" sz="2800" b="1" i="1" dirty="0" err="1">
                <a:latin typeface="+mj-lt"/>
              </a:rPr>
              <a:t>даного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хімічного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елемента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лінійчастий</a:t>
            </a:r>
            <a:r>
              <a:rPr lang="ru-RU" sz="2800" b="1" i="1" dirty="0">
                <a:latin typeface="+mj-lt"/>
              </a:rPr>
              <a:t> спектр. </a:t>
            </a:r>
          </a:p>
        </p:txBody>
      </p:sp>
      <p:pic>
        <p:nvPicPr>
          <p:cNvPr id="3" name="Picture 6" descr="C:\Documents and Settings\Ricky\Мои документы\МОИДОК~1\тематические планы\11 класс\квантовая физика\image55.jpg"/>
          <p:cNvPicPr>
            <a:picLocks noChangeAspect="1" noChangeArrowheads="1"/>
          </p:cNvPicPr>
          <p:nvPr/>
        </p:nvPicPr>
        <p:blipFill>
          <a:blip r:embed="rId2"/>
          <a:srcRect b="4192"/>
          <a:stretch>
            <a:fillRect/>
          </a:stretch>
        </p:blipFill>
        <p:spPr bwMode="auto">
          <a:xfrm>
            <a:off x="683568" y="2563361"/>
            <a:ext cx="7551780" cy="381796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19884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dok.znaimo.com.ua/pars_docs/refs/8/7802/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268" t="24275" r="1884" b="20688"/>
          <a:stretch/>
        </p:blipFill>
        <p:spPr bwMode="auto">
          <a:xfrm>
            <a:off x="1624050" y="2708920"/>
            <a:ext cx="6188310" cy="39576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7" y="116632"/>
            <a:ext cx="86071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 </a:t>
            </a:r>
            <a:r>
              <a:rPr lang="ru-RU" sz="2800" b="1" i="1" dirty="0" err="1">
                <a:latin typeface="+mj-lt"/>
              </a:rPr>
              <a:t>Лінійчастий</a:t>
            </a:r>
            <a:r>
              <a:rPr lang="ru-RU" sz="2800" b="1" i="1" dirty="0">
                <a:latin typeface="+mj-lt"/>
              </a:rPr>
              <a:t> спектр </a:t>
            </a:r>
            <a:r>
              <a:rPr lang="ru-RU" sz="2800" b="1" i="1" dirty="0" err="1">
                <a:latin typeface="+mj-lt"/>
              </a:rPr>
              <a:t>поглинання</a:t>
            </a:r>
            <a:r>
              <a:rPr lang="ru-RU" sz="2800" b="1" i="1" dirty="0">
                <a:latin typeface="+mj-lt"/>
              </a:rPr>
              <a:t> </a:t>
            </a:r>
            <a:r>
              <a:rPr lang="ru-RU" sz="2800" b="1" i="1" dirty="0" err="1">
                <a:latin typeface="+mj-lt"/>
              </a:rPr>
              <a:t>дають</a:t>
            </a:r>
            <a:r>
              <a:rPr lang="ru-RU" sz="2800" b="1" i="1" dirty="0">
                <a:latin typeface="+mj-lt"/>
              </a:rPr>
              <a:t> гази й пара, </a:t>
            </a:r>
            <a:r>
              <a:rPr lang="ru-RU" sz="2800" b="1" i="1" dirty="0" err="1">
                <a:latin typeface="+mj-lt"/>
              </a:rPr>
              <a:t>якщо</a:t>
            </a:r>
            <a:r>
              <a:rPr lang="ru-RU" sz="2800" b="1" i="1" dirty="0">
                <a:latin typeface="+mj-lt"/>
              </a:rPr>
              <a:t> за ними </a:t>
            </a:r>
            <a:r>
              <a:rPr lang="ru-RU" sz="2800" b="1" i="1" dirty="0" err="1">
                <a:latin typeface="+mj-lt"/>
              </a:rPr>
              <a:t>міститься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яскраве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джерело</a:t>
            </a:r>
            <a:r>
              <a:rPr lang="ru-RU" sz="2800" b="1" i="1" dirty="0">
                <a:latin typeface="+mj-lt"/>
              </a:rPr>
              <a:t>, </a:t>
            </a:r>
            <a:r>
              <a:rPr lang="ru-RU" sz="2800" b="1" i="1" dirty="0" err="1">
                <a:latin typeface="+mj-lt"/>
              </a:rPr>
              <a:t>що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дає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неперервний</a:t>
            </a:r>
            <a:r>
              <a:rPr lang="ru-RU" sz="2800" b="1" i="1" dirty="0">
                <a:latin typeface="+mj-lt"/>
              </a:rPr>
              <a:t> спектр — </a:t>
            </a:r>
            <a:r>
              <a:rPr lang="ru-RU" sz="2800" b="1" i="1" dirty="0" err="1">
                <a:latin typeface="+mj-lt"/>
              </a:rPr>
              <a:t>це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неперервний</a:t>
            </a:r>
            <a:r>
              <a:rPr lang="ru-RU" sz="2800" b="1" i="1" dirty="0">
                <a:latin typeface="+mj-lt"/>
              </a:rPr>
              <a:t> спектр, </a:t>
            </a:r>
            <a:r>
              <a:rPr lang="ru-RU" sz="2800" b="1" i="1" dirty="0" err="1">
                <a:latin typeface="+mj-lt"/>
              </a:rPr>
              <a:t>перерізаний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темни­ми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лініями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саме</a:t>
            </a:r>
            <a:r>
              <a:rPr lang="ru-RU" sz="2800" b="1" i="1" dirty="0">
                <a:latin typeface="+mj-lt"/>
              </a:rPr>
              <a:t> в тих </a:t>
            </a:r>
            <a:r>
              <a:rPr lang="ru-RU" sz="2800" b="1" i="1" dirty="0" err="1">
                <a:latin typeface="+mj-lt"/>
              </a:rPr>
              <a:t>місцях</a:t>
            </a:r>
            <a:r>
              <a:rPr lang="ru-RU" sz="2800" b="1" i="1" dirty="0">
                <a:latin typeface="+mj-lt"/>
              </a:rPr>
              <a:t>, де </a:t>
            </a:r>
            <a:r>
              <a:rPr lang="ru-RU" sz="2800" b="1" i="1" dirty="0" err="1">
                <a:latin typeface="+mj-lt"/>
              </a:rPr>
              <a:t>мають</a:t>
            </a:r>
            <a:r>
              <a:rPr lang="ru-RU" sz="2800" b="1" i="1" dirty="0">
                <a:latin typeface="+mj-lt"/>
              </a:rPr>
              <a:t> бути </a:t>
            </a:r>
            <a:r>
              <a:rPr lang="ru-RU" sz="2800" b="1" i="1" dirty="0" err="1">
                <a:latin typeface="+mj-lt"/>
              </a:rPr>
              <a:t>яскраві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лінії</a:t>
            </a:r>
            <a:r>
              <a:rPr lang="ru-RU" sz="2800" b="1" i="1" dirty="0">
                <a:latin typeface="+mj-lt"/>
              </a:rPr>
              <a:t>, </a:t>
            </a:r>
            <a:r>
              <a:rPr lang="ru-RU" sz="2800" b="1" i="1" dirty="0" err="1">
                <a:latin typeface="+mj-lt"/>
              </a:rPr>
              <a:t>власти­ві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даному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газові</a:t>
            </a:r>
            <a:r>
              <a:rPr lang="ru-RU" sz="2800" b="1" i="1" dirty="0">
                <a:latin typeface="+mj-lt"/>
              </a:rPr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92352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6632"/>
            <a:ext cx="88569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>
                <a:latin typeface="+mj-lt"/>
              </a:rPr>
              <a:t>Вивчення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спектрів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дає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змогу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аналізувати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хімічний</a:t>
            </a:r>
            <a:r>
              <a:rPr lang="ru-RU" sz="2800" b="1" i="1" dirty="0">
                <a:latin typeface="+mj-lt"/>
              </a:rPr>
              <a:t> склад </a:t>
            </a:r>
            <a:r>
              <a:rPr lang="ru-RU" sz="2800" b="1" i="1" dirty="0" err="1">
                <a:latin typeface="+mj-lt"/>
              </a:rPr>
              <a:t>га­зів</a:t>
            </a:r>
            <a:r>
              <a:rPr lang="ru-RU" sz="2800" b="1" i="1" dirty="0">
                <a:latin typeface="+mj-lt"/>
              </a:rPr>
              <a:t>, </a:t>
            </a:r>
            <a:r>
              <a:rPr lang="ru-RU" sz="2800" b="1" i="1" dirty="0" err="1">
                <a:latin typeface="+mj-lt"/>
              </a:rPr>
              <a:t>що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випромінюють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або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поглинають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світло</a:t>
            </a:r>
            <a:r>
              <a:rPr lang="ru-RU" sz="2800" b="1" i="1" dirty="0">
                <a:latin typeface="+mj-lt"/>
              </a:rPr>
              <a:t>. </a:t>
            </a:r>
            <a:r>
              <a:rPr lang="ru-RU" sz="2800" b="1" i="1" dirty="0" err="1">
                <a:latin typeface="+mj-lt"/>
              </a:rPr>
              <a:t>Кількість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атомів</a:t>
            </a:r>
            <a:r>
              <a:rPr lang="ru-RU" sz="2800" b="1" i="1" dirty="0">
                <a:latin typeface="+mj-lt"/>
              </a:rPr>
              <a:t> </a:t>
            </a:r>
            <a:r>
              <a:rPr lang="ru-RU" sz="2800" b="1" i="1" dirty="0" err="1">
                <a:latin typeface="+mj-lt"/>
              </a:rPr>
              <a:t>або</a:t>
            </a:r>
            <a:r>
              <a:rPr lang="ru-RU" sz="2800" b="1" i="1" dirty="0">
                <a:latin typeface="+mj-lt"/>
              </a:rPr>
              <a:t> молекул, </a:t>
            </a:r>
            <a:r>
              <a:rPr lang="ru-RU" sz="2800" b="1" i="1" dirty="0" err="1">
                <a:latin typeface="+mj-lt"/>
              </a:rPr>
              <a:t>які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випромінюють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чи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поглинають</a:t>
            </a:r>
            <a:r>
              <a:rPr lang="ru-RU" sz="2800" b="1" i="1" dirty="0">
                <a:latin typeface="+mj-lt"/>
              </a:rPr>
              <a:t> </a:t>
            </a:r>
            <a:r>
              <a:rPr lang="ru-RU" sz="2800" b="1" i="1" dirty="0" err="1">
                <a:latin typeface="+mj-lt"/>
              </a:rPr>
              <a:t>енергію</a:t>
            </a:r>
            <a:r>
              <a:rPr lang="ru-RU" sz="2800" b="1" i="1" dirty="0">
                <a:latin typeface="+mj-lt"/>
              </a:rPr>
              <a:t>, </a:t>
            </a:r>
            <a:r>
              <a:rPr lang="ru-RU" sz="2800" b="1" i="1" dirty="0" err="1">
                <a:latin typeface="+mj-lt"/>
              </a:rPr>
              <a:t>визначає­ться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>
                <a:latin typeface="+mj-lt"/>
              </a:rPr>
              <a:t>інтенсивністю</a:t>
            </a:r>
            <a:r>
              <a:rPr lang="ru-RU" sz="2800" b="1" i="1" dirty="0">
                <a:latin typeface="+mj-lt"/>
              </a:rPr>
              <a:t> </a:t>
            </a:r>
            <a:r>
              <a:rPr lang="ru-RU" sz="2800" b="1" i="1" dirty="0" err="1" smtClean="0">
                <a:latin typeface="+mj-lt"/>
              </a:rPr>
              <a:t>ліній</a:t>
            </a:r>
            <a:endParaRPr lang="ru-RU" dirty="0"/>
          </a:p>
        </p:txBody>
      </p:sp>
      <p:pic>
        <p:nvPicPr>
          <p:cNvPr id="3074" name="Picture 2" descr="http://bezsalu.at.ua/Fizika/Hydrogen-helium-lithium-oxyge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63401"/>
            <a:ext cx="7272808" cy="4377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3246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bezsalu.at.ua/Fizika/Carbon-Nitrogen-Neon-Magnesiu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982" y="692696"/>
            <a:ext cx="844049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5020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bezsalu.at.ua/Fizika/Xenon-Barium-Strontium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94007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http://bezsalu.at.ua/Fizika/Rtu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4509120"/>
            <a:ext cx="8794007" cy="210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5329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bezsalu.at.ua/Fizika/Calcium-Argon-Sodium-Krypton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771" y="620688"/>
            <a:ext cx="8768717" cy="54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157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cover/>
      </p:transition>
    </mc:Choice>
    <mc:Fallback>
      <p:transition spd="slow">
        <p:cover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201</TotalTime>
  <Words>26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TOSHIBA</dc:creator>
  <cp:lastModifiedBy>TOSHIBA</cp:lastModifiedBy>
  <cp:revision>6</cp:revision>
  <dcterms:created xsi:type="dcterms:W3CDTF">2014-02-16T16:36:29Z</dcterms:created>
  <dcterms:modified xsi:type="dcterms:W3CDTF">2014-02-16T19:58:28Z</dcterms:modified>
</cp:coreProperties>
</file>