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44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3564094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2503170"/>
            <a:ext cx="6480048" cy="172593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158609"/>
            <a:ext cx="6480048" cy="131445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8C77-E75F-47E2-A550-70A22F5B4C68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41106-F957-49CD-932B-C33E220591F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8C77-E75F-47E2-A550-70A22F5B4C68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41106-F957-49CD-932B-C33E220591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8C77-E75F-47E2-A550-70A22F5B4C68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41106-F957-49CD-932B-C33E220591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8C77-E75F-47E2-A550-70A22F5B4C68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41106-F957-49CD-932B-C33E220591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3564094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687878"/>
            <a:ext cx="6629400" cy="1369772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1864350"/>
            <a:ext cx="6629400" cy="800016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8C77-E75F-47E2-A550-70A22F5B4C68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41106-F957-49CD-932B-C33E220591F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8C77-E75F-47E2-A550-70A22F5B4C68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41106-F957-49CD-932B-C33E220591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4114800"/>
            <a:ext cx="4040188" cy="62865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4114800"/>
            <a:ext cx="4041775" cy="62865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137685"/>
            <a:ext cx="4040188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137685"/>
            <a:ext cx="4041775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8C77-E75F-47E2-A550-70A22F5B4C68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41106-F957-49CD-932B-C33E220591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7470648" cy="85725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8C77-E75F-47E2-A550-70A22F5B4C68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541106-F957-49CD-932B-C33E220591F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8C77-E75F-47E2-A550-70A22F5B4C68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41106-F957-49CD-932B-C33E220591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89146"/>
            <a:ext cx="3200400" cy="547688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60818"/>
            <a:ext cx="2743200" cy="6858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485900"/>
            <a:ext cx="7086600" cy="2857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8C77-E75F-47E2-A550-70A22F5B4C68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4816548"/>
            <a:ext cx="762000" cy="273844"/>
          </a:xfrm>
        </p:spPr>
        <p:txBody>
          <a:bodyPr/>
          <a:lstStyle/>
          <a:p>
            <a:fld id="{75541106-F957-49CD-932B-C33E220591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279282"/>
            <a:ext cx="3053868" cy="940356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764930"/>
            <a:ext cx="4114800" cy="30861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249074"/>
            <a:ext cx="3053866" cy="199761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816548"/>
            <a:ext cx="2133600" cy="273844"/>
          </a:xfrm>
        </p:spPr>
        <p:txBody>
          <a:bodyPr/>
          <a:lstStyle/>
          <a:p>
            <a:fld id="{DEDC8C77-E75F-47E2-A550-70A22F5B4C68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41106-F957-49CD-932B-C33E220591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3564094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7467600" cy="339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4816548"/>
            <a:ext cx="2133600" cy="273844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EDC8C77-E75F-47E2-A550-70A22F5B4C68}" type="datetimeFigureOut">
              <a:rPr lang="ru-RU" smtClean="0"/>
              <a:t>12.11.2013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4816548"/>
            <a:ext cx="2895600" cy="273844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4816548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5541106-F957-49CD-932B-C33E220591F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" y="2495550"/>
            <a:ext cx="6832912" cy="1725930"/>
          </a:xfrm>
        </p:spPr>
        <p:txBody>
          <a:bodyPr>
            <a:noAutofit/>
          </a:bodyPr>
          <a:lstStyle/>
          <a:p>
            <a:r>
              <a:rPr lang="uk-UA" sz="4400" dirty="0" smtClean="0"/>
              <a:t>Мас-спектрограф</a:t>
            </a:r>
            <a:endParaRPr lang="uk-UA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1276350"/>
            <a:ext cx="6480048" cy="1314450"/>
          </a:xfrm>
        </p:spPr>
        <p:txBody>
          <a:bodyPr>
            <a:normAutofit/>
          </a:bodyPr>
          <a:lstStyle/>
          <a:p>
            <a:r>
              <a:rPr lang="uk-UA" sz="1400" dirty="0" smtClean="0"/>
              <a:t>підготував Роман </a:t>
            </a:r>
            <a:r>
              <a:rPr lang="uk-UA" sz="1400" dirty="0" err="1" smtClean="0"/>
              <a:t>Котенко</a:t>
            </a:r>
            <a:r>
              <a:rPr lang="uk-UA" sz="1400" dirty="0" smtClean="0"/>
              <a:t>, 11-В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917814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0600" y="1962150"/>
            <a:ext cx="7467600" cy="685799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uk-UA" sz="6000" dirty="0" smtClean="0"/>
              <a:t>ДЯКУЮ ЗА УВАГУ!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6460599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209550"/>
            <a:ext cx="7467600" cy="857250"/>
          </a:xfrm>
        </p:spPr>
        <p:txBody>
          <a:bodyPr/>
          <a:lstStyle/>
          <a:p>
            <a:pPr algn="ctr"/>
            <a:r>
              <a:rPr lang="uk-UA" dirty="0" smtClean="0"/>
              <a:t>вступ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1200150"/>
            <a:ext cx="8839200" cy="3809999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uk-UA" b="1" dirty="0" smtClean="0"/>
              <a:t>	Мас-спектрометрія</a:t>
            </a:r>
            <a:r>
              <a:rPr lang="ru-RU" dirty="0" smtClean="0"/>
              <a:t> </a:t>
            </a:r>
            <a:r>
              <a:rPr lang="en-US" dirty="0" smtClean="0"/>
              <a:t>— </a:t>
            </a:r>
            <a:r>
              <a:rPr lang="uk-UA" dirty="0" smtClean="0"/>
              <a:t>метод визначення хімічного, фазового складу і молекулярної структури речовини, що базується на реєстрації спектра мас іонів, утворених внаслідок іонізації </a:t>
            </a:r>
            <a:r>
              <a:rPr lang="uk-UA" smtClean="0"/>
              <a:t>атомів </a:t>
            </a:r>
            <a:r>
              <a:rPr lang="uk-UA" smtClean="0"/>
              <a:t>і </a:t>
            </a:r>
            <a:r>
              <a:rPr lang="uk-UA" dirty="0" smtClean="0"/>
              <a:t>молекул проби. Маса іона визначається за його відхиленням у магнітному полі.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826263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09550"/>
            <a:ext cx="7467600" cy="857250"/>
          </a:xfrm>
        </p:spPr>
        <p:txBody>
          <a:bodyPr/>
          <a:lstStyle/>
          <a:p>
            <a:pPr algn="ctr"/>
            <a:r>
              <a:rPr lang="uk-UA" dirty="0" smtClean="0"/>
              <a:t>іонізація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200150"/>
                <a:ext cx="8839200" cy="3809999"/>
              </a:xfrm>
            </p:spPr>
            <p:txBody>
              <a:bodyPr>
                <a:normAutofit fontScale="77500" lnSpcReduction="20000"/>
              </a:bodyPr>
              <a:lstStyle/>
              <a:p>
                <a:pPr marL="36576" indent="0" algn="just">
                  <a:buNone/>
                </a:pPr>
                <a:r>
                  <a:rPr lang="uk-UA" dirty="0" smtClean="0"/>
                  <a:t>	Іонізацію здійснюють пучком електронів або </a:t>
                </a:r>
                <a:r>
                  <a:rPr lang="uk-UA" dirty="0" err="1" smtClean="0"/>
                  <a:t>йонів</a:t>
                </a:r>
                <a:r>
                  <a:rPr lang="uk-UA" dirty="0" smtClean="0"/>
                  <a:t>, лазерним випромінюванням тощо. Рідини перед іонізацією часто випаровують. мас-спектроскопія належить до найінформативніших методів і відрізняється високими аналітичними характеристиками, дозволяє провести аналіз твердих, рідких і газоподібних речовин. Число хімічних елементів, що одночасно визначаються у природних об'єктах — до 40; одночасно з елементним складом (з точністю до 1% при наявності стандартних зразків і до 30% при </a:t>
                </a:r>
                <a:r>
                  <a:rPr lang="uk-UA" dirty="0" err="1" smtClean="0"/>
                  <a:t>безеталонному</a:t>
                </a:r>
                <a:r>
                  <a:rPr lang="uk-UA" dirty="0" smtClean="0"/>
                  <a:t> аналізі) визначається ізотопний склад (з точністю до 0.1 – 0.01%) речовини. Границі виявлення: відносна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i="1">
                            <a:latin typeface="Cambria Math"/>
                          </a:rPr>
                        </m:ctrlPr>
                      </m:sSupPr>
                      <m:e>
                        <m:r>
                          <a:rPr lang="uk-UA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uk-UA" i="1">
                            <a:latin typeface="Cambria Math"/>
                          </a:rPr>
                          <m:t>−</m:t>
                        </m:r>
                        <m:r>
                          <a:rPr lang="uk-UA" b="0" i="1" smtClean="0">
                            <a:latin typeface="Cambria Math"/>
                          </a:rPr>
                          <m:t>4</m:t>
                        </m:r>
                      </m:sup>
                    </m:sSup>
                    <m:r>
                      <a:rPr lang="uk-UA" i="1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uk-UA" i="1">
                            <a:latin typeface="Cambria Math"/>
                          </a:rPr>
                        </m:ctrlPr>
                      </m:sSupPr>
                      <m:e>
                        <m:r>
                          <a:rPr lang="uk-UA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uk-UA" i="1">
                            <a:latin typeface="Cambria Math"/>
                          </a:rPr>
                          <m:t>−</m:t>
                        </m:r>
                        <m:r>
                          <a:rPr lang="uk-UA" b="0" i="1" smtClean="0">
                            <a:latin typeface="Cambria Math"/>
                          </a:rPr>
                          <m:t>8</m:t>
                        </m:r>
                      </m:sup>
                    </m:sSup>
                  </m:oMath>
                </a14:m>
                <a:r>
                  <a:rPr lang="uk-UA" dirty="0" smtClean="0"/>
                  <a:t>%, абсолютна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uk-UA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uk-UA" b="0" i="1" smtClean="0">
                            <a:latin typeface="Cambria Math"/>
                          </a:rPr>
                          <m:t>−10</m:t>
                        </m:r>
                      </m:sup>
                    </m:sSup>
                    <m:r>
                      <a:rPr lang="uk-UA" b="0" i="1" smtClean="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uk-UA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uk-UA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uk-UA" b="0" i="1" smtClean="0">
                            <a:latin typeface="Cambria Math"/>
                          </a:rPr>
                          <m:t>−19</m:t>
                        </m:r>
                      </m:sup>
                    </m:sSup>
                  </m:oMath>
                </a14:m>
                <a:r>
                  <a:rPr lang="uk-UA" dirty="0" smtClean="0"/>
                  <a:t> г.</a:t>
                </a:r>
                <a:endParaRPr lang="uk-UA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200150"/>
                <a:ext cx="8839200" cy="3809999"/>
              </a:xfrm>
              <a:blipFill rotWithShape="1">
                <a:blip r:embed="rId2"/>
                <a:stretch>
                  <a:fillRect l="-552" t="-3040" r="-9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6496560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209550"/>
            <a:ext cx="7467600" cy="857250"/>
          </a:xfrm>
        </p:spPr>
        <p:txBody>
          <a:bodyPr/>
          <a:lstStyle/>
          <a:p>
            <a:pPr algn="ctr"/>
            <a:r>
              <a:rPr lang="uk-UA" dirty="0" smtClean="0"/>
              <a:t>мас-спектрометр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1200150"/>
            <a:ext cx="8839200" cy="3809999"/>
          </a:xfrm>
        </p:spPr>
        <p:txBody>
          <a:bodyPr>
            <a:normAutofit lnSpcReduction="10000"/>
          </a:bodyPr>
          <a:lstStyle/>
          <a:p>
            <a:pPr marL="36576" indent="0" algn="just">
              <a:buNone/>
            </a:pPr>
            <a:r>
              <a:rPr lang="uk-UA" dirty="0" smtClean="0"/>
              <a:t>	Мас-спектрометр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uk-UA" dirty="0" smtClean="0"/>
              <a:t>прилад, що розділяє заряджені частинки (звичайно </a:t>
            </a:r>
            <a:r>
              <a:rPr lang="uk-UA" dirty="0"/>
              <a:t>і</a:t>
            </a:r>
            <a:r>
              <a:rPr lang="uk-UA" dirty="0" smtClean="0"/>
              <a:t>они) із різним відношенням маси частинки до її електричного заряду. Принцип дії полягає у впливі електричного та магнітного полів на пучки </a:t>
            </a:r>
            <a:r>
              <a:rPr lang="uk-UA" dirty="0"/>
              <a:t>і</a:t>
            </a:r>
            <a:r>
              <a:rPr lang="uk-UA" dirty="0" smtClean="0"/>
              <a:t>онів, що рухаються у вакуумі. Для реєстрації </a:t>
            </a:r>
            <a:r>
              <a:rPr lang="uk-UA" dirty="0"/>
              <a:t>і</a:t>
            </a:r>
            <a:r>
              <a:rPr lang="uk-UA" dirty="0" smtClean="0"/>
              <a:t>онних струмів, як правило, використовуються підсилювачі постійного струму або фотопластинки.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4225061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09550"/>
            <a:ext cx="7467600" cy="857250"/>
          </a:xfrm>
        </p:spPr>
        <p:txBody>
          <a:bodyPr/>
          <a:lstStyle/>
          <a:p>
            <a:pPr algn="ctr"/>
            <a:r>
              <a:rPr lang="uk-UA" dirty="0" smtClean="0"/>
              <a:t>принцип роботи приладу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uk-UA" sz="3600" dirty="0" smtClean="0"/>
          </a:p>
          <a:p>
            <a:pPr algn="ctr"/>
            <a:r>
              <a:rPr lang="uk-UA" sz="3600" dirty="0" smtClean="0"/>
              <a:t>джерело іонів</a:t>
            </a:r>
          </a:p>
          <a:p>
            <a:pPr algn="ctr"/>
            <a:r>
              <a:rPr lang="uk-UA" sz="3600" dirty="0" smtClean="0"/>
              <a:t>мас-аналізатор</a:t>
            </a:r>
          </a:p>
          <a:p>
            <a:pPr algn="ctr"/>
            <a:r>
              <a:rPr lang="uk-UA" sz="3600" dirty="0" smtClean="0"/>
              <a:t>детектор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24249962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209550"/>
            <a:ext cx="7467600" cy="857250"/>
          </a:xfrm>
        </p:spPr>
        <p:txBody>
          <a:bodyPr/>
          <a:lstStyle/>
          <a:p>
            <a:pPr algn="ctr"/>
            <a:r>
              <a:rPr lang="uk-UA" dirty="0" smtClean="0"/>
              <a:t>джерела іонів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1200151"/>
            <a:ext cx="8839200" cy="3810000"/>
          </a:xfrm>
        </p:spPr>
        <p:txBody>
          <a:bodyPr>
            <a:normAutofit fontScale="85000" lnSpcReduction="10000"/>
          </a:bodyPr>
          <a:lstStyle/>
          <a:p>
            <a:pPr marL="36576" indent="0" algn="just">
              <a:buNone/>
            </a:pPr>
            <a:r>
              <a:rPr lang="uk-UA" dirty="0" smtClean="0"/>
              <a:t>	Перше, що треба зробити для отримання мас-спектру, – перетворити нейтральні молекули та атоми, що складають будь-яку речовину, в іони. Цей процес називається іонізацією і по-різному виконується для органічних та неорганічних речовин.</a:t>
            </a:r>
          </a:p>
          <a:p>
            <a:pPr marL="36576" indent="0" algn="just">
              <a:buNone/>
            </a:pPr>
            <a:r>
              <a:rPr lang="uk-UA" dirty="0" smtClean="0"/>
              <a:t>	Другою необхідною умовою є переведення іонів в газову фазу у вакуумній частині мас-спектрометра. Глибокий вакуум забезпечує безперешкодний рух іонів всередині приладу, а при його відсутності іони розсіються і рекомбінують.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7545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171450"/>
            <a:ext cx="7467600" cy="857250"/>
          </a:xfrm>
        </p:spPr>
        <p:txBody>
          <a:bodyPr/>
          <a:lstStyle/>
          <a:p>
            <a:pPr algn="ctr"/>
            <a:r>
              <a:rPr lang="uk-UA" dirty="0" smtClean="0"/>
              <a:t>способи іонізації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590550"/>
            <a:ext cx="6705600" cy="4419600"/>
          </a:xfrm>
        </p:spPr>
        <p:txBody>
          <a:bodyPr>
            <a:noAutofit/>
          </a:bodyPr>
          <a:lstStyle/>
          <a:p>
            <a:r>
              <a:rPr lang="ru-RU" sz="1400" dirty="0"/>
              <a:t>Газовая фаза</a:t>
            </a:r>
          </a:p>
          <a:p>
            <a:pPr lvl="1"/>
            <a:r>
              <a:rPr lang="ru-RU" sz="1400" dirty="0"/>
              <a:t>электронная ионизация (EI)</a:t>
            </a:r>
          </a:p>
          <a:p>
            <a:pPr lvl="1"/>
            <a:r>
              <a:rPr lang="ru-RU" sz="1400" dirty="0"/>
              <a:t>химическая ионизация (CI)</a:t>
            </a:r>
          </a:p>
          <a:p>
            <a:pPr lvl="1"/>
            <a:r>
              <a:rPr lang="ru-RU" sz="1400" dirty="0"/>
              <a:t>электронный захват (EC)</a:t>
            </a:r>
          </a:p>
          <a:p>
            <a:pPr lvl="1"/>
            <a:r>
              <a:rPr lang="ru-RU" sz="1400" dirty="0"/>
              <a:t>ионизация в электрическом поле (FI)</a:t>
            </a:r>
          </a:p>
          <a:p>
            <a:r>
              <a:rPr lang="ru-RU" sz="1400" dirty="0"/>
              <a:t>Жидкая фаза</a:t>
            </a:r>
          </a:p>
          <a:p>
            <a:pPr lvl="1"/>
            <a:r>
              <a:rPr lang="ru-RU" sz="1400" dirty="0" err="1"/>
              <a:t>термоспрей</a:t>
            </a:r>
            <a:endParaRPr lang="ru-RU" sz="1400" dirty="0"/>
          </a:p>
          <a:p>
            <a:pPr lvl="1"/>
            <a:r>
              <a:rPr lang="ru-RU" sz="1400" dirty="0"/>
              <a:t>ионизация при атмосферном давлении (AP)</a:t>
            </a:r>
          </a:p>
          <a:p>
            <a:pPr lvl="2"/>
            <a:r>
              <a:rPr lang="ru-RU" sz="1200" dirty="0" err="1"/>
              <a:t>электроспрей</a:t>
            </a:r>
            <a:r>
              <a:rPr lang="ru-RU" sz="1200" dirty="0"/>
              <a:t> (APESI)</a:t>
            </a:r>
          </a:p>
          <a:p>
            <a:pPr lvl="2"/>
            <a:r>
              <a:rPr lang="ru-RU" sz="1200" dirty="0"/>
              <a:t>химическая ионизация при атмосферном давлении (APCI)</a:t>
            </a:r>
          </a:p>
          <a:p>
            <a:pPr lvl="2"/>
            <a:r>
              <a:rPr lang="ru-RU" sz="1200" dirty="0" err="1"/>
              <a:t>фотоионизация</a:t>
            </a:r>
            <a:r>
              <a:rPr lang="ru-RU" sz="1200" dirty="0"/>
              <a:t> при атмосферном давлении (APPI)</a:t>
            </a:r>
          </a:p>
          <a:p>
            <a:r>
              <a:rPr lang="ru-RU" sz="1400" dirty="0"/>
              <a:t>Твёрдая фаза</a:t>
            </a:r>
          </a:p>
          <a:p>
            <a:pPr lvl="1"/>
            <a:r>
              <a:rPr lang="ru-RU" sz="1400" dirty="0"/>
              <a:t>прямая лазерная десорбция - масс-спектрометрия (LDMS)</a:t>
            </a:r>
          </a:p>
          <a:p>
            <a:pPr lvl="1"/>
            <a:r>
              <a:rPr lang="ru-RU" sz="1400" dirty="0"/>
              <a:t>матрично-активированная лазерная десорбция/ионизация (MALDI)</a:t>
            </a:r>
          </a:p>
          <a:p>
            <a:pPr lvl="1"/>
            <a:r>
              <a:rPr lang="ru-RU" sz="1400" dirty="0"/>
              <a:t>масс-спектрометрия вторичных ионов (SIMS)</a:t>
            </a:r>
          </a:p>
          <a:p>
            <a:pPr lvl="1"/>
            <a:r>
              <a:rPr lang="ru-RU" sz="1400" dirty="0"/>
              <a:t>бомбардировка быстрыми атомами (FAB)</a:t>
            </a:r>
          </a:p>
          <a:p>
            <a:pPr lvl="1"/>
            <a:r>
              <a:rPr lang="ru-RU" sz="1400" dirty="0"/>
              <a:t>десорбция в электрическом поле (FD)</a:t>
            </a:r>
          </a:p>
          <a:p>
            <a:pPr lvl="1"/>
            <a:r>
              <a:rPr lang="ru-RU" sz="1400" dirty="0"/>
              <a:t>плазменная десорбция (PD)</a:t>
            </a:r>
          </a:p>
        </p:txBody>
      </p:sp>
    </p:spTree>
    <p:extLst>
      <p:ext uri="{BB962C8B-B14F-4D97-AF65-F5344CB8AC3E}">
        <p14:creationId xmlns:p14="http://schemas.microsoft.com/office/powerpoint/2010/main" val="35445797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09550"/>
            <a:ext cx="7467600" cy="857250"/>
          </a:xfrm>
        </p:spPr>
        <p:txBody>
          <a:bodyPr/>
          <a:lstStyle/>
          <a:p>
            <a:pPr algn="ctr"/>
            <a:r>
              <a:rPr lang="uk-UA" dirty="0" smtClean="0"/>
              <a:t>мас-аналізатори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200150"/>
            <a:ext cx="8763000" cy="3809999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uk-UA" dirty="0" smtClean="0"/>
              <a:t>	Отримані при іонізації іони за допомоги електричного поля переносяться в мас-аналізатор, де починається другий етап аналізу – сортування іонів за відношенням маси до заряду.</a:t>
            </a:r>
          </a:p>
          <a:p>
            <a:pPr marL="36576" indent="0" algn="just">
              <a:buNone/>
            </a:pPr>
            <a:r>
              <a:rPr lang="uk-UA" dirty="0"/>
              <a:t>	</a:t>
            </a:r>
            <a:r>
              <a:rPr lang="uk-UA" dirty="0" smtClean="0"/>
              <a:t>Мас-спектрограф може мати два мас-аналізатори, тоді він називається </a:t>
            </a:r>
            <a:r>
              <a:rPr lang="uk-UA" dirty="0" err="1" smtClean="0"/>
              <a:t>тандемним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8955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09550"/>
            <a:ext cx="7467600" cy="857250"/>
          </a:xfrm>
        </p:spPr>
        <p:txBody>
          <a:bodyPr/>
          <a:lstStyle/>
          <a:p>
            <a:pPr algn="ctr"/>
            <a:r>
              <a:rPr lang="uk-UA" dirty="0"/>
              <a:t>д</a:t>
            </a:r>
            <a:r>
              <a:rPr lang="uk-UA" dirty="0" smtClean="0"/>
              <a:t>етектори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1200150"/>
            <a:ext cx="8839200" cy="3809999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uk-UA" sz="3200" dirty="0" smtClean="0"/>
              <a:t>	Останнім елементом є детектор заряджених частинок. Перші прилади мали фотопластинку в якості детектора. Зараз використовуються </a:t>
            </a:r>
            <a:r>
              <a:rPr lang="uk-UA" sz="3200" dirty="0" err="1" smtClean="0"/>
              <a:t>динодні</a:t>
            </a:r>
            <a:r>
              <a:rPr lang="uk-UA" sz="3200" dirty="0" smtClean="0"/>
              <a:t> вторинно-електронні </a:t>
            </a:r>
            <a:r>
              <a:rPr lang="uk-UA" sz="3200" dirty="0" err="1" smtClean="0"/>
              <a:t>множителі</a:t>
            </a:r>
            <a:r>
              <a:rPr lang="uk-UA" sz="3200" dirty="0"/>
              <a:t>,</a:t>
            </a:r>
            <a:r>
              <a:rPr lang="uk-UA" sz="3200" dirty="0" smtClean="0"/>
              <a:t> </a:t>
            </a:r>
            <a:r>
              <a:rPr lang="uk-UA" sz="3200" dirty="0" err="1" smtClean="0"/>
              <a:t>фотомножителі</a:t>
            </a:r>
            <a:r>
              <a:rPr lang="uk-UA" sz="3200" dirty="0" smtClean="0"/>
              <a:t> або </a:t>
            </a:r>
            <a:r>
              <a:rPr lang="uk-UA" sz="3200" dirty="0" err="1" smtClean="0"/>
              <a:t>мікроканальні</a:t>
            </a:r>
            <a:r>
              <a:rPr lang="uk-UA" sz="3200" dirty="0" smtClean="0"/>
              <a:t> </a:t>
            </a:r>
            <a:r>
              <a:rPr lang="uk-UA" sz="3200" dirty="0" err="1" smtClean="0"/>
              <a:t>множителі</a:t>
            </a:r>
            <a:r>
              <a:rPr lang="uk-UA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241725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34</TotalTime>
  <Words>119</Words>
  <Application>Microsoft Office PowerPoint</Application>
  <PresentationFormat>Экран (16:9)</PresentationFormat>
  <Paragraphs>41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Техническая</vt:lpstr>
      <vt:lpstr>Мас-спектрограф</vt:lpstr>
      <vt:lpstr>вступ</vt:lpstr>
      <vt:lpstr>іонізація</vt:lpstr>
      <vt:lpstr>мас-спектрометр</vt:lpstr>
      <vt:lpstr>принцип роботи приладу</vt:lpstr>
      <vt:lpstr>джерела іонів</vt:lpstr>
      <vt:lpstr>способи іонізації</vt:lpstr>
      <vt:lpstr>мас-аналізатори</vt:lpstr>
      <vt:lpstr>детектори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Мас-спектрограф</dc:title>
  <dc:creator>Roman</dc:creator>
  <cp:lastModifiedBy>Roman</cp:lastModifiedBy>
  <cp:revision>15</cp:revision>
  <dcterms:created xsi:type="dcterms:W3CDTF">2013-11-12T06:09:02Z</dcterms:created>
  <dcterms:modified xsi:type="dcterms:W3CDTF">2013-11-12T09:23:37Z</dcterms:modified>
</cp:coreProperties>
</file>