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3" r:id="rId2"/>
    <p:sldId id="266" r:id="rId3"/>
    <p:sldId id="264" r:id="rId4"/>
    <p:sldId id="268" r:id="rId5"/>
    <p:sldId id="277" r:id="rId6"/>
    <p:sldId id="269" r:id="rId7"/>
    <p:sldId id="272" r:id="rId8"/>
    <p:sldId id="271" r:id="rId9"/>
    <p:sldId id="270" r:id="rId10"/>
    <p:sldId id="274" r:id="rId11"/>
    <p:sldId id="275" r:id="rId12"/>
    <p:sldId id="276" r:id="rId13"/>
    <p:sldId id="260" r:id="rId14"/>
    <p:sldId id="273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CC6600"/>
    <a:srgbClr val="CC3300"/>
    <a:srgbClr val="FFCC00"/>
    <a:srgbClr val="336699"/>
    <a:srgbClr val="3366CC"/>
    <a:srgbClr val="0099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61" autoAdjust="0"/>
    <p:restoredTop sz="94660"/>
  </p:normalViewPr>
  <p:slideViewPr>
    <p:cSldViewPr>
      <p:cViewPr varScale="1">
        <p:scale>
          <a:sx n="122" d="100"/>
          <a:sy n="122" d="100"/>
        </p:scale>
        <p:origin x="-71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1F9C69-EA6E-4780-A716-CA85D05B3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7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09600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B2FB7DD-F3E2-4A9B-988F-A6C97221BB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9144000" cy="228600"/>
          </a:xfrm>
        </p:spPr>
        <p:txBody>
          <a:bodyPr/>
          <a:lstStyle>
            <a:lvl1pPr marL="0" indent="0" algn="ctr">
              <a:defRPr sz="2000" b="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5773E-4FB2-4807-BC29-AD74C080D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8037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16DB8-1CA9-4933-AFC8-171B0409E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6087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39624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9624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fld id="{F7C473DF-3C0F-4638-8A68-1D5FB08A4F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4832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4A143-3B45-4522-8E22-31B4D5896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210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764DF-4A12-4F1B-A177-1C35B9063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9027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6187B-8AA2-42B7-802C-830BDBBF4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8546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C4604-5A9D-432C-B511-E8420B301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358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E0F2-A650-4AAA-9DC8-BF1978268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35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58D2E-5504-41F6-9CEF-9EE4EF493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8713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1DFF2-803D-478E-B98F-7C59DDABA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492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24DD-6B48-458B-BF22-6DB9B6E6A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2300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07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Eras Bold ITC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7975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Eras Bold ITC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57975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Eras Bold ITC" pitchFamily="34" charset="0"/>
              </a:defRPr>
            </a:lvl1pPr>
          </a:lstStyle>
          <a:p>
            <a:fld id="{A22A03FB-202A-40AD-82D5-E2DFBEB583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50000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50000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50000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jpeg"/><Relationship Id="rId7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gif"/><Relationship Id="rId5" Type="http://schemas.openxmlformats.org/officeDocument/2006/relationships/image" Target="../media/image21.png"/><Relationship Id="rId10" Type="http://schemas.openxmlformats.org/officeDocument/2006/relationships/image" Target="../media/image25.gif"/><Relationship Id="rId4" Type="http://schemas.openxmlformats.org/officeDocument/2006/relationships/image" Target="../media/image20.jpeg"/><Relationship Id="rId9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332656"/>
            <a:ext cx="91440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32656"/>
            <a:ext cx="9144000" cy="6480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/>
              <a:t>«</a:t>
            </a:r>
            <a:r>
              <a:rPr lang="uk-UA" sz="3600" i="1" dirty="0"/>
              <a:t>Електричний струм </a:t>
            </a:r>
            <a:r>
              <a:rPr lang="uk-UA" sz="3600" i="1" dirty="0" smtClean="0"/>
              <a:t>у </a:t>
            </a:r>
            <a:r>
              <a:rPr lang="uk-UA" sz="3600" i="1" dirty="0"/>
              <a:t>газах</a:t>
            </a:r>
            <a:r>
              <a:rPr lang="uk-UA" sz="2400" dirty="0"/>
              <a:t>».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72722" name="Picture 18" descr="smart_guy_getting_an_idea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5734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3" name="Picture 19" descr="C:\Users\Дом\Downloads\new-17113-2011-07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7229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Дуговий </a:t>
            </a:r>
            <a:r>
              <a:rPr lang="uk-UA" i="1" dirty="0" smtClean="0"/>
              <a:t>розряд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8840"/>
            <a:ext cx="4631432" cy="4564360"/>
          </a:xfrm>
        </p:spPr>
        <p:txBody>
          <a:bodyPr/>
          <a:lstStyle/>
          <a:p>
            <a:pPr marL="0" indent="0"/>
            <a:r>
              <a:rPr lang="uk-UA" sz="1800" i="1" dirty="0" smtClean="0"/>
              <a:t>Якщо </a:t>
            </a:r>
            <a:r>
              <a:rPr lang="uk-UA" sz="1800" i="1" dirty="0"/>
              <a:t>в колі є потужне джерело, то іскру можна перетворити в електричну дугу. Дуга виникає, якщо привести в контакт, а потім поступово розсовувати </a:t>
            </a:r>
            <a:br>
              <a:rPr lang="uk-UA" sz="1800" i="1" dirty="0"/>
            </a:br>
            <a:r>
              <a:rPr lang="uk-UA" sz="1800" i="1" dirty="0"/>
              <a:t>два вугільні електроди, які перебувають під напругою. Дуговий розряд виникає тоді, коли внаслідок нагрівання катода основною причиною іонізації газу є термоелектронна </a:t>
            </a:r>
            <a:br>
              <a:rPr lang="uk-UA" sz="1800" i="1" dirty="0"/>
            </a:br>
            <a:r>
              <a:rPr lang="uk-UA" sz="1800" i="1" dirty="0"/>
              <a:t>емісія – випромінювання електронів дуже нагрітими тілами. Дуговий розряд використовують під час зварювання металів, для освітлення, в дугових </a:t>
            </a:r>
            <a:r>
              <a:rPr lang="uk-UA" sz="1800" i="1" dirty="0" smtClean="0"/>
              <a:t>електропечах.</a:t>
            </a:r>
            <a:endParaRPr lang="en-US" sz="2400" i="1" dirty="0"/>
          </a:p>
        </p:txBody>
      </p:sp>
      <p:pic>
        <p:nvPicPr>
          <p:cNvPr id="5122" name="Picture 2" descr="C:\Users\Дом\Downloads\ar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0480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538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891480"/>
            <a:ext cx="8534400" cy="1080120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56792"/>
            <a:ext cx="5639544" cy="4996408"/>
          </a:xfrm>
        </p:spPr>
        <p:txBody>
          <a:bodyPr/>
          <a:lstStyle/>
          <a:p>
            <a:pPr marL="0" indent="0"/>
            <a:r>
              <a:rPr lang="uk-UA" sz="1400" dirty="0"/>
              <a:t>Якщо температури досить високі, розпочинається іонізація газу через зіткнення атомів чи молекул, які швидко рухаються. Речовина переходить в новий стан - плазму. </a:t>
            </a:r>
            <a:br>
              <a:rPr lang="uk-UA" sz="1400" dirty="0"/>
            </a:br>
            <a:r>
              <a:rPr lang="uk-UA" sz="1400" dirty="0"/>
              <a:t>Плазма - це частково чи повністю іонізований газ, в якому густини позитивних і негативних зарядів майже збігаються. Плазма </a:t>
            </a:r>
            <a:r>
              <a:rPr lang="uk-UA" sz="1400" dirty="0" smtClean="0"/>
              <a:t>вважається </a:t>
            </a:r>
            <a:r>
              <a:rPr lang="uk-UA" sz="1400" dirty="0"/>
              <a:t>четвертим станом речовини. У повністю іонізованій плазмі </a:t>
            </a:r>
            <a:r>
              <a:rPr lang="uk-UA" sz="1400" dirty="0" err="1"/>
              <a:t>електрично</a:t>
            </a:r>
            <a:r>
              <a:rPr lang="uk-UA" sz="1400" dirty="0"/>
              <a:t> нейтральних атомів немає, </a:t>
            </a:r>
            <a:r>
              <a:rPr lang="uk-UA" sz="1400" dirty="0" smtClean="0"/>
              <a:t>тому </a:t>
            </a:r>
            <a:r>
              <a:rPr lang="uk-UA" sz="1400" dirty="0"/>
              <a:t>плазма дуже добре проводить струм</a:t>
            </a:r>
            <a:r>
              <a:rPr lang="uk-UA" sz="1800" dirty="0"/>
              <a:t>. </a:t>
            </a:r>
            <a:endParaRPr lang="uk-UA" sz="1800" dirty="0" smtClean="0"/>
          </a:p>
          <a:p>
            <a:pPr marL="0" indent="0"/>
            <a:r>
              <a:rPr lang="uk-UA" sz="1400" dirty="0"/>
              <a:t>Провідність плазми підвищується зі зростанням ступеня іонізації. За високої температури повністю іонізована плазма за своєю провідністю наближається до надпровідників. </a:t>
            </a:r>
            <a:br>
              <a:rPr lang="uk-UA" sz="1400" dirty="0"/>
            </a:br>
            <a:r>
              <a:rPr lang="uk-UA" sz="1400" dirty="0"/>
              <a:t>У стані плазми перебуває близько 90 % речовини Всесвіту (Сонце, зорі, міжзоряний простір). 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400" dirty="0"/>
              <a:t>Плазма оточує нашу планету. Верхній шар атмосфери на висоті 100 - 300 км є іонізованим газом - іоносферою. Полум'я запаленого сірника це також плазма. </a:t>
            </a:r>
            <a:br>
              <a:rPr lang="uk-UA" sz="1400" dirty="0"/>
            </a:br>
            <a:r>
              <a:rPr lang="uk-UA" sz="1400" dirty="0"/>
              <a:t>Плазма виникає при всіх видах розряду в газах: тліючому, дуговому, іскровому тощо. Таку плазму називають газорозрядною.</a:t>
            </a:r>
            <a:endParaRPr lang="en-US" sz="1400" dirty="0"/>
          </a:p>
        </p:txBody>
      </p:sp>
      <p:pic>
        <p:nvPicPr>
          <p:cNvPr id="6146" name="Picture 2" descr="C:\Users\Дом\Downloads\plasma 2 small - PLAS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979204" cy="41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66001"/>
            <a:ext cx="38887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kern="0" dirty="0">
                <a:solidFill>
                  <a:srgbClr val="FFFFFF"/>
                </a:solidFill>
                <a:latin typeface="Franklin Gothic Demi Cond"/>
                <a:ea typeface="+mj-ea"/>
                <a:cs typeface="+mj-cs"/>
              </a:rPr>
              <a:t>Плазма</a:t>
            </a:r>
            <a:r>
              <a:rPr lang="uk-UA" sz="3200" kern="0" dirty="0">
                <a:solidFill>
                  <a:srgbClr val="FFFFFF"/>
                </a:solidFill>
                <a:latin typeface="Franklin Gothic Demi Cond"/>
                <a:ea typeface="+mj-ea"/>
                <a:cs typeface="+mj-cs"/>
              </a:rPr>
              <a:t> </a:t>
            </a:r>
            <a:br>
              <a:rPr lang="uk-UA" sz="3200" kern="0" dirty="0">
                <a:solidFill>
                  <a:srgbClr val="FFFFFF"/>
                </a:solidFill>
                <a:latin typeface="Franklin Gothic Demi Cond"/>
                <a:ea typeface="+mj-ea"/>
                <a:cs typeface="+mj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28530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Topic Goes Here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7918450" cy="5029200"/>
          </a:xfrm>
        </p:spPr>
        <p:txBody>
          <a:bodyPr/>
          <a:lstStyle/>
          <a:p>
            <a:pPr marL="0" indent="0"/>
            <a:r>
              <a:rPr lang="en-US" sz="2400"/>
              <a:t>Your subtopic goes here</a:t>
            </a:r>
          </a:p>
        </p:txBody>
      </p:sp>
      <p:pic>
        <p:nvPicPr>
          <p:cNvPr id="97294" name="Picture 14" descr="chalkbo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057400"/>
            <a:ext cx="3668713" cy="414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2277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Elements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00"/>
              <a:t>www.animationfactory.com</a:t>
            </a:r>
          </a:p>
        </p:txBody>
      </p:sp>
      <p:pic>
        <p:nvPicPr>
          <p:cNvPr id="19734" name="Picture 278" descr="pure_genius_q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52400"/>
            <a:ext cx="2830512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35" name="Picture 279" descr="pure_genius_s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2366963"/>
            <a:ext cx="283051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36" name="Picture 280" descr="pure_genius_p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583113"/>
            <a:ext cx="2830512" cy="212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38" name="Picture 282" descr="chalkbo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4432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39" name="Picture 283" descr="id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18319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40" name="Picture 284" descr="smart_guy_getting_an_idea_hg_cl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429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41" name="Picture 285" descr="smart_guy_reading_hg_clr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42" name="Picture 286" descr="smart_guy_really_upset_hg_cl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9890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43" name="Picture 287" descr="smart_guy_teaching_hg_cl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44" name="Picture 288" descr="smart_guy_thinking_hg_clr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9429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 descr="smart_guy_really_upset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95400"/>
            <a:ext cx="34353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29059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534400" cy="533400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980728"/>
            <a:ext cx="6215063" cy="5140325"/>
          </a:xfrm>
        </p:spPr>
        <p:txBody>
          <a:bodyPr/>
          <a:lstStyle/>
          <a:p>
            <a:pPr marL="0" indent="0"/>
            <a:r>
              <a:rPr lang="uk-UA" sz="2400" dirty="0"/>
              <a:t>Прочитавши </a:t>
            </a:r>
            <a:r>
              <a:rPr lang="uk-UA" sz="2400" dirty="0" smtClean="0"/>
              <a:t>те, що </a:t>
            </a:r>
            <a:r>
              <a:rPr lang="uk-UA" sz="2400" dirty="0" err="1" smtClean="0"/>
              <a:t>ел</a:t>
            </a:r>
            <a:r>
              <a:rPr lang="uk-UA" sz="2400" dirty="0" smtClean="0"/>
              <a:t>. струм може бути в газах, </a:t>
            </a:r>
            <a:r>
              <a:rPr lang="uk-UA" sz="2400" dirty="0"/>
              <a:t>дехто з </a:t>
            </a:r>
            <a:r>
              <a:rPr lang="uk-UA" sz="2400" dirty="0" smtClean="0"/>
              <a:t>нас </a:t>
            </a:r>
            <a:r>
              <a:rPr lang="uk-UA" sz="2400" dirty="0"/>
              <a:t>здивується: </a:t>
            </a:r>
            <a:r>
              <a:rPr lang="uk-UA" sz="2400" dirty="0" smtClean="0"/>
              <a:t>адже ми раніше вивчали</a:t>
            </a:r>
            <a:r>
              <a:rPr lang="uk-UA" sz="2400" dirty="0"/>
              <a:t>, що гази є </a:t>
            </a:r>
            <a:r>
              <a:rPr lang="uk-UA" sz="2400" u="sng" dirty="0">
                <a:solidFill>
                  <a:srgbClr val="FF0000"/>
                </a:solidFill>
              </a:rPr>
              <a:t>діелектриками</a:t>
            </a:r>
            <a:r>
              <a:rPr lang="uk-UA" sz="2400" dirty="0"/>
              <a:t>, а це означає, що в них немає вільних заряджених частинок. Тож про який </a:t>
            </a:r>
            <a:r>
              <a:rPr lang="uk-UA" sz="2400" u="sng" dirty="0">
                <a:solidFill>
                  <a:srgbClr val="FF0000"/>
                </a:solidFill>
              </a:rPr>
              <a:t>електричний струм</a:t>
            </a:r>
            <a:r>
              <a:rPr lang="uk-UA" sz="2400" dirty="0">
                <a:solidFill>
                  <a:srgbClr val="FF0000"/>
                </a:solidFill>
              </a:rPr>
              <a:t> </a:t>
            </a:r>
            <a:r>
              <a:rPr lang="uk-UA" sz="2400" dirty="0"/>
              <a:t>може йти мова? Зауваження цілком слушне, але йшлося про те, що гази є діелектриками за звичайних умов. Однак існують умови, за яких гази можуть ставати провідниками. </a:t>
            </a:r>
            <a:br>
              <a:rPr lang="uk-UA" sz="2400" dirty="0"/>
            </a:br>
            <a:endParaRPr lang="en-US" sz="2400" dirty="0"/>
          </a:p>
        </p:txBody>
      </p:sp>
      <p:pic>
        <p:nvPicPr>
          <p:cNvPr id="104461" name="Picture 13" descr="ide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9338" y="228600"/>
            <a:ext cx="3014662" cy="640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44624"/>
            <a:ext cx="8856984" cy="5184576"/>
          </a:xfrm>
        </p:spPr>
        <p:txBody>
          <a:bodyPr/>
          <a:lstStyle/>
          <a:p>
            <a:pPr marL="0" indent="0"/>
            <a:r>
              <a:rPr lang="uk-UA" sz="1200" i="1" dirty="0" smtClean="0"/>
              <a:t>Проведемо експеримент.</a:t>
            </a:r>
            <a:r>
              <a:rPr lang="uk-UA" sz="1200" i="1" dirty="0" smtClean="0"/>
              <a:t/>
            </a:r>
            <a:br>
              <a:rPr lang="uk-UA" sz="1200" i="1" dirty="0" smtClean="0"/>
            </a:br>
            <a:r>
              <a:rPr lang="uk-UA" sz="1200" i="1" dirty="0" smtClean="0"/>
              <a:t>Складемо електричне коло з потужного джерела струму, гальванометра та двох металевих пластин (рис.1). Пластини відсунуті одна від одної, отже, між ними є повітря. Замкнувши коло, побачимо, що стрілка гальванометра не відхиляється. А це означає, що в колі немає електричного струму або струм такий слабкий, що навіть чутливий гальванометр його не реєструє. Таким чином, можна зробити висновок: за звичайних умов у повітрі немає вільних заряджених частинок і воно не проводить електричного струму.</a:t>
            </a:r>
            <a:br>
              <a:rPr lang="uk-UA" sz="1200" i="1" dirty="0" smtClean="0"/>
            </a:br>
            <a:r>
              <a:rPr lang="uk-UA" sz="1200" i="1" dirty="0" smtClean="0"/>
              <a:t>Помістимо між металевими пластинами запалену спиртівку і побачимо, що стрілка гальванометра відхиляється</a:t>
            </a:r>
            <a:endParaRPr lang="uk-UA" sz="2400" i="1" dirty="0" smtClean="0"/>
          </a:p>
          <a:p>
            <a:pPr marL="0" indent="0"/>
            <a:r>
              <a:rPr lang="uk-UA" sz="1200" i="1" dirty="0" smtClean="0"/>
              <a:t>Це означає, що в повітрі з'явилися вільні заряджені частинки і воно почало проводити електричний струм. З'ясуємо, що це за частинки, звідки і як вони з'явилися.</a:t>
            </a:r>
            <a:br>
              <a:rPr lang="uk-UA" sz="1200" i="1" dirty="0" smtClean="0"/>
            </a:br>
            <a:r>
              <a:rPr lang="uk-UA" sz="1200" i="1" dirty="0" smtClean="0"/>
              <a:t>Знайомимося з механізмом провідності газів</a:t>
            </a:r>
            <a:br>
              <a:rPr lang="uk-UA" sz="1200" i="1" dirty="0" smtClean="0"/>
            </a:br>
            <a:r>
              <a:rPr lang="uk-UA" sz="1200" i="1" dirty="0" smtClean="0"/>
              <a:t>Ви знаєте, що атом будь-якої речовини складається з позитивно зарядженого ядра та негативно заряджених електронів. Оскільки сумарний заряд електронів дорівнює заряду ядра, то атоми й молекули, з яких складається повітря, </a:t>
            </a:r>
            <a:r>
              <a:rPr lang="uk-UA" sz="1200" i="1" dirty="0" err="1" smtClean="0"/>
              <a:t>електронейтральні</a:t>
            </a:r>
            <a:r>
              <a:rPr lang="uk-UA" sz="1200" i="1" dirty="0" smtClean="0"/>
              <a:t>. Тому за звичайних умом повітря є ізолятором.</a:t>
            </a:r>
            <a:br>
              <a:rPr lang="uk-UA" sz="1200" i="1" dirty="0" smtClean="0"/>
            </a:br>
            <a:r>
              <a:rPr lang="uk-UA" sz="1200" i="1" dirty="0" smtClean="0"/>
              <a:t>Полум'я нагріває повітря, й кінетична енергія теплового руху молекул (атомів) повітря збільшується. Тепер у разі їхнього зіткнення електрон може відірватися від молекули (атома) та стати вільним. Втративши електрон, молекула (атом) стає позитивним </a:t>
            </a:r>
            <a:r>
              <a:rPr lang="uk-UA" sz="1200" i="1" dirty="0" err="1" smtClean="0"/>
              <a:t>йоном</a:t>
            </a:r>
            <a:r>
              <a:rPr lang="uk-UA" sz="1200" i="1" dirty="0" smtClean="0"/>
              <a:t>.</a:t>
            </a:r>
            <a:br>
              <a:rPr lang="uk-UA" sz="1200" i="1" dirty="0" smtClean="0"/>
            </a:br>
            <a:r>
              <a:rPr lang="uk-UA" sz="1200" i="1" dirty="0" smtClean="0"/>
              <a:t>Під час теплового руху електрон, зіткнувшись з нейтральними молекулою чи атомом, може «прилипнути» до них — таким чином утвориться негативний </a:t>
            </a:r>
            <a:r>
              <a:rPr lang="uk-UA" sz="1200" i="1" dirty="0" err="1" smtClean="0"/>
              <a:t>йон</a:t>
            </a:r>
            <a:r>
              <a:rPr lang="uk-UA" sz="1200" i="1" dirty="0" smtClean="0"/>
              <a:t>.</a:t>
            </a:r>
            <a:br>
              <a:rPr lang="uk-UA" sz="1200" i="1" dirty="0" smtClean="0"/>
            </a:br>
            <a:r>
              <a:rPr lang="uk-UA" sz="1200" i="1" dirty="0" smtClean="0"/>
              <a:t>Процес утворення позитивних і негативних </a:t>
            </a:r>
            <a:r>
              <a:rPr lang="uk-UA" sz="1200" i="1" dirty="0" err="1" smtClean="0"/>
              <a:t>йонів</a:t>
            </a:r>
            <a:r>
              <a:rPr lang="uk-UA" sz="1200" i="1" dirty="0" smtClean="0"/>
              <a:t> та вільних електронів з молекул (атомів) називають </a:t>
            </a:r>
            <a:r>
              <a:rPr lang="uk-UA" sz="1200" i="1" dirty="0" err="1" smtClean="0"/>
              <a:t>йонізацією</a:t>
            </a:r>
            <a:r>
              <a:rPr lang="uk-UA" sz="1200" i="1" dirty="0" smtClean="0"/>
              <a:t>.</a:t>
            </a:r>
            <a:br>
              <a:rPr lang="uk-UA" sz="1200" i="1" dirty="0" smtClean="0"/>
            </a:br>
            <a:r>
              <a:rPr lang="uk-UA" sz="1200" i="1" dirty="0" smtClean="0"/>
              <a:t>У результаті </a:t>
            </a:r>
            <a:r>
              <a:rPr lang="uk-UA" sz="1200" i="1" dirty="0" err="1" smtClean="0"/>
              <a:t>йонізації</a:t>
            </a:r>
            <a:r>
              <a:rPr lang="uk-UA" sz="1200" i="1" dirty="0" smtClean="0"/>
              <a:t> в газі з'являються вільні заряджені частинки: електрони, позитивні і негативні </a:t>
            </a:r>
            <a:r>
              <a:rPr lang="uk-UA" sz="1200" i="1" dirty="0" err="1" smtClean="0"/>
              <a:t>йони</a:t>
            </a:r>
            <a:r>
              <a:rPr lang="uk-UA" sz="1200" i="1" dirty="0" smtClean="0"/>
              <a:t>. Такий газ називають </a:t>
            </a:r>
            <a:r>
              <a:rPr lang="uk-UA" sz="1200" i="1" dirty="0" err="1" smtClean="0"/>
              <a:t>йонізованим</a:t>
            </a:r>
            <a:r>
              <a:rPr lang="uk-UA" sz="1200" i="1" dirty="0" smtClean="0"/>
              <a:t>.</a:t>
            </a:r>
            <a:br>
              <a:rPr lang="uk-UA" sz="1200" i="1" dirty="0" smtClean="0"/>
            </a:br>
            <a:r>
              <a:rPr lang="uk-UA" sz="1200" i="1" dirty="0" smtClean="0"/>
              <a:t>Якщо </a:t>
            </a:r>
            <a:r>
              <a:rPr lang="uk-UA" sz="1200" i="1" dirty="0" err="1" smtClean="0"/>
              <a:t>йонізований</a:t>
            </a:r>
            <a:r>
              <a:rPr lang="uk-UA" sz="1200" i="1" dirty="0" smtClean="0"/>
              <a:t> газ помістити в електричне поле, то під дією поля позитивні </a:t>
            </a:r>
            <a:r>
              <a:rPr lang="uk-UA" sz="1200" i="1" dirty="0" err="1" smtClean="0"/>
              <a:t>йони</a:t>
            </a:r>
            <a:r>
              <a:rPr lang="uk-UA" sz="1200" i="1" dirty="0" smtClean="0"/>
              <a:t> рухатимуться в напрямку пластини, з'єднаної з негативним полюсом джерела струму, а електрони та негативні </a:t>
            </a:r>
            <a:r>
              <a:rPr lang="uk-UA" sz="1200" i="1" dirty="0" err="1" smtClean="0"/>
              <a:t>йони</a:t>
            </a:r>
            <a:r>
              <a:rPr lang="uk-UA" sz="1200" i="1" dirty="0" smtClean="0"/>
              <a:t> — в напрямку пластини, з'єднаної з позитивним полюсом джерела. У просторі між пластинами виникне напрямлений рух вільних заряджених частинок — електричний струм.</a:t>
            </a:r>
            <a:br>
              <a:rPr lang="uk-UA" sz="1200" i="1" dirty="0" smtClean="0"/>
            </a:br>
            <a:r>
              <a:rPr lang="uk-UA" sz="1200" i="1" dirty="0" smtClean="0"/>
              <a:t>Електричний струм у газах являє собою напрямлений рух вільних електронів, позитивних і негативних </a:t>
            </a:r>
            <a:r>
              <a:rPr lang="uk-UA" sz="1200" i="1" dirty="0" err="1" smtClean="0"/>
              <a:t>йонів</a:t>
            </a:r>
            <a:r>
              <a:rPr lang="uk-UA" sz="1200" i="1" dirty="0" smtClean="0"/>
              <a:t>.</a:t>
            </a:r>
            <a:r>
              <a:rPr lang="uk-UA" sz="3200" i="1" dirty="0" smtClean="0"/>
              <a:t/>
            </a:r>
            <a:br>
              <a:rPr lang="uk-UA" sz="3200" i="1" dirty="0" smtClean="0"/>
            </a:br>
            <a:endParaRPr lang="en-US" sz="3200" i="1" dirty="0"/>
          </a:p>
        </p:txBody>
      </p:sp>
      <p:pic>
        <p:nvPicPr>
          <p:cNvPr id="97296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6" y="5301208"/>
            <a:ext cx="1450974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00808"/>
            <a:ext cx="7918450" cy="4320480"/>
          </a:xfrm>
        </p:spPr>
        <p:txBody>
          <a:bodyPr/>
          <a:lstStyle/>
          <a:p>
            <a:pPr marL="0" indent="0"/>
            <a:r>
              <a:rPr lang="ru-RU" sz="2400" dirty="0" smtClean="0"/>
              <a:t>Рис 1</a:t>
            </a:r>
            <a:endParaRPr lang="en-US" sz="2400" dirty="0"/>
          </a:p>
        </p:txBody>
      </p:sp>
      <p:pic>
        <p:nvPicPr>
          <p:cNvPr id="97294" name="Picture 14" descr="chalkbo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057400"/>
            <a:ext cx="3668713" cy="414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4" name="Picture 2" descr="C:\Users\Дом\Downloads\660px-F9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60486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45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Північне </a:t>
            </a:r>
            <a:r>
              <a:rPr lang="uk-UA" i="1" dirty="0"/>
              <a:t>сяйво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504" y="1556792"/>
            <a:ext cx="4824536" cy="5029200"/>
          </a:xfrm>
        </p:spPr>
        <p:txBody>
          <a:bodyPr/>
          <a:lstStyle/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       Було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встановлено, що в атмосфері Землі зимовими ночами </a:t>
            </a:r>
            <a:r>
              <a:rPr lang="uk-UA" sz="1400" i="1" dirty="0" err="1" smtClean="0">
                <a:latin typeface="Times New Roman" pitchFamily="18" charset="0"/>
                <a:cs typeface="Times New Roman" pitchFamily="18" charset="0"/>
              </a:rPr>
              <a:t>люминесцирують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розріджені гази на висотах вище ста кілометрів. </a:t>
            </a:r>
          </a:p>
          <a:p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      А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джерелом електричних зарядів для «живлення» північного сяйва служить сонячний вітер. Спалахи на Сонці викидають у простір потужні потоки заряджених частинок. Велика їх частина гаситься магнітним полем планети, але на полюсах невелика частка сонячного вітру досягає верхніх шарів земної атмосфери.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Частки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атакують на великих висотах атоми азоту і кисню, викликаючи їх світіння. У роки найвищою сонячної активності північне сяйво можуть спостерігати жителі Москви, Києва,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Парижа.</a:t>
            </a:r>
            <a:endParaRPr lang="uk-UA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ом\Downloads\132937334214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52" y="1484784"/>
            <a:ext cx="4106416" cy="35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31181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15672" cy="1152128"/>
          </a:xfrm>
        </p:spPr>
        <p:txBody>
          <a:bodyPr/>
          <a:lstStyle/>
          <a:p>
            <a:pPr algn="l"/>
            <a:r>
              <a:rPr lang="uk-UA" dirty="0"/>
              <a:t/>
            </a:r>
            <a:br>
              <a:rPr lang="uk-UA" dirty="0"/>
            </a:b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483"/>
            <a:ext cx="7918450" cy="5029200"/>
          </a:xfrm>
        </p:spPr>
        <p:txBody>
          <a:bodyPr/>
          <a:lstStyle/>
          <a:p>
            <a:pPr marL="0" indent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Процес проходження електричного струму через газ називають газовим розрядом. </a:t>
            </a:r>
            <a:r>
              <a:rPr lang="uk-UA" sz="2000" dirty="0" smtClean="0"/>
              <a:t>Після </a:t>
            </a:r>
            <a:r>
              <a:rPr lang="uk-UA" sz="2000" dirty="0"/>
              <a:t>припинення дії іонізатора газ перестає бути провідником. Струм припиняється після того, як усі іони й електрони досягнуть електродів. Крім того, під час зближення електрон і позитивно заряджений іон можуть знову утворити нейтральний атом. Такий процес називають рекомбінацією заряджених частинок. </a:t>
            </a:r>
            <a:br>
              <a:rPr lang="uk-UA" sz="2000" dirty="0"/>
            </a:br>
            <a:r>
              <a:rPr lang="uk-UA" sz="2000" dirty="0"/>
              <a:t>Існують два види газових </a:t>
            </a:r>
            <a:r>
              <a:rPr lang="uk-UA" sz="2000" dirty="0" smtClean="0"/>
              <a:t>розрядів - </a:t>
            </a:r>
            <a:r>
              <a:rPr lang="uk-UA" sz="2000" dirty="0"/>
              <a:t>самостійний та несамостійний газові розряди. </a:t>
            </a:r>
            <a:br>
              <a:rPr lang="uk-UA" sz="2000" dirty="0"/>
            </a:br>
            <a:r>
              <a:rPr lang="uk-UA" sz="2000" dirty="0"/>
              <a:t>Залежно від властивостей і стану газу, а також від якостей і розміщення електродів, прикладеної до них напруги виникають різні види самостійного розряду в газах. </a:t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endParaRPr lang="en-US" sz="2000" dirty="0"/>
          </a:p>
        </p:txBody>
      </p:sp>
      <p:pic>
        <p:nvPicPr>
          <p:cNvPr id="97294" name="Picture 14" descr="chalkbo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4005064"/>
            <a:ext cx="1978039" cy="2232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389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Тліючий розряд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5976" y="1700808"/>
            <a:ext cx="3960440" cy="4852392"/>
          </a:xfrm>
        </p:spPr>
        <p:txBody>
          <a:bodyPr/>
          <a:lstStyle/>
          <a:p>
            <a:pPr marL="0" indent="0"/>
            <a:r>
              <a:rPr lang="uk-UA" sz="1800" dirty="0"/>
              <a:t>Виникає при низьких тисках . </a:t>
            </a:r>
            <a:r>
              <a:rPr lang="uk-UA" sz="1800" dirty="0" smtClean="0"/>
              <a:t>Він </a:t>
            </a:r>
            <a:r>
              <a:rPr lang="uk-UA" sz="1800" dirty="0"/>
              <a:t>виникає внаслідок ударної іонізації газу в трубці і додаткового вибивання електронів з катода позитивними іонами. </a:t>
            </a:r>
            <a:br>
              <a:rPr lang="uk-UA" sz="1800" dirty="0"/>
            </a:br>
            <a:r>
              <a:rPr lang="uk-UA" sz="1800" dirty="0"/>
              <a:t>Тліючий розряд використовується в газосвітних трубках для оформлення реклам, в лампах денного світла, в газових лазерах</a:t>
            </a:r>
            <a:r>
              <a:rPr lang="uk-UA" sz="1800" dirty="0" smtClean="0"/>
              <a:t>.</a:t>
            </a:r>
            <a:r>
              <a:rPr lang="uk-UA" sz="1800" dirty="0"/>
              <a:t/>
            </a:r>
            <a:br>
              <a:rPr lang="uk-UA" sz="1800" dirty="0"/>
            </a:br>
            <a:endParaRPr lang="en-US" sz="1800" dirty="0"/>
          </a:p>
        </p:txBody>
      </p:sp>
      <p:pic>
        <p:nvPicPr>
          <p:cNvPr id="1026" name="Picture 2" descr="C:\Users\Дом\Downloads\Electric_glow_disch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0" y="1484784"/>
            <a:ext cx="3924156" cy="261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ownloads\F9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" y="4437112"/>
            <a:ext cx="403802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386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Коронний розряд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56792"/>
            <a:ext cx="5567536" cy="4996408"/>
          </a:xfrm>
        </p:spPr>
        <p:txBody>
          <a:bodyPr/>
          <a:lstStyle/>
          <a:p>
            <a:pPr marL="0" indent="0"/>
            <a:r>
              <a:rPr lang="uk-UA" sz="2400" dirty="0"/>
              <a:t>Виникає поблизу зарядженого гострого провідника. Він спостерігається при атмосферному тиску навколо проводів високовольтної лінії. Чим вища напруга, тим товщим має бути провід. У техніці коронний розряд використовують в електрофільтрах, призначених для очищення промислових газів від домішок. Коронний розряд призводить до втрати енергії</a:t>
            </a:r>
            <a:r>
              <a:rPr lang="uk-UA" sz="2000" dirty="0"/>
              <a:t>. </a:t>
            </a:r>
            <a:br>
              <a:rPr lang="uk-UA" sz="2000" dirty="0"/>
            </a:br>
            <a:endParaRPr lang="en-US" sz="2400" dirty="0"/>
          </a:p>
        </p:txBody>
      </p:sp>
      <p:pic>
        <p:nvPicPr>
          <p:cNvPr id="2050" name="Picture 2" descr="C:\Users\Дом\Downloads\tesla-coil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3048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225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Іскровий розряд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00808"/>
            <a:ext cx="5279504" cy="4852392"/>
          </a:xfrm>
        </p:spPr>
        <p:txBody>
          <a:bodyPr/>
          <a:lstStyle/>
          <a:p>
            <a:pPr marL="0" indent="0"/>
            <a:r>
              <a:rPr lang="uk-UA" sz="2000" dirty="0">
                <a:latin typeface="+mj-lt"/>
              </a:rPr>
              <a:t>Виникає у разі великої напруженості електричного поля (30000 В/см). Між електродами виникає електрична іскра, яка має вигляд дуже яскравої смуги складної форми. </a:t>
            </a:r>
            <a:br>
              <a:rPr lang="uk-UA" sz="2000" dirty="0">
                <a:latin typeface="+mj-lt"/>
              </a:rPr>
            </a:br>
            <a:r>
              <a:rPr lang="uk-UA" sz="2000" dirty="0">
                <a:latin typeface="+mj-lt"/>
              </a:rPr>
              <a:t>Іскровий розряд має переривчастий характер, бо після пробою напруга на електродах значно спадає через те, що проміжок між електродами коротко замикається. </a:t>
            </a:r>
            <a:br>
              <a:rPr lang="uk-UA" sz="2000" dirty="0">
                <a:latin typeface="+mj-lt"/>
              </a:rPr>
            </a:br>
            <a:r>
              <a:rPr lang="uk-UA" sz="2000" dirty="0">
                <a:latin typeface="+mj-lt"/>
              </a:rPr>
              <a:t>Прикладом іскрового розряду є блискавка, пробій діелектрика. </a:t>
            </a:r>
            <a:br>
              <a:rPr lang="uk-UA" sz="2000" dirty="0">
                <a:latin typeface="+mj-lt"/>
              </a:rPr>
            </a:br>
            <a:endParaRPr lang="en-US" sz="2000" i="1" dirty="0">
              <a:latin typeface="+mj-lt"/>
            </a:endParaRPr>
          </a:p>
        </p:txBody>
      </p:sp>
      <p:pic>
        <p:nvPicPr>
          <p:cNvPr id="4098" name="Picture 2" descr="C:\Users\Дом\Downloads\0_97680_a92ff203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384376" cy="41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59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re_genius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pure_genius</Template>
  <TotalTime>146</TotalTime>
  <Words>410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pure_genius</vt:lpstr>
      <vt:lpstr>Презентация PowerPoint</vt:lpstr>
      <vt:lpstr>Презентация PowerPoint</vt:lpstr>
      <vt:lpstr>Презентация PowerPoint</vt:lpstr>
      <vt:lpstr>Презентация PowerPoint</vt:lpstr>
      <vt:lpstr>Північне сяйво </vt:lpstr>
      <vt:lpstr> </vt:lpstr>
      <vt:lpstr>Тліючий розряд </vt:lpstr>
      <vt:lpstr>Коронний розряд </vt:lpstr>
      <vt:lpstr>Іскровий розряд </vt:lpstr>
      <vt:lpstr>Дуговий розряд</vt:lpstr>
      <vt:lpstr>Презентация PowerPoint</vt:lpstr>
      <vt:lpstr>Your Topic Goes Here</vt:lpstr>
      <vt:lpstr>Elements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13</cp:revision>
  <dcterms:created xsi:type="dcterms:W3CDTF">2013-02-03T18:42:55Z</dcterms:created>
  <dcterms:modified xsi:type="dcterms:W3CDTF">2013-02-04T17:17:30Z</dcterms:modified>
</cp:coreProperties>
</file>