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46" autoAdjust="0"/>
    <p:restoredTop sz="94660"/>
  </p:normalViewPr>
  <p:slideViewPr>
    <p:cSldViewPr>
      <p:cViewPr varScale="1">
        <p:scale>
          <a:sx n="86" d="100"/>
          <a:sy n="86" d="100"/>
        </p:scale>
        <p:origin x="-150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DFF5C9AC-D99B-4A71-8017-5AED5328EE4B}" type="datetimeFigureOut">
              <a:rPr lang="uk-UA" smtClean="0"/>
              <a:pPr/>
              <a:t>01.02.2015</a:t>
            </a:fld>
            <a:endParaRPr lang="uk-UA"/>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uk-UA"/>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5AC478BB-CA08-407C-86A3-1859671FE9D4}"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FF5C9AC-D99B-4A71-8017-5AED5328EE4B}" type="datetimeFigureOut">
              <a:rPr lang="uk-UA" smtClean="0"/>
              <a:pPr/>
              <a:t>01.02.2015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AC478BB-CA08-407C-86A3-1859671FE9D4}"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FF5C9AC-D99B-4A71-8017-5AED5328EE4B}" type="datetimeFigureOut">
              <a:rPr lang="uk-UA" smtClean="0"/>
              <a:pPr/>
              <a:t>01.02.2015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AC478BB-CA08-407C-86A3-1859671FE9D4}"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DFF5C9AC-D99B-4A71-8017-5AED5328EE4B}" type="datetimeFigureOut">
              <a:rPr lang="uk-UA" smtClean="0"/>
              <a:pPr/>
              <a:t>01.02.2015</a:t>
            </a:fld>
            <a:endParaRPr lang="uk-UA"/>
          </a:p>
        </p:txBody>
      </p:sp>
      <p:sp>
        <p:nvSpPr>
          <p:cNvPr id="5" name="Нижний колонтитул 4"/>
          <p:cNvSpPr>
            <a:spLocks noGrp="1"/>
          </p:cNvSpPr>
          <p:nvPr>
            <p:ph type="ftr" sz="quarter" idx="11"/>
          </p:nvPr>
        </p:nvSpPr>
        <p:spPr>
          <a:xfrm>
            <a:off x="457200" y="6480969"/>
            <a:ext cx="4260056" cy="300831"/>
          </a:xfrm>
        </p:spPr>
        <p:txBody>
          <a:bodyPr/>
          <a:lstStyle/>
          <a:p>
            <a:endParaRPr lang="uk-UA"/>
          </a:p>
        </p:txBody>
      </p:sp>
      <p:sp>
        <p:nvSpPr>
          <p:cNvPr id="6" name="Номер слайда 5"/>
          <p:cNvSpPr>
            <a:spLocks noGrp="1"/>
          </p:cNvSpPr>
          <p:nvPr>
            <p:ph type="sldNum" sz="quarter" idx="12"/>
          </p:nvPr>
        </p:nvSpPr>
        <p:spPr/>
        <p:txBody>
          <a:bodyPr/>
          <a:lstStyle/>
          <a:p>
            <a:fld id="{5AC478BB-CA08-407C-86A3-1859671FE9D4}"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DFF5C9AC-D99B-4A71-8017-5AED5328EE4B}" type="datetimeFigureOut">
              <a:rPr lang="uk-UA" smtClean="0"/>
              <a:pPr/>
              <a:t>01.02.2015</a:t>
            </a:fld>
            <a:endParaRPr lang="uk-UA"/>
          </a:p>
        </p:txBody>
      </p:sp>
      <p:sp>
        <p:nvSpPr>
          <p:cNvPr id="5" name="Нижний колонтитул 4"/>
          <p:cNvSpPr>
            <a:spLocks noGrp="1"/>
          </p:cNvSpPr>
          <p:nvPr>
            <p:ph type="ftr" sz="quarter" idx="11"/>
          </p:nvPr>
        </p:nvSpPr>
        <p:spPr>
          <a:xfrm>
            <a:off x="2619376" y="6480969"/>
            <a:ext cx="4260056" cy="300831"/>
          </a:xfrm>
        </p:spPr>
        <p:txBody>
          <a:bodyPr/>
          <a:lstStyle/>
          <a:p>
            <a:endParaRPr lang="uk-UA"/>
          </a:p>
        </p:txBody>
      </p:sp>
      <p:sp>
        <p:nvSpPr>
          <p:cNvPr id="6" name="Номер слайда 5"/>
          <p:cNvSpPr>
            <a:spLocks noGrp="1"/>
          </p:cNvSpPr>
          <p:nvPr>
            <p:ph type="sldNum" sz="quarter" idx="12"/>
          </p:nvPr>
        </p:nvSpPr>
        <p:spPr>
          <a:xfrm>
            <a:off x="8451056" y="809624"/>
            <a:ext cx="502920" cy="300831"/>
          </a:xfrm>
        </p:spPr>
        <p:txBody>
          <a:bodyPr/>
          <a:lstStyle/>
          <a:p>
            <a:fld id="{5AC478BB-CA08-407C-86A3-1859671FE9D4}" type="slidenum">
              <a:rPr lang="uk-UA" smtClean="0"/>
              <a:pPr/>
              <a:t>‹#›</a:t>
            </a:fld>
            <a:endParaRPr lang="uk-UA"/>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DFF5C9AC-D99B-4A71-8017-5AED5328EE4B}" type="datetimeFigureOut">
              <a:rPr lang="uk-UA" smtClean="0"/>
              <a:pPr/>
              <a:t>01.02.2015</a:t>
            </a:fld>
            <a:endParaRPr lang="uk-UA"/>
          </a:p>
        </p:txBody>
      </p:sp>
      <p:sp>
        <p:nvSpPr>
          <p:cNvPr id="6" name="Нижний колонтитул 5"/>
          <p:cNvSpPr>
            <a:spLocks noGrp="1"/>
          </p:cNvSpPr>
          <p:nvPr>
            <p:ph type="ftr" sz="quarter" idx="11"/>
          </p:nvPr>
        </p:nvSpPr>
        <p:spPr>
          <a:xfrm>
            <a:off x="457200" y="6480969"/>
            <a:ext cx="4260056" cy="301752"/>
          </a:xfrm>
        </p:spPr>
        <p:txBody>
          <a:bodyPr/>
          <a:lstStyle/>
          <a:p>
            <a:endParaRPr lang="uk-UA"/>
          </a:p>
        </p:txBody>
      </p:sp>
      <p:sp>
        <p:nvSpPr>
          <p:cNvPr id="7" name="Номер слайда 6"/>
          <p:cNvSpPr>
            <a:spLocks noGrp="1"/>
          </p:cNvSpPr>
          <p:nvPr>
            <p:ph type="sldNum" sz="quarter" idx="12"/>
          </p:nvPr>
        </p:nvSpPr>
        <p:spPr>
          <a:xfrm>
            <a:off x="7589520" y="6480969"/>
            <a:ext cx="502920" cy="301752"/>
          </a:xfrm>
        </p:spPr>
        <p:txBody>
          <a:bodyPr/>
          <a:lstStyle/>
          <a:p>
            <a:fld id="{5AC478BB-CA08-407C-86A3-1859671FE9D4}"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DFF5C9AC-D99B-4A71-8017-5AED5328EE4B}" type="datetimeFigureOut">
              <a:rPr lang="uk-UA" smtClean="0"/>
              <a:pPr/>
              <a:t>01.02.2015</a:t>
            </a:fld>
            <a:endParaRPr lang="uk-UA"/>
          </a:p>
        </p:txBody>
      </p:sp>
      <p:sp>
        <p:nvSpPr>
          <p:cNvPr id="8" name="Нижний колонтитул 7"/>
          <p:cNvSpPr>
            <a:spLocks noGrp="1"/>
          </p:cNvSpPr>
          <p:nvPr>
            <p:ph type="ftr" sz="quarter" idx="11"/>
          </p:nvPr>
        </p:nvSpPr>
        <p:spPr>
          <a:xfrm>
            <a:off x="457200" y="6480969"/>
            <a:ext cx="4261104" cy="301752"/>
          </a:xfrm>
        </p:spPr>
        <p:txBody>
          <a:bodyPr/>
          <a:lstStyle/>
          <a:p>
            <a:endParaRPr lang="uk-UA"/>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5AC478BB-CA08-407C-86A3-1859671FE9D4}"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DFF5C9AC-D99B-4A71-8017-5AED5328EE4B}" type="datetimeFigureOut">
              <a:rPr lang="uk-UA" smtClean="0"/>
              <a:pPr/>
              <a:t>01.02.2015</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5AC478BB-CA08-407C-86A3-1859671FE9D4}"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DFF5C9AC-D99B-4A71-8017-5AED5328EE4B}" type="datetimeFigureOut">
              <a:rPr lang="uk-UA" smtClean="0"/>
              <a:pPr/>
              <a:t>01.02.2015</a:t>
            </a:fld>
            <a:endParaRPr lang="uk-UA"/>
          </a:p>
        </p:txBody>
      </p:sp>
      <p:sp>
        <p:nvSpPr>
          <p:cNvPr id="3" name="Нижний колонтитул 2"/>
          <p:cNvSpPr>
            <a:spLocks noGrp="1"/>
          </p:cNvSpPr>
          <p:nvPr>
            <p:ph type="ftr" sz="quarter" idx="11"/>
          </p:nvPr>
        </p:nvSpPr>
        <p:spPr>
          <a:xfrm>
            <a:off x="457200" y="6481890"/>
            <a:ext cx="4260056" cy="300831"/>
          </a:xfrm>
        </p:spPr>
        <p:txBody>
          <a:bodyPr/>
          <a:lstStyle/>
          <a:p>
            <a:endParaRPr lang="uk-UA"/>
          </a:p>
        </p:txBody>
      </p:sp>
      <p:sp>
        <p:nvSpPr>
          <p:cNvPr id="4" name="Номер слайда 3"/>
          <p:cNvSpPr>
            <a:spLocks noGrp="1"/>
          </p:cNvSpPr>
          <p:nvPr>
            <p:ph type="sldNum" sz="quarter" idx="12"/>
          </p:nvPr>
        </p:nvSpPr>
        <p:spPr>
          <a:xfrm>
            <a:off x="7589520" y="6480969"/>
            <a:ext cx="502920" cy="301752"/>
          </a:xfrm>
        </p:spPr>
        <p:txBody>
          <a:bodyPr/>
          <a:lstStyle/>
          <a:p>
            <a:fld id="{5AC478BB-CA08-407C-86A3-1859671FE9D4}"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DFF5C9AC-D99B-4A71-8017-5AED5328EE4B}" type="datetimeFigureOut">
              <a:rPr lang="uk-UA" smtClean="0"/>
              <a:pPr/>
              <a:t>01.02.2015</a:t>
            </a:fld>
            <a:endParaRPr lang="uk-UA"/>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uk-UA"/>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5AC478BB-CA08-407C-86A3-1859671FE9D4}"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DFF5C9AC-D99B-4A71-8017-5AED5328EE4B}" type="datetimeFigureOut">
              <a:rPr lang="uk-UA" smtClean="0"/>
              <a:pPr/>
              <a:t>01.02.2015</a:t>
            </a:fld>
            <a:endParaRPr lang="uk-UA"/>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uk-UA"/>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5AC478BB-CA08-407C-86A3-1859671FE9D4}"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FF5C9AC-D99B-4A71-8017-5AED5328EE4B}" type="datetimeFigureOut">
              <a:rPr lang="uk-UA" smtClean="0"/>
              <a:pPr/>
              <a:t>01.02.2015</a:t>
            </a:fld>
            <a:endParaRPr lang="uk-UA"/>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uk-UA"/>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5AC478BB-CA08-407C-86A3-1859671FE9D4}" type="slidenum">
              <a:rPr lang="uk-UA" smtClean="0"/>
              <a:pPr/>
              <a:t>‹#›</a:t>
            </a:fld>
            <a:endParaRPr lang="uk-UA"/>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3" y="1268760"/>
            <a:ext cx="6264696" cy="2448272"/>
          </a:xfrm>
        </p:spPr>
        <p:txBody>
          <a:bodyPr/>
          <a:lstStyle/>
          <a:p>
            <a:r>
              <a:rPr lang="uk-UA" dirty="0" smtClean="0"/>
              <a:t>Лінзи</a:t>
            </a:r>
            <a:endParaRPr lang="uk-UA"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                  Кінець </a:t>
            </a:r>
            <a:endParaRPr lang="uk-UA" dirty="0"/>
          </a:p>
        </p:txBody>
      </p:sp>
      <p:sp>
        <p:nvSpPr>
          <p:cNvPr id="3" name="Содержимое 2"/>
          <p:cNvSpPr>
            <a:spLocks noGrp="1"/>
          </p:cNvSpPr>
          <p:nvPr>
            <p:ph idx="1"/>
          </p:nvPr>
        </p:nvSpPr>
        <p:spPr>
          <a:xfrm>
            <a:off x="3635896" y="4005064"/>
            <a:ext cx="5050904" cy="2449744"/>
          </a:xfrm>
        </p:spPr>
        <p:txBody>
          <a:bodyPr/>
          <a:lstStyle/>
          <a:p>
            <a:pPr>
              <a:buNone/>
            </a:pPr>
            <a:r>
              <a:rPr lang="uk-UA" smtClean="0"/>
              <a:t>   </a:t>
            </a:r>
            <a:r>
              <a:rPr lang="uk-UA" smtClean="0"/>
              <a:t>Підготував..</a:t>
            </a:r>
            <a:endParaRPr lang="uk-U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0"/>
            <a:ext cx="8733656" cy="1399032"/>
          </a:xfrm>
        </p:spPr>
        <p:txBody>
          <a:bodyPr/>
          <a:lstStyle/>
          <a:p>
            <a:r>
              <a:rPr lang="uk-UA" dirty="0" err="1" smtClean="0"/>
              <a:t>Шо</a:t>
            </a:r>
            <a:r>
              <a:rPr lang="uk-UA" dirty="0" smtClean="0"/>
              <a:t> таке Лінза??</a:t>
            </a:r>
            <a:endParaRPr lang="uk-UA" dirty="0"/>
          </a:p>
        </p:txBody>
      </p:sp>
      <p:sp>
        <p:nvSpPr>
          <p:cNvPr id="13" name="Содержимое 12"/>
          <p:cNvSpPr>
            <a:spLocks noGrp="1"/>
          </p:cNvSpPr>
          <p:nvPr>
            <p:ph idx="1"/>
          </p:nvPr>
        </p:nvSpPr>
        <p:spPr>
          <a:xfrm>
            <a:off x="251520" y="1412776"/>
            <a:ext cx="5400600" cy="5445224"/>
          </a:xfrm>
        </p:spPr>
        <p:txBody>
          <a:bodyPr>
            <a:normAutofit fontScale="62500" lnSpcReduction="20000"/>
          </a:bodyPr>
          <a:lstStyle/>
          <a:p>
            <a:r>
              <a:rPr lang="vi-VN" dirty="0" smtClean="0"/>
              <a:t>Опти́чна лі́нза (нім. </a:t>
            </a:r>
            <a:r>
              <a:rPr lang="en-US" dirty="0" err="1" smtClean="0"/>
              <a:t>Linse</a:t>
            </a:r>
            <a:r>
              <a:rPr lang="en-US" dirty="0" smtClean="0"/>
              <a:t>, </a:t>
            </a:r>
            <a:r>
              <a:rPr lang="vi-VN" dirty="0" smtClean="0"/>
              <a:t>лат. </a:t>
            </a:r>
            <a:r>
              <a:rPr lang="en-US" dirty="0" smtClean="0"/>
              <a:t>Lens — </a:t>
            </a:r>
            <a:r>
              <a:rPr lang="vi-VN" dirty="0" smtClean="0"/>
              <a:t>чечевиця) — найпростіший оптичний елемент, виготовлений із прозорого матеріалу, обмежений двома заломлюючими поверхнями, які мають спільну вісь, або взаємно перпендикулярні площини симетрії. При виготовлені лінз для видимого діапазону світла, використовують оптичне або органічне скло, в УФ діапазоні — кварц, флюорит, і т. д., в ІЧ-діапазоні — спеціальні сорти скла, кремінь, сапфір, германій, ряд солей тощо</a:t>
            </a:r>
          </a:p>
          <a:p>
            <a:r>
              <a:rPr lang="vi-VN" dirty="0" smtClean="0"/>
              <a:t>Здебільшого лінзи мають аксіальну симетрію й обмежені двома сферичними поверхнями однакового або різного радіусу.</a:t>
            </a:r>
          </a:p>
          <a:p>
            <a:r>
              <a:rPr lang="vi-VN" dirty="0" smtClean="0"/>
              <a:t>Оптичні лінзи зазвичай виготовляються зі скла або пластику. Природною оптичною лінзою є кришталик ока.</a:t>
            </a:r>
            <a:endParaRPr lang="uk-UA" dirty="0"/>
          </a:p>
        </p:txBody>
      </p:sp>
      <p:pic>
        <p:nvPicPr>
          <p:cNvPr id="1028" name="Picture 4" descr="C:\Users\Олег\Desktop\220px-BiconvexLens.jpg"/>
          <p:cNvPicPr>
            <a:picLocks noChangeAspect="1" noChangeArrowheads="1"/>
          </p:cNvPicPr>
          <p:nvPr/>
        </p:nvPicPr>
        <p:blipFill>
          <a:blip r:embed="rId2" cstate="print"/>
          <a:srcRect/>
          <a:stretch>
            <a:fillRect/>
          </a:stretch>
        </p:blipFill>
        <p:spPr bwMode="auto">
          <a:xfrm>
            <a:off x="6012160" y="1700808"/>
            <a:ext cx="2794000" cy="3024336"/>
          </a:xfrm>
          <a:prstGeom prst="rect">
            <a:avLst/>
          </a:prstGeom>
          <a:noFill/>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Які бувають типи лінз??</a:t>
            </a:r>
            <a:endParaRPr lang="uk-UA" dirty="0"/>
          </a:p>
        </p:txBody>
      </p:sp>
      <p:sp>
        <p:nvSpPr>
          <p:cNvPr id="3" name="Содержимое 2"/>
          <p:cNvSpPr>
            <a:spLocks noGrp="1"/>
          </p:cNvSpPr>
          <p:nvPr>
            <p:ph idx="1"/>
          </p:nvPr>
        </p:nvSpPr>
        <p:spPr>
          <a:xfrm>
            <a:off x="0" y="1385392"/>
            <a:ext cx="5482952" cy="5472608"/>
          </a:xfrm>
        </p:spPr>
        <p:txBody>
          <a:bodyPr>
            <a:normAutofit fontScale="47500" lnSpcReduction="20000"/>
          </a:bodyPr>
          <a:lstStyle/>
          <a:p>
            <a:r>
              <a:rPr lang="uk-UA" dirty="0" smtClean="0"/>
              <a:t>Лінзу називають тонкою, якщо її товщина мала порівняно з радіусами сферичних поверхонь, що її обмежують. Сферичні тонкі лінзи бувають опуклі і ввігнуті.</a:t>
            </a:r>
          </a:p>
          <a:p>
            <a:r>
              <a:rPr lang="uk-UA" dirty="0" smtClean="0"/>
              <a:t>Опуклі лінзи мають властивість збирати заломлене світло (кожну з лінз можна умовно розділити на три частини, з яких краї — призми, що заломлюють промені до основи, а середина — </a:t>
            </a:r>
            <a:r>
              <a:rPr lang="uk-UA" dirty="0" err="1" smtClean="0"/>
              <a:t>плоскопаралельна</a:t>
            </a:r>
            <a:r>
              <a:rPr lang="uk-UA" dirty="0" smtClean="0"/>
              <a:t> пластинка), тому їх називають збиральними (у них середина товста, а краї тонші). Ввігнуті лінзи розсіюють світло після заломлення, їх називають розсіювальними (середина тонка, а краї товстіші).</a:t>
            </a:r>
          </a:p>
          <a:p>
            <a:r>
              <a:rPr lang="uk-UA" dirty="0" smtClean="0"/>
              <a:t>Залежно від розташування центрів сферичних поверхонь та їхнього радіусу розрізняють такі типи лінз</a:t>
            </a:r>
          </a:p>
          <a:p>
            <a:r>
              <a:rPr lang="uk-UA" dirty="0" smtClean="0"/>
              <a:t>1.двоопукла лінза</a:t>
            </a:r>
          </a:p>
          <a:p>
            <a:r>
              <a:rPr lang="uk-UA" dirty="0" smtClean="0"/>
              <a:t>2.плоско-опукла лінза</a:t>
            </a:r>
          </a:p>
          <a:p>
            <a:r>
              <a:rPr lang="uk-UA" dirty="0" smtClean="0"/>
              <a:t>3.збиральний меніск</a:t>
            </a:r>
          </a:p>
          <a:p>
            <a:r>
              <a:rPr lang="uk-UA" dirty="0" smtClean="0"/>
              <a:t>4.двоввігнута лінза</a:t>
            </a:r>
          </a:p>
          <a:p>
            <a:r>
              <a:rPr lang="uk-UA" dirty="0" smtClean="0"/>
              <a:t>5.плоско-ввігнута лінза</a:t>
            </a:r>
          </a:p>
          <a:p>
            <a:r>
              <a:rPr lang="uk-UA" dirty="0" smtClean="0"/>
              <a:t>6.розсіювальний меніск</a:t>
            </a:r>
          </a:p>
          <a:p>
            <a:r>
              <a:rPr lang="uk-UA" dirty="0" smtClean="0"/>
              <a:t>В залежності від того, сходяться чи розходяться паралельні пучки променів після проходження лінзи, </a:t>
            </a:r>
            <a:r>
              <a:rPr lang="uk-UA" dirty="0" err="1" smtClean="0"/>
              <a:t>лінзи</a:t>
            </a:r>
            <a:r>
              <a:rPr lang="uk-UA" dirty="0" smtClean="0"/>
              <a:t> поділяють на збиральні й розсіювальні</a:t>
            </a:r>
            <a:endParaRPr lang="uk-UA" dirty="0"/>
          </a:p>
        </p:txBody>
      </p:sp>
      <p:pic>
        <p:nvPicPr>
          <p:cNvPr id="2050" name="Picture 2" descr="C:\Users\Олег\Desktop\Lens_types.png"/>
          <p:cNvPicPr>
            <a:picLocks noChangeAspect="1" noChangeArrowheads="1"/>
          </p:cNvPicPr>
          <p:nvPr/>
        </p:nvPicPr>
        <p:blipFill>
          <a:blip r:embed="rId2" cstate="print"/>
          <a:srcRect/>
          <a:stretch>
            <a:fillRect/>
          </a:stretch>
        </p:blipFill>
        <p:spPr bwMode="auto">
          <a:xfrm>
            <a:off x="5648325" y="3861048"/>
            <a:ext cx="3495675" cy="1543050"/>
          </a:xfrm>
          <a:prstGeom prst="rect">
            <a:avLst/>
          </a:prstGeom>
          <a:noFill/>
        </p:spPr>
      </p:pic>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Характеристики лінзи</a:t>
            </a:r>
            <a:endParaRPr lang="uk-UA" dirty="0"/>
          </a:p>
        </p:txBody>
      </p:sp>
      <p:sp>
        <p:nvSpPr>
          <p:cNvPr id="3" name="Содержимое 2"/>
          <p:cNvSpPr>
            <a:spLocks noGrp="1"/>
          </p:cNvSpPr>
          <p:nvPr>
            <p:ph idx="1"/>
          </p:nvPr>
        </p:nvSpPr>
        <p:spPr>
          <a:xfrm>
            <a:off x="457200" y="1412776"/>
            <a:ext cx="5122912" cy="5042032"/>
          </a:xfrm>
        </p:spPr>
        <p:txBody>
          <a:bodyPr>
            <a:normAutofit fontScale="62500" lnSpcReduction="20000"/>
          </a:bodyPr>
          <a:lstStyle/>
          <a:p>
            <a:r>
              <a:rPr lang="uk-UA" dirty="0" smtClean="0"/>
              <a:t>Вісь симетрії аксіально-симетричної лінзи називається оптичною віссю. Світловий промінь, який розповсюджується уздовж оптичної осі, не заломлюється.</a:t>
            </a:r>
          </a:p>
          <a:p>
            <a:r>
              <a:rPr lang="uk-UA" dirty="0" smtClean="0"/>
              <a:t>Важливими характеристиками лінзи є фокусна віддаль і обернена до неї величина, яку називають оптичною силою лінзи.</a:t>
            </a:r>
          </a:p>
          <a:p>
            <a:r>
              <a:rPr lang="uk-UA" dirty="0" smtClean="0"/>
              <a:t>Лінза називається тонкою лінзою, коли її товщина набагато менша за фокусну віддаль. У протилежному випадку, коли товщиною лінзи не можна знехтувати в порівнянні з фокусною віддаллю, лінзу називають товстою.</a:t>
            </a:r>
          </a:p>
          <a:p>
            <a:r>
              <a:rPr lang="uk-UA" dirty="0" smtClean="0"/>
              <a:t>Оптичний центр лінзи – точка, проходячи через яку, промінь світла не змінює свого напряму.</a:t>
            </a:r>
          </a:p>
          <a:p>
            <a:endParaRPr lang="uk-UA" dirty="0"/>
          </a:p>
        </p:txBody>
      </p:sp>
      <p:pic>
        <p:nvPicPr>
          <p:cNvPr id="1026" name="Picture 2" descr="C:\Users\Олег\Desktop\150px-Fresnel_lens.svg.png"/>
          <p:cNvPicPr>
            <a:picLocks noChangeAspect="1" noChangeArrowheads="1"/>
          </p:cNvPicPr>
          <p:nvPr/>
        </p:nvPicPr>
        <p:blipFill>
          <a:blip r:embed="rId2" cstate="print"/>
          <a:srcRect/>
          <a:stretch>
            <a:fillRect/>
          </a:stretch>
        </p:blipFill>
        <p:spPr bwMode="auto">
          <a:xfrm>
            <a:off x="5724128" y="1484784"/>
            <a:ext cx="3024336" cy="4032448"/>
          </a:xfrm>
          <a:prstGeom prst="rect">
            <a:avLst/>
          </a:prstGeom>
          <a:noFill/>
        </p:spPr>
      </p:pic>
      <p:sp>
        <p:nvSpPr>
          <p:cNvPr id="5" name="Прямоугольник 4"/>
          <p:cNvSpPr/>
          <p:nvPr/>
        </p:nvSpPr>
        <p:spPr>
          <a:xfrm>
            <a:off x="5508104" y="5589240"/>
            <a:ext cx="3635896" cy="646331"/>
          </a:xfrm>
          <a:prstGeom prst="rect">
            <a:avLst/>
          </a:prstGeom>
        </p:spPr>
        <p:txBody>
          <a:bodyPr wrap="square">
            <a:spAutoFit/>
          </a:bodyPr>
          <a:lstStyle/>
          <a:p>
            <a:r>
              <a:rPr lang="ru-RU" dirty="0" err="1" smtClean="0"/>
              <a:t>Лінза</a:t>
            </a:r>
            <a:r>
              <a:rPr lang="ru-RU" dirty="0" smtClean="0"/>
              <a:t> Френеля (1) та </a:t>
            </a:r>
            <a:r>
              <a:rPr lang="ru-RU" dirty="0" err="1" smtClean="0"/>
              <a:t>звичайна</a:t>
            </a:r>
            <a:r>
              <a:rPr lang="ru-RU" dirty="0" smtClean="0"/>
              <a:t> </a:t>
            </a:r>
            <a:r>
              <a:rPr lang="ru-RU" dirty="0" err="1" smtClean="0"/>
              <a:t>лінза</a:t>
            </a:r>
            <a:r>
              <a:rPr lang="ru-RU" dirty="0" smtClean="0"/>
              <a:t> (2)</a:t>
            </a:r>
            <a:endParaRPr lang="uk-UA" dirty="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Головний фокус лінзи</a:t>
            </a:r>
            <a:endParaRPr lang="uk-UA" dirty="0"/>
          </a:p>
        </p:txBody>
      </p:sp>
      <p:sp>
        <p:nvSpPr>
          <p:cNvPr id="3" name="Содержимое 2"/>
          <p:cNvSpPr>
            <a:spLocks noGrp="1"/>
          </p:cNvSpPr>
          <p:nvPr>
            <p:ph idx="1"/>
          </p:nvPr>
        </p:nvSpPr>
        <p:spPr>
          <a:xfrm>
            <a:off x="395536" y="1268760"/>
            <a:ext cx="5112568" cy="5328592"/>
          </a:xfrm>
        </p:spPr>
        <p:txBody>
          <a:bodyPr>
            <a:normAutofit fontScale="62500" lnSpcReduction="20000"/>
          </a:bodyPr>
          <a:lstStyle/>
          <a:p>
            <a:r>
              <a:rPr lang="ru-RU" dirty="0" err="1" smtClean="0"/>
              <a:t>Збиральна</a:t>
            </a:r>
            <a:r>
              <a:rPr lang="ru-RU" dirty="0" smtClean="0"/>
              <a:t> </a:t>
            </a:r>
            <a:r>
              <a:rPr lang="ru-RU" dirty="0" err="1" smtClean="0"/>
              <a:t>лінза</a:t>
            </a:r>
            <a:r>
              <a:rPr lang="ru-RU" dirty="0" smtClean="0"/>
              <a:t> </a:t>
            </a:r>
            <a:r>
              <a:rPr lang="ru-RU" dirty="0" err="1" smtClean="0"/>
              <a:t>має</a:t>
            </a:r>
            <a:r>
              <a:rPr lang="ru-RU" dirty="0" smtClean="0"/>
              <a:t> </a:t>
            </a:r>
            <a:r>
              <a:rPr lang="ru-RU" dirty="0" err="1" smtClean="0"/>
              <a:t>властивість</a:t>
            </a:r>
            <a:r>
              <a:rPr lang="ru-RU" dirty="0" smtClean="0"/>
              <a:t> </a:t>
            </a:r>
            <a:r>
              <a:rPr lang="ru-RU" dirty="0" err="1" smtClean="0"/>
              <a:t>збирати</a:t>
            </a:r>
            <a:r>
              <a:rPr lang="ru-RU" dirty="0" smtClean="0"/>
              <a:t> </a:t>
            </a:r>
            <a:r>
              <a:rPr lang="ru-RU" dirty="0" err="1" smtClean="0"/>
              <a:t>промені</a:t>
            </a:r>
            <a:r>
              <a:rPr lang="ru-RU" dirty="0" smtClean="0"/>
              <a:t>, </a:t>
            </a:r>
            <a:r>
              <a:rPr lang="ru-RU" dirty="0" err="1" smtClean="0"/>
              <a:t>випущені</a:t>
            </a:r>
            <a:r>
              <a:rPr lang="ru-RU" dirty="0" smtClean="0"/>
              <a:t> </a:t>
            </a:r>
            <a:r>
              <a:rPr lang="ru-RU" dirty="0" err="1" smtClean="0"/>
              <a:t>з</a:t>
            </a:r>
            <a:r>
              <a:rPr lang="ru-RU" dirty="0" smtClean="0"/>
              <a:t> </a:t>
            </a:r>
            <a:r>
              <a:rPr lang="ru-RU" dirty="0" err="1" smtClean="0"/>
              <a:t>однієї</a:t>
            </a:r>
            <a:r>
              <a:rPr lang="ru-RU" dirty="0" smtClean="0"/>
              <a:t> точки, в </a:t>
            </a:r>
            <a:r>
              <a:rPr lang="ru-RU" dirty="0" err="1" smtClean="0"/>
              <a:t>іншій</a:t>
            </a:r>
            <a:r>
              <a:rPr lang="ru-RU" dirty="0" smtClean="0"/>
              <a:t> </a:t>
            </a:r>
            <a:r>
              <a:rPr lang="ru-RU" dirty="0" err="1" smtClean="0"/>
              <a:t>точці</a:t>
            </a:r>
            <a:r>
              <a:rPr lang="ru-RU" dirty="0" smtClean="0"/>
              <a:t> по другу сторону </a:t>
            </a:r>
            <a:r>
              <a:rPr lang="ru-RU" dirty="0" err="1" smtClean="0"/>
              <a:t>від</a:t>
            </a:r>
            <a:r>
              <a:rPr lang="ru-RU" dirty="0" smtClean="0"/>
              <a:t> </a:t>
            </a:r>
            <a:r>
              <a:rPr lang="ru-RU" dirty="0" err="1" smtClean="0"/>
              <a:t>лінзи</a:t>
            </a:r>
            <a:r>
              <a:rPr lang="ru-RU" dirty="0" smtClean="0"/>
              <a:t>. </a:t>
            </a:r>
            <a:r>
              <a:rPr lang="ru-RU" dirty="0" err="1" smtClean="0"/>
              <a:t>Якщо</a:t>
            </a:r>
            <a:r>
              <a:rPr lang="ru-RU" dirty="0" smtClean="0"/>
              <a:t> на </a:t>
            </a:r>
            <a:r>
              <a:rPr lang="ru-RU" dirty="0" err="1" smtClean="0"/>
              <a:t>деякій</a:t>
            </a:r>
            <a:r>
              <a:rPr lang="ru-RU" dirty="0" smtClean="0"/>
              <a:t> </a:t>
            </a:r>
            <a:r>
              <a:rPr lang="ru-RU" dirty="0" err="1" smtClean="0"/>
              <a:t>відстані</a:t>
            </a:r>
            <a:r>
              <a:rPr lang="ru-RU" dirty="0" smtClean="0"/>
              <a:t> перед </a:t>
            </a:r>
            <a:r>
              <a:rPr lang="ru-RU" dirty="0" err="1" smtClean="0"/>
              <a:t>лінзою</a:t>
            </a:r>
            <a:r>
              <a:rPr lang="ru-RU" dirty="0" smtClean="0"/>
              <a:t> </a:t>
            </a:r>
            <a:r>
              <a:rPr lang="ru-RU" dirty="0" err="1" smtClean="0"/>
              <a:t>розмістити</a:t>
            </a:r>
            <a:r>
              <a:rPr lang="ru-RU" dirty="0" smtClean="0"/>
              <a:t> точку А, то </a:t>
            </a:r>
            <a:r>
              <a:rPr lang="ru-RU" dirty="0" err="1" smtClean="0"/>
              <a:t>промені</a:t>
            </a:r>
            <a:r>
              <a:rPr lang="ru-RU" dirty="0" smtClean="0"/>
              <a:t>, </a:t>
            </a:r>
            <a:r>
              <a:rPr lang="ru-RU" dirty="0" err="1" smtClean="0"/>
              <a:t>що</a:t>
            </a:r>
            <a:r>
              <a:rPr lang="ru-RU" dirty="0" smtClean="0"/>
              <a:t> </a:t>
            </a:r>
            <a:r>
              <a:rPr lang="ru-RU" dirty="0" err="1" smtClean="0"/>
              <a:t>виходитимуть</a:t>
            </a:r>
            <a:r>
              <a:rPr lang="ru-RU" dirty="0" smtClean="0"/>
              <a:t> </a:t>
            </a:r>
            <a:r>
              <a:rPr lang="ru-RU" dirty="0" err="1" smtClean="0"/>
              <a:t>із</a:t>
            </a:r>
            <a:r>
              <a:rPr lang="ru-RU" dirty="0" smtClean="0"/>
              <a:t> </a:t>
            </a:r>
            <a:r>
              <a:rPr lang="ru-RU" dirty="0" err="1" smtClean="0"/>
              <a:t>цієї</a:t>
            </a:r>
            <a:r>
              <a:rPr lang="ru-RU" dirty="0" smtClean="0"/>
              <a:t> точки, </a:t>
            </a:r>
            <a:r>
              <a:rPr lang="ru-RU" dirty="0" err="1" smtClean="0"/>
              <a:t>проходитимуть</a:t>
            </a:r>
            <a:r>
              <a:rPr lang="ru-RU" dirty="0" smtClean="0"/>
              <a:t> через </a:t>
            </a:r>
            <a:r>
              <a:rPr lang="ru-RU" dirty="0" err="1" smtClean="0"/>
              <a:t>лінзу</a:t>
            </a:r>
            <a:r>
              <a:rPr lang="ru-RU" dirty="0" smtClean="0"/>
              <a:t>, </a:t>
            </a:r>
            <a:r>
              <a:rPr lang="ru-RU" dirty="0" err="1" smtClean="0"/>
              <a:t>заломлюючись</a:t>
            </a:r>
            <a:r>
              <a:rPr lang="ru-RU" dirty="0" smtClean="0"/>
              <a:t> до </a:t>
            </a:r>
            <a:r>
              <a:rPr lang="ru-RU" dirty="0" err="1" smtClean="0"/>
              <a:t>оптичної</a:t>
            </a:r>
            <a:r>
              <a:rPr lang="ru-RU" dirty="0" smtClean="0"/>
              <a:t> </a:t>
            </a:r>
            <a:r>
              <a:rPr lang="ru-RU" dirty="0" err="1" smtClean="0"/>
              <a:t>осі</a:t>
            </a:r>
            <a:r>
              <a:rPr lang="ru-RU" dirty="0" smtClean="0"/>
              <a:t>, </a:t>
            </a:r>
            <a:r>
              <a:rPr lang="ru-RU" dirty="0" err="1" smtClean="0"/>
              <a:t>і</a:t>
            </a:r>
            <a:r>
              <a:rPr lang="ru-RU" dirty="0" smtClean="0"/>
              <a:t> </a:t>
            </a:r>
            <a:r>
              <a:rPr lang="ru-RU" dirty="0" err="1" smtClean="0"/>
              <a:t>збиратимуться</a:t>
            </a:r>
            <a:r>
              <a:rPr lang="ru-RU" dirty="0" smtClean="0"/>
              <a:t> в </a:t>
            </a:r>
            <a:r>
              <a:rPr lang="ru-RU" dirty="0" err="1" smtClean="0"/>
              <a:t>точці</a:t>
            </a:r>
            <a:r>
              <a:rPr lang="ru-RU" dirty="0" smtClean="0"/>
              <a:t> А'. </a:t>
            </a:r>
            <a:r>
              <a:rPr lang="ru-RU" dirty="0" err="1" smtClean="0"/>
              <a:t>Ця</a:t>
            </a:r>
            <a:r>
              <a:rPr lang="ru-RU" dirty="0" smtClean="0"/>
              <a:t> точка </a:t>
            </a:r>
            <a:r>
              <a:rPr lang="ru-RU" dirty="0" err="1" smtClean="0"/>
              <a:t>називається</a:t>
            </a:r>
            <a:r>
              <a:rPr lang="ru-RU" dirty="0" smtClean="0"/>
              <a:t> </a:t>
            </a:r>
            <a:r>
              <a:rPr lang="ru-RU" dirty="0" err="1" smtClean="0"/>
              <a:t>спряженим</a:t>
            </a:r>
            <a:r>
              <a:rPr lang="ru-RU" dirty="0" smtClean="0"/>
              <a:t> фокусом до точки А.</a:t>
            </a:r>
          </a:p>
          <a:p>
            <a:r>
              <a:rPr lang="ru-RU" dirty="0" err="1" smtClean="0"/>
              <a:t>Якщо</a:t>
            </a:r>
            <a:r>
              <a:rPr lang="ru-RU" dirty="0" smtClean="0"/>
              <a:t> </a:t>
            </a:r>
            <a:r>
              <a:rPr lang="ru-RU" dirty="0" err="1" smtClean="0"/>
              <a:t>віддаляти</a:t>
            </a:r>
            <a:r>
              <a:rPr lang="ru-RU" dirty="0" smtClean="0"/>
              <a:t> точку А </a:t>
            </a:r>
            <a:r>
              <a:rPr lang="ru-RU" dirty="0" err="1" smtClean="0"/>
              <a:t>від</a:t>
            </a:r>
            <a:r>
              <a:rPr lang="ru-RU" dirty="0" smtClean="0"/>
              <a:t> </a:t>
            </a:r>
            <a:r>
              <a:rPr lang="ru-RU" dirty="0" err="1" smtClean="0"/>
              <a:t>лінзи</a:t>
            </a:r>
            <a:r>
              <a:rPr lang="ru-RU" dirty="0" smtClean="0"/>
              <a:t>, то точка А' </a:t>
            </a:r>
            <a:r>
              <a:rPr lang="ru-RU" dirty="0" err="1" smtClean="0"/>
              <a:t>переміщатиметься</a:t>
            </a:r>
            <a:r>
              <a:rPr lang="ru-RU" dirty="0" smtClean="0"/>
              <a:t> </a:t>
            </a:r>
            <a:r>
              <a:rPr lang="ru-RU" dirty="0" err="1" smtClean="0"/>
              <a:t>ближче</a:t>
            </a:r>
            <a:r>
              <a:rPr lang="ru-RU" dirty="0" smtClean="0"/>
              <a:t> до </a:t>
            </a:r>
            <a:r>
              <a:rPr lang="ru-RU" dirty="0" err="1" smtClean="0"/>
              <a:t>лінзи</a:t>
            </a:r>
            <a:r>
              <a:rPr lang="ru-RU" dirty="0" smtClean="0"/>
              <a:t>, </a:t>
            </a:r>
            <a:r>
              <a:rPr lang="ru-RU" dirty="0" err="1" smtClean="0"/>
              <a:t>і</a:t>
            </a:r>
            <a:r>
              <a:rPr lang="ru-RU" dirty="0" smtClean="0"/>
              <a:t> </a:t>
            </a:r>
            <a:r>
              <a:rPr lang="ru-RU" dirty="0" err="1" smtClean="0"/>
              <a:t>навпаки</a:t>
            </a:r>
            <a:r>
              <a:rPr lang="ru-RU" dirty="0" smtClean="0"/>
              <a:t>.</a:t>
            </a:r>
          </a:p>
          <a:p>
            <a:r>
              <a:rPr lang="ru-RU" dirty="0" err="1" smtClean="0"/>
              <a:t>Якщо</a:t>
            </a:r>
            <a:r>
              <a:rPr lang="ru-RU" dirty="0" smtClean="0"/>
              <a:t> точка А </a:t>
            </a:r>
            <a:r>
              <a:rPr lang="ru-RU" dirty="0" err="1" smtClean="0"/>
              <a:t>знаходитиметься</a:t>
            </a:r>
            <a:r>
              <a:rPr lang="ru-RU" dirty="0" smtClean="0"/>
              <a:t> </a:t>
            </a:r>
            <a:r>
              <a:rPr lang="ru-RU" dirty="0" err="1" smtClean="0"/>
              <a:t>нескінченно</a:t>
            </a:r>
            <a:r>
              <a:rPr lang="ru-RU" dirty="0" smtClean="0"/>
              <a:t> далеко </a:t>
            </a:r>
            <a:r>
              <a:rPr lang="ru-RU" dirty="0" err="1" smtClean="0"/>
              <a:t>від</a:t>
            </a:r>
            <a:r>
              <a:rPr lang="ru-RU" dirty="0" smtClean="0"/>
              <a:t> </a:t>
            </a:r>
            <a:r>
              <a:rPr lang="ru-RU" dirty="0" err="1" smtClean="0"/>
              <a:t>лінзи</a:t>
            </a:r>
            <a:r>
              <a:rPr lang="ru-RU" dirty="0" smtClean="0"/>
              <a:t>, то </a:t>
            </a:r>
            <a:r>
              <a:rPr lang="ru-RU" dirty="0" err="1" smtClean="0"/>
              <a:t>промені</a:t>
            </a:r>
            <a:r>
              <a:rPr lang="ru-RU" dirty="0" smtClean="0"/>
              <a:t> </a:t>
            </a:r>
            <a:r>
              <a:rPr lang="ru-RU" dirty="0" err="1" smtClean="0"/>
              <a:t>від</a:t>
            </a:r>
            <a:r>
              <a:rPr lang="ru-RU" dirty="0" smtClean="0"/>
              <a:t> </a:t>
            </a:r>
            <a:r>
              <a:rPr lang="ru-RU" dirty="0" err="1" smtClean="0"/>
              <a:t>неї</a:t>
            </a:r>
            <a:r>
              <a:rPr lang="ru-RU" dirty="0" smtClean="0"/>
              <a:t> </a:t>
            </a:r>
            <a:r>
              <a:rPr lang="ru-RU" dirty="0" err="1" smtClean="0"/>
              <a:t>будуть</a:t>
            </a:r>
            <a:r>
              <a:rPr lang="ru-RU" dirty="0" smtClean="0"/>
              <a:t> </a:t>
            </a:r>
            <a:r>
              <a:rPr lang="ru-RU" dirty="0" err="1" smtClean="0"/>
              <a:t>паралельними</a:t>
            </a:r>
            <a:r>
              <a:rPr lang="ru-RU" dirty="0" smtClean="0"/>
              <a:t>, а точка А' </a:t>
            </a:r>
            <a:r>
              <a:rPr lang="ru-RU" dirty="0" err="1" smtClean="0"/>
              <a:t>називатиметься</a:t>
            </a:r>
            <a:r>
              <a:rPr lang="ru-RU" dirty="0" smtClean="0"/>
              <a:t> </a:t>
            </a:r>
            <a:r>
              <a:rPr lang="ru-RU" dirty="0" err="1" smtClean="0"/>
              <a:t>головним</a:t>
            </a:r>
            <a:r>
              <a:rPr lang="ru-RU" dirty="0" smtClean="0"/>
              <a:t> фокусом </a:t>
            </a:r>
            <a:r>
              <a:rPr lang="ru-RU" dirty="0" err="1" smtClean="0"/>
              <a:t>лінзи</a:t>
            </a:r>
            <a:r>
              <a:rPr lang="ru-RU" dirty="0" smtClean="0"/>
              <a:t>, а </a:t>
            </a:r>
            <a:r>
              <a:rPr lang="ru-RU" dirty="0" err="1" smtClean="0"/>
              <a:t>відстань</a:t>
            </a:r>
            <a:r>
              <a:rPr lang="ru-RU" dirty="0" smtClean="0"/>
              <a:t> до </a:t>
            </a:r>
            <a:r>
              <a:rPr lang="ru-RU" dirty="0" err="1" smtClean="0"/>
              <a:t>неї</a:t>
            </a:r>
            <a:r>
              <a:rPr lang="ru-RU" dirty="0" smtClean="0"/>
              <a:t> — головною фокусною </a:t>
            </a:r>
            <a:r>
              <a:rPr lang="ru-RU" dirty="0" err="1" smtClean="0"/>
              <a:t>відстанню</a:t>
            </a:r>
            <a:r>
              <a:rPr lang="ru-RU" dirty="0" smtClean="0"/>
              <a:t>.</a:t>
            </a:r>
            <a:endParaRPr lang="uk-UA" dirty="0"/>
          </a:p>
        </p:txBody>
      </p:sp>
      <p:pic>
        <p:nvPicPr>
          <p:cNvPr id="2050" name="Picture 2" descr="C:\Users\Олег\Desktop\400px-Lens(biconvex)_main_focus.svg.png"/>
          <p:cNvPicPr>
            <a:picLocks noChangeAspect="1" noChangeArrowheads="1"/>
          </p:cNvPicPr>
          <p:nvPr/>
        </p:nvPicPr>
        <p:blipFill>
          <a:blip r:embed="rId2" cstate="print"/>
          <a:srcRect/>
          <a:stretch>
            <a:fillRect/>
          </a:stretch>
        </p:blipFill>
        <p:spPr bwMode="auto">
          <a:xfrm>
            <a:off x="5508104" y="2132856"/>
            <a:ext cx="3528392" cy="3960440"/>
          </a:xfrm>
          <a:prstGeom prst="rect">
            <a:avLst/>
          </a:prstGeom>
          <a:noFill/>
        </p:spPr>
      </p:pic>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Зображення, утворене                           лінзою</a:t>
            </a:r>
            <a:endParaRPr lang="uk-UA" dirty="0"/>
          </a:p>
        </p:txBody>
      </p:sp>
      <p:sp>
        <p:nvSpPr>
          <p:cNvPr id="3" name="Содержимое 2"/>
          <p:cNvSpPr>
            <a:spLocks noGrp="1"/>
          </p:cNvSpPr>
          <p:nvPr>
            <p:ph idx="1"/>
          </p:nvPr>
        </p:nvSpPr>
        <p:spPr>
          <a:xfrm>
            <a:off x="467544" y="1628800"/>
            <a:ext cx="3610744" cy="4680520"/>
          </a:xfrm>
        </p:spPr>
        <p:txBody>
          <a:bodyPr>
            <a:normAutofit fontScale="55000" lnSpcReduction="20000"/>
          </a:bodyPr>
          <a:lstStyle/>
          <a:p>
            <a:r>
              <a:rPr lang="uk-UA" dirty="0" smtClean="0"/>
              <a:t>При побудові зображень створених двоопуклою лінзою, проводять три лінії:</a:t>
            </a:r>
          </a:p>
          <a:p>
            <a:r>
              <a:rPr lang="uk-UA" dirty="0" smtClean="0"/>
              <a:t>1.Із вершини предмета паралельно оптичній осі лінзи до головної площини лінзи, далі, заломлюючись, через задній головний фокус.</a:t>
            </a:r>
          </a:p>
          <a:p>
            <a:r>
              <a:rPr lang="uk-UA" dirty="0" smtClean="0"/>
              <a:t>2.Із вершини предмета через центр лінзи.</a:t>
            </a:r>
          </a:p>
          <a:p>
            <a:r>
              <a:rPr lang="uk-UA" dirty="0" smtClean="0"/>
              <a:t>3.Із вершини предмета через передній фокус до головної площини лінзи, а далі паралельно оптичній осі лінзи.</a:t>
            </a:r>
          </a:p>
          <a:p>
            <a:r>
              <a:rPr lang="uk-UA" dirty="0" smtClean="0"/>
              <a:t>Ці три лінії перетинаються в одній точці і дають зображення вершини предмета. Відповідно до формули:</a:t>
            </a:r>
            <a:endParaRPr lang="uk-UA" dirty="0"/>
          </a:p>
        </p:txBody>
      </p:sp>
      <p:pic>
        <p:nvPicPr>
          <p:cNvPr id="3074" name="Picture 2" descr="C:\Users\Олег\Desktop\32853a7a380369af6af7d871422f8c29.png"/>
          <p:cNvPicPr>
            <a:picLocks noChangeAspect="1" noChangeArrowheads="1"/>
          </p:cNvPicPr>
          <p:nvPr/>
        </p:nvPicPr>
        <p:blipFill>
          <a:blip r:embed="rId2" cstate="print"/>
          <a:srcRect/>
          <a:stretch>
            <a:fillRect/>
          </a:stretch>
        </p:blipFill>
        <p:spPr bwMode="auto">
          <a:xfrm>
            <a:off x="4860032" y="5445224"/>
            <a:ext cx="2892577" cy="1152128"/>
          </a:xfrm>
          <a:prstGeom prst="rect">
            <a:avLst/>
          </a:prstGeom>
          <a:noFill/>
        </p:spPr>
      </p:pic>
      <p:pic>
        <p:nvPicPr>
          <p:cNvPr id="3075" name="Picture 3" descr="C:\Users\Олег\Desktop\400px-Lens(biconvex)_image1.svg.png"/>
          <p:cNvPicPr>
            <a:picLocks noChangeAspect="1" noChangeArrowheads="1"/>
          </p:cNvPicPr>
          <p:nvPr/>
        </p:nvPicPr>
        <p:blipFill>
          <a:blip r:embed="rId3" cstate="print"/>
          <a:srcRect/>
          <a:stretch>
            <a:fillRect/>
          </a:stretch>
        </p:blipFill>
        <p:spPr bwMode="auto">
          <a:xfrm>
            <a:off x="4572000" y="1943641"/>
            <a:ext cx="4104456" cy="2637487"/>
          </a:xfrm>
          <a:prstGeom prst="rect">
            <a:avLst/>
          </a:prstGeom>
          <a:noFill/>
        </p:spPr>
      </p:pic>
    </p:spTree>
  </p:cSld>
  <p:clrMapOvr>
    <a:masterClrMapping/>
  </p:clrMapOvr>
  <p:transition>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Содержимое 2"/>
          <p:cNvSpPr>
            <a:spLocks noGrp="1"/>
          </p:cNvSpPr>
          <p:nvPr>
            <p:ph idx="1"/>
          </p:nvPr>
        </p:nvSpPr>
        <p:spPr>
          <a:xfrm>
            <a:off x="0" y="1772816"/>
            <a:ext cx="5004048" cy="5085184"/>
          </a:xfrm>
        </p:spPr>
        <p:txBody>
          <a:bodyPr>
            <a:normAutofit lnSpcReduction="10000"/>
          </a:bodyPr>
          <a:lstStyle/>
          <a:p>
            <a:r>
              <a:rPr lang="uk-UA" dirty="0" smtClean="0"/>
              <a:t>Якщо предмет знаходиться далі за подвійну фокусну відстань, то зображення знаходитиметься позаду лінзи між фокусом і подвійним фокусом і буде дійсним, перевернутим і зменшеним.</a:t>
            </a:r>
          </a:p>
          <a:p>
            <a:endParaRPr lang="uk-UA" dirty="0" smtClean="0"/>
          </a:p>
        </p:txBody>
      </p:sp>
      <p:pic>
        <p:nvPicPr>
          <p:cNvPr id="4098" name="Picture 2" descr="C:\Users\Олег\Desktop\c-plus2f.png"/>
          <p:cNvPicPr>
            <a:picLocks noChangeAspect="1" noChangeArrowheads="1"/>
          </p:cNvPicPr>
          <p:nvPr/>
        </p:nvPicPr>
        <p:blipFill>
          <a:blip r:embed="rId2" cstate="print"/>
          <a:srcRect/>
          <a:stretch>
            <a:fillRect/>
          </a:stretch>
        </p:blipFill>
        <p:spPr bwMode="auto">
          <a:xfrm>
            <a:off x="4644008" y="2492896"/>
            <a:ext cx="4322763" cy="2160587"/>
          </a:xfrm>
          <a:prstGeom prst="rect">
            <a:avLst/>
          </a:prstGeom>
          <a:noFill/>
        </p:spPr>
      </p:pic>
    </p:spTree>
  </p:cSld>
  <p:clrMapOvr>
    <a:masterClrMapping/>
  </p:clrMapOvr>
  <p:transition>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idx="1"/>
          </p:nvPr>
        </p:nvSpPr>
        <p:spPr>
          <a:xfrm>
            <a:off x="457200" y="1882808"/>
            <a:ext cx="4402832" cy="4572000"/>
          </a:xfrm>
        </p:spPr>
        <p:txBody>
          <a:bodyPr>
            <a:normAutofit fontScale="92500" lnSpcReduction="10000"/>
          </a:bodyPr>
          <a:lstStyle/>
          <a:p>
            <a:r>
              <a:rPr lang="uk-UA" dirty="0" smtClean="0"/>
              <a:t>Якщо предмет знаходиться між фокусом і подвійним фокусом перед лінзою, то зображення буде позаду лінзи за подвійним фокусом і буде дійсним, перевернутим і збільшеним.</a:t>
            </a:r>
          </a:p>
        </p:txBody>
      </p:sp>
      <p:pic>
        <p:nvPicPr>
          <p:cNvPr id="7170" name="Picture 2" descr="C:\Users\Олег\Desktop\i.jpeg"/>
          <p:cNvPicPr>
            <a:picLocks noChangeAspect="1" noChangeArrowheads="1"/>
          </p:cNvPicPr>
          <p:nvPr/>
        </p:nvPicPr>
        <p:blipFill>
          <a:blip r:embed="rId2" cstate="print"/>
          <a:srcRect/>
          <a:stretch>
            <a:fillRect/>
          </a:stretch>
        </p:blipFill>
        <p:spPr bwMode="auto">
          <a:xfrm>
            <a:off x="4860032" y="2060848"/>
            <a:ext cx="3960440" cy="4489911"/>
          </a:xfrm>
          <a:prstGeom prst="rect">
            <a:avLst/>
          </a:prstGeom>
          <a:noFill/>
        </p:spPr>
      </p:pic>
    </p:spTree>
  </p:cSld>
  <p:clrMapOvr>
    <a:masterClrMapping/>
  </p:clrMapOvr>
  <p:transition>
    <p:blind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idx="1"/>
          </p:nvPr>
        </p:nvSpPr>
        <p:spPr>
          <a:xfrm>
            <a:off x="457200" y="1882808"/>
            <a:ext cx="4618856" cy="4572000"/>
          </a:xfrm>
        </p:spPr>
        <p:txBody>
          <a:bodyPr>
            <a:normAutofit/>
          </a:bodyPr>
          <a:lstStyle/>
          <a:p>
            <a:r>
              <a:rPr lang="uk-UA" dirty="0" smtClean="0"/>
              <a:t>Якщо предмет знаходиться ближче від фокуса перед лінзою, то зображення буде ще ближче перед лінзою і буде уявним, прямим і збільшеним.</a:t>
            </a:r>
            <a:endParaRPr lang="uk-UA" dirty="0"/>
          </a:p>
        </p:txBody>
      </p:sp>
      <p:pic>
        <p:nvPicPr>
          <p:cNvPr id="8194" name="Picture 2" descr="C:\Users\Олег\Desktop\п.jpeg"/>
          <p:cNvPicPr>
            <a:picLocks noChangeAspect="1" noChangeArrowheads="1"/>
          </p:cNvPicPr>
          <p:nvPr/>
        </p:nvPicPr>
        <p:blipFill>
          <a:blip r:embed="rId2" cstate="print"/>
          <a:srcRect/>
          <a:stretch>
            <a:fillRect/>
          </a:stretch>
        </p:blipFill>
        <p:spPr bwMode="auto">
          <a:xfrm>
            <a:off x="4860032" y="2132856"/>
            <a:ext cx="4104456" cy="4032448"/>
          </a:xfrm>
          <a:prstGeom prst="rect">
            <a:avLst/>
          </a:prstGeom>
          <a:noFill/>
        </p:spPr>
      </p:pic>
    </p:spTree>
  </p:cSld>
  <p:clrMapOvr>
    <a:masterClrMapping/>
  </p:clrMapOvr>
  <p:transition>
    <p:diamon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108</TotalTime>
  <Words>646</Words>
  <Application>Microsoft Office PowerPoint</Application>
  <PresentationFormat>Экран (4:3)</PresentationFormat>
  <Paragraphs>37</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Яркая</vt:lpstr>
      <vt:lpstr>Лінзи</vt:lpstr>
      <vt:lpstr>Шо таке Лінза??</vt:lpstr>
      <vt:lpstr>Які бувають типи лінз??</vt:lpstr>
      <vt:lpstr>Характеристики лінзи</vt:lpstr>
      <vt:lpstr>Головний фокус лінзи</vt:lpstr>
      <vt:lpstr>Зображення, утворене                           лінзою</vt:lpstr>
      <vt:lpstr>Слайд 7</vt:lpstr>
      <vt:lpstr>Слайд 8</vt:lpstr>
      <vt:lpstr>Слайд 9</vt:lpstr>
      <vt:lpstr>                  Кінець </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Лінзи</dc:title>
  <dc:creator>Олег</dc:creator>
  <cp:lastModifiedBy>Олег</cp:lastModifiedBy>
  <cp:revision>14</cp:revision>
  <dcterms:created xsi:type="dcterms:W3CDTF">2013-04-21T17:22:49Z</dcterms:created>
  <dcterms:modified xsi:type="dcterms:W3CDTF">2015-02-01T13:41:42Z</dcterms:modified>
</cp:coreProperties>
</file>