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4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5E2"/>
    <a:srgbClr val="C0D7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9243" y="810968"/>
            <a:ext cx="10379676" cy="3052577"/>
          </a:xfrm>
        </p:spPr>
        <p:txBody>
          <a:bodyPr>
            <a:normAutofit/>
            <a:scene3d>
              <a:camera prst="perspectiveRight"/>
              <a:lightRig rig="threePt" dir="t"/>
            </a:scene3d>
          </a:bodyPr>
          <a:lstStyle/>
          <a:p>
            <a:r>
              <a:rPr lang="uk-UA" sz="6000" b="1" dirty="0" smtClean="0">
                <a:ln w="28575" cmpd="sng">
                  <a:solidFill>
                    <a:schemeClr val="accent3">
                      <a:lumMod val="50000"/>
                    </a:schemeClr>
                  </a:solidFill>
                </a:ln>
                <a:effectLst>
                  <a:glow rad="76200">
                    <a:schemeClr val="accent3">
                      <a:satMod val="175000"/>
                      <a:alpha val="53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14300" stA="63000" endPos="42000" dir="5400000" sy="-100000" algn="bl" rotWithShape="0"/>
                </a:effectLst>
                <a:latin typeface="Taurus" panose="020B0903060703020204" pitchFamily="34" charset="0"/>
              </a:rPr>
              <a:t>Відкриття електромагнітних хвиль</a:t>
            </a:r>
            <a:endParaRPr lang="ru-RU" sz="6000" b="1" dirty="0">
              <a:ln w="28575" cmpd="sng">
                <a:solidFill>
                  <a:schemeClr val="accent3">
                    <a:lumMod val="50000"/>
                  </a:schemeClr>
                </a:solidFill>
              </a:ln>
              <a:effectLst>
                <a:glow rad="76200">
                  <a:schemeClr val="accent3">
                    <a:satMod val="175000"/>
                    <a:alpha val="53000"/>
                  </a:schemeClr>
                </a:glow>
                <a:outerShdw blurRad="50800" dist="38100" dir="8100000" algn="tr" rotWithShape="0">
                  <a:prstClr val="black">
                    <a:alpha val="40000"/>
                  </a:prstClr>
                </a:outerShdw>
                <a:reflection blurRad="114300" stA="63000" endPos="42000" dir="5400000" sy="-100000" algn="bl" rotWithShape="0"/>
              </a:effectLst>
              <a:latin typeface="Taurus" panose="020B0903060703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Презентація 11-А класу</a:t>
            </a:r>
            <a:br>
              <a:rPr lang="uk-UA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uk-UA" sz="2000" b="1" dirty="0" err="1"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ш</a:t>
            </a:r>
            <a:r>
              <a:rPr lang="uk-UA" sz="2000" b="1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веця</a:t>
            </a:r>
            <a:r>
              <a:rPr lang="uk-UA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максима і </a:t>
            </a:r>
            <a:r>
              <a:rPr lang="uk-UA" sz="2000" b="1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пивоварчука</a:t>
            </a:r>
            <a:r>
              <a:rPr lang="uk-UA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uk-UA" sz="2000" b="1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вадима</a:t>
            </a:r>
            <a:endParaRPr lang="ru-RU" sz="2000" b="1" dirty="0">
              <a:ln>
                <a:solidFill>
                  <a:schemeClr val="accent3">
                    <a:lumMod val="50000"/>
                  </a:schemeClr>
                </a:soli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618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perspectiveRight"/>
              <a:lightRig rig="threePt" dir="t"/>
            </a:scene3d>
          </a:bodyPr>
          <a:lstStyle/>
          <a:p>
            <a:r>
              <a:rPr lang="uk-UA" sz="5400" b="1" dirty="0" smtClean="0">
                <a:ln w="28575" cmpd="sng">
                  <a:solidFill>
                    <a:schemeClr val="accent3">
                      <a:lumMod val="50000"/>
                    </a:schemeClr>
                  </a:solidFill>
                </a:ln>
                <a:effectLst>
                  <a:glow rad="76200">
                    <a:schemeClr val="accent3">
                      <a:satMod val="175000"/>
                      <a:alpha val="53000"/>
                    </a:scheme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14300" stA="63000" endPos="42000" dir="5400000" sy="-100000" algn="bl" rotWithShape="0"/>
                </a:effectLst>
                <a:latin typeface="Taurus" panose="020B0903060703020204" pitchFamily="34" charset="0"/>
              </a:rPr>
              <a:t>Рівняння Максвелла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2065867"/>
            <a:ext cx="10131425" cy="3449409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Існування електромагнітних хвиль – змінного електромагнітного поля, яке поширюється в просторі з кінцевою швидкістю, – випливає з рівнянь Максвелла. Рівняння Максвелла сформульовані ще в 1865 р. на основі узагальнення емпіричних законів електричних і магнітних явищ і розвитку ідеї Фарадея. Вирішальну роль для підтвердження теорії Максвелла зіграли досліди Герца (1888), які довели, що електричні й магнітні поля дійсно поширюються у вигляді хвиль, властивості яких повністю описується рівняннями Максвелла. В інтегральній формі рівняння Максвелла мають вигляд: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97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perspectiveRight"/>
              <a:lightRig rig="threePt" dir="t"/>
            </a:scene3d>
          </a:bodyPr>
          <a:lstStyle/>
          <a:p>
            <a:r>
              <a:rPr lang="uk-UA" sz="5400" b="1" dirty="0" smtClean="0">
                <a:ln w="28575" cmpd="sng">
                  <a:solidFill>
                    <a:srgbClr val="61A5D6">
                      <a:lumMod val="50000"/>
                    </a:srgbClr>
                  </a:solidFill>
                </a:ln>
                <a:solidFill>
                  <a:prstClr val="white"/>
                </a:solidFill>
                <a:effectLst>
                  <a:glow rad="76200">
                    <a:srgbClr val="61A5D6">
                      <a:satMod val="175000"/>
                      <a:alpha val="53000"/>
                    </a:srgb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14300" stA="63000" endPos="42000" dir="5400000" sy="-100000" algn="bl" rotWithShape="0"/>
                </a:effectLst>
                <a:latin typeface="Taurus" panose="020B0903060703020204" pitchFamily="34" charset="0"/>
              </a:rPr>
              <a:t>Рівняння Максвелла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612" y="2171194"/>
            <a:ext cx="4294528" cy="4081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chemeClr val="accent3">
                <a:lumMod val="5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0743409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perspectiveRight"/>
              <a:lightRig rig="threePt" dir="t"/>
            </a:scene3d>
          </a:bodyPr>
          <a:lstStyle/>
          <a:p>
            <a:r>
              <a:rPr lang="uk-UA" sz="5400" b="1" dirty="0" smtClean="0">
                <a:ln w="28575" cmpd="sng">
                  <a:solidFill>
                    <a:srgbClr val="61A5D6">
                      <a:lumMod val="50000"/>
                    </a:srgbClr>
                  </a:solidFill>
                </a:ln>
                <a:solidFill>
                  <a:prstClr val="white"/>
                </a:solidFill>
                <a:effectLst>
                  <a:glow rad="76200">
                    <a:srgbClr val="61A5D6">
                      <a:satMod val="175000"/>
                      <a:alpha val="53000"/>
                    </a:srgb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14300" stA="63000" endPos="42000" dir="5400000" sy="-100000" algn="bl" rotWithShape="0"/>
                </a:effectLst>
                <a:latin typeface="Taurus" panose="020B0903060703020204" pitchFamily="34" charset="0"/>
              </a:rPr>
              <a:t>Рівняння Максвелла</a:t>
            </a:r>
            <a:endParaRPr lang="ru-RU" dirty="0"/>
          </a:p>
        </p:txBody>
      </p: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8407767" y="2522637"/>
            <a:ext cx="6896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14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14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14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14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14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14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14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14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14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4388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96252" y="1789859"/>
            <a:ext cx="12012330" cy="4801314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softEdge rad="63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 цих рівнянь можна зробити кілька важливих висновків: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85000"/>
                  <a:lumOff val="15000"/>
                </a:schemeClr>
              </a:solidFill>
              <a:effectLst/>
              <a:latin typeface="+mn-lt"/>
            </a:endParaRPr>
          </a:p>
          <a:p>
            <a:pPr indent="0" defTabSz="914400"/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bg1">
                  <a:lumMod val="85000"/>
                  <a:lumOff val="15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indent="0" defTabSz="914400"/>
            <a: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(1)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змінне магнітне поле         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chemeClr val="bg1">
                    <a:lumMod val="85000"/>
                    <a:lumOff val="1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є </a:t>
            </a:r>
            <a:r>
              <a:rPr lang="uk-UA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причиною виникнення в просторі вихрового </a:t>
            </a:r>
            <a: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електричного поля;</a:t>
            </a:r>
            <a:b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(2) причиною </a:t>
            </a:r>
            <a:r>
              <a:rPr lang="uk-UA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виникнення статичного електричного поля є наявність у просторі статичних </a:t>
            </a:r>
            <a:endParaRPr lang="uk-UA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pPr indent="0" defTabSz="914400"/>
            <a:endParaRPr lang="uk-UA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pPr indent="0" defTabSz="914400"/>
            <a: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електричних зарядів</a:t>
            </a: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               ;</a:t>
            </a:r>
            <a:endParaRPr lang="uk-UA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pPr indent="0" defTabSz="914400"/>
            <a:endParaRPr lang="uk-UA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pPr indent="0" defTabSz="914400"/>
            <a: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(3) </a:t>
            </a:r>
            <a:r>
              <a:rPr lang="uk-UA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струм </a:t>
            </a:r>
            <a: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провідності             і </a:t>
            </a:r>
            <a:r>
              <a:rPr lang="uk-UA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струм </a:t>
            </a:r>
            <a: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зміщення                 є </a:t>
            </a:r>
            <a:r>
              <a:rPr lang="uk-UA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причиною виникнення </a:t>
            </a:r>
            <a: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в просторі </a:t>
            </a:r>
            <a:b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</a:br>
            <a:endParaRPr lang="uk-UA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pPr indent="0" defTabSz="914400"/>
            <a: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вихрового магнітного поля</a:t>
            </a:r>
            <a:r>
              <a:rPr lang="en-US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  <a:ea typeface="Times New Roman" panose="02020603050405020304" pitchFamily="18" charset="0"/>
              </a:rPr>
              <a:t>;</a:t>
            </a:r>
            <a:endParaRPr lang="uk-UA" sz="2400" dirty="0" smtClean="0">
              <a:solidFill>
                <a:schemeClr val="bg1">
                  <a:lumMod val="85000"/>
                  <a:lumOff val="1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pPr indent="0" algn="just" defTabSz="914400"/>
            <a: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(4) магнітних </a:t>
            </a:r>
            <a:r>
              <a:rPr lang="uk-UA" sz="2400" dirty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зарядів в природі не </a:t>
            </a:r>
            <a:r>
              <a:rPr lang="uk-UA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існує</a:t>
            </a:r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.</a:t>
            </a:r>
            <a:endParaRPr lang="uk-UA" sz="2400" dirty="0">
              <a:solidFill>
                <a:schemeClr val="bg1">
                  <a:lumMod val="85000"/>
                  <a:lumOff val="15000"/>
                </a:schemeClr>
              </a:solidFill>
              <a:latin typeface="+mn-lt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004765"/>
              </p:ext>
            </p:extLst>
          </p:nvPr>
        </p:nvGraphicFramePr>
        <p:xfrm>
          <a:off x="3404277" y="2396871"/>
          <a:ext cx="607225" cy="765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Уравнение" r:id="rId3" imgW="254110" imgH="393871" progId="Equation.3">
                  <p:embed/>
                </p:oleObj>
              </mc:Choice>
              <mc:Fallback>
                <p:oleObj name="Уравнение" r:id="rId3" imgW="254110" imgH="393871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4277" y="2396871"/>
                        <a:ext cx="607225" cy="76567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124368"/>
              </p:ext>
            </p:extLst>
          </p:nvPr>
        </p:nvGraphicFramePr>
        <p:xfrm>
          <a:off x="2968434" y="3837192"/>
          <a:ext cx="871687" cy="774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Уравнение" r:id="rId5" imgW="431613" imgH="380835" progId="Equation.3">
                  <p:embed/>
                </p:oleObj>
              </mc:Choice>
              <mc:Fallback>
                <p:oleObj name="Уравнение" r:id="rId5" imgW="431613" imgH="380835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434" y="3837192"/>
                        <a:ext cx="871687" cy="77483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237264"/>
              </p:ext>
            </p:extLst>
          </p:nvPr>
        </p:nvGraphicFramePr>
        <p:xfrm>
          <a:off x="2992569" y="4730294"/>
          <a:ext cx="743648" cy="50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Уравнение" r:id="rId7" imgW="291973" imgH="203112" progId="Equation.3">
                  <p:embed/>
                </p:oleObj>
              </mc:Choice>
              <mc:Fallback>
                <p:oleObj name="Уравнение" r:id="rId7" imgW="291973" imgH="203112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2569" y="4730294"/>
                        <a:ext cx="743648" cy="5037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726643"/>
              </p:ext>
            </p:extLst>
          </p:nvPr>
        </p:nvGraphicFramePr>
        <p:xfrm>
          <a:off x="6102417" y="4568910"/>
          <a:ext cx="947484" cy="826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Уравнение" r:id="rId9" imgW="444693" imgH="393871" progId="Equation.3">
                  <p:embed/>
                </p:oleObj>
              </mc:Choice>
              <mc:Fallback>
                <p:oleObj name="Уравнение" r:id="rId9" imgW="444693" imgH="393871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417" y="4568910"/>
                        <a:ext cx="947484" cy="82652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160294" y="4190515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625966" y="3041583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18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perspectiveRight"/>
              <a:lightRig rig="threePt" dir="t"/>
            </a:scene3d>
          </a:bodyPr>
          <a:lstStyle/>
          <a:p>
            <a:r>
              <a:rPr lang="uk-UA" sz="5400" b="1" dirty="0">
                <a:ln w="28575" cmpd="sng">
                  <a:solidFill>
                    <a:srgbClr val="61A5D6">
                      <a:lumMod val="50000"/>
                    </a:srgbClr>
                  </a:solidFill>
                </a:ln>
                <a:solidFill>
                  <a:prstClr val="white"/>
                </a:solidFill>
                <a:effectLst>
                  <a:glow rad="76200">
                    <a:srgbClr val="61A5D6">
                      <a:satMod val="175000"/>
                      <a:alpha val="53000"/>
                    </a:srgb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14300" stA="63000" endPos="42000" dir="5400000" sy="-100000" algn="bl" rotWithShape="0"/>
                </a:effectLst>
                <a:latin typeface="Taurus" panose="020B0903060703020204" pitchFamily="34" charset="0"/>
              </a:rPr>
              <a:t>Рівняння Максвелла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875" y="8146256"/>
            <a:ext cx="1285875" cy="1781175"/>
          </a:xfrm>
        </p:spPr>
      </p:pic>
      <p:sp>
        <p:nvSpPr>
          <p:cNvPr id="4" name="Объект 2"/>
          <p:cNvSpPr txBox="1">
            <a:spLocks/>
          </p:cNvSpPr>
          <p:nvPr/>
        </p:nvSpPr>
        <p:spPr>
          <a:xfrm>
            <a:off x="685801" y="1992158"/>
            <a:ext cx="10131424" cy="3113903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uk-UA" sz="2000" dirty="0" smtClean="0"/>
              <a:t>Джерелом </a:t>
            </a:r>
            <a:r>
              <a:rPr lang="uk-UA" sz="2000" dirty="0"/>
              <a:t>електромагнітних хвиль може бути будь-який електричний коливальний контур або провідник, по якому тече змінний електричний струм, оскільки для утворення електромагнітних хвиль необхідно створити в просторі змінне електричне поле (струм зміщення) (3), або відповідно змінне магнітне поле (1). Випромінююча здатність джерела електромагнітних хвиль визначається його формою, розмірами і частотою коливань. Щоб випромінювання було помітним, необхідно збільшити об’єм простору, у якому створюється змінне електромагніт-не поле. Тому для одержання електромагнітних хвиль непридатні закриті коливальні контури, так-як в них електричне поле зосереджене між обкладками конденсатора, а магнітне – усередині котушки індуктивності</a:t>
            </a:r>
            <a:r>
              <a:rPr lang="uk-UA" sz="2000" dirty="0" smtClean="0"/>
              <a:t>.</a:t>
            </a:r>
            <a:endParaRPr lang="ru-RU" sz="20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Font typeface="Arial"/>
              <a:buNone/>
            </a:pP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3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34721"/>
            <a:ext cx="10131427" cy="1468800"/>
          </a:xfrm>
          <a:scene3d>
            <a:camera prst="perspectiveRight"/>
            <a:lightRig rig="threePt" dir="t"/>
          </a:scene3d>
        </p:spPr>
        <p:txBody>
          <a:bodyPr>
            <a:normAutofit/>
          </a:bodyPr>
          <a:lstStyle/>
          <a:p>
            <a:r>
              <a:rPr lang="uk-UA" sz="6600" b="1" dirty="0" smtClean="0">
                <a:ln w="28575" cmpd="sng">
                  <a:solidFill>
                    <a:srgbClr val="61A5D6">
                      <a:lumMod val="50000"/>
                    </a:srgbClr>
                  </a:solidFill>
                </a:ln>
                <a:solidFill>
                  <a:prstClr val="white"/>
                </a:solidFill>
                <a:effectLst>
                  <a:glow rad="76200">
                    <a:srgbClr val="61A5D6">
                      <a:satMod val="175000"/>
                      <a:alpha val="53000"/>
                    </a:srgb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14300" stA="63000" endPos="42000" dir="5400000" sy="-100000" algn="bl" rotWithShape="0"/>
                </a:effectLst>
                <a:latin typeface="Taurus" panose="020B0903060703020204" pitchFamily="34" charset="0"/>
              </a:rPr>
              <a:t>Досліди Герца</a:t>
            </a:r>
            <a:endParaRPr lang="ru-RU" sz="6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799" y="6919219"/>
            <a:ext cx="10131428" cy="860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44843" y="2018270"/>
            <a:ext cx="8169875" cy="4226011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Герц </a:t>
            </a:r>
            <a:r>
              <a:rPr lang="ru-RU" sz="2000" dirty="0"/>
              <a:t>у </a:t>
            </a:r>
            <a:r>
              <a:rPr lang="ru-RU" sz="2000" dirty="0" err="1"/>
              <a:t>своїх</a:t>
            </a:r>
            <a:r>
              <a:rPr lang="ru-RU" sz="2000" dirty="0"/>
              <a:t> </a:t>
            </a:r>
            <a:r>
              <a:rPr lang="ru-RU" sz="2000" dirty="0" err="1"/>
              <a:t>дослідах</a:t>
            </a:r>
            <a:r>
              <a:rPr lang="ru-RU" sz="2000" dirty="0"/>
              <a:t>, </a:t>
            </a:r>
            <a:r>
              <a:rPr lang="ru-RU" sz="2000" dirty="0" err="1"/>
              <a:t>зменшуючи</a:t>
            </a:r>
            <a:r>
              <a:rPr lang="ru-RU" sz="2000" dirty="0"/>
              <a:t> число </a:t>
            </a:r>
            <a:r>
              <a:rPr lang="ru-RU" sz="2000" dirty="0" err="1"/>
              <a:t>витків</a:t>
            </a:r>
            <a:r>
              <a:rPr lang="ru-RU" sz="2000" dirty="0"/>
              <a:t> </a:t>
            </a:r>
            <a:r>
              <a:rPr lang="ru-RU" sz="2000" dirty="0" err="1"/>
              <a:t>котушки</a:t>
            </a:r>
            <a:r>
              <a:rPr lang="ru-RU" sz="2000" dirty="0"/>
              <a:t> і </a:t>
            </a:r>
            <a:r>
              <a:rPr lang="ru-RU" sz="2000" dirty="0" err="1"/>
              <a:t>площу</a:t>
            </a:r>
            <a:r>
              <a:rPr lang="ru-RU" sz="2000" dirty="0"/>
              <a:t> пластин конденсатора,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розсовуючи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(рис</a:t>
            </a:r>
            <a:r>
              <a:rPr lang="ru-RU" sz="2000" dirty="0" smtClean="0"/>
              <a:t>. </a:t>
            </a:r>
            <a:r>
              <a:rPr lang="ru-RU" sz="2000" dirty="0"/>
              <a:t>а, б), </a:t>
            </a:r>
            <a:r>
              <a:rPr lang="ru-RU" sz="2000" dirty="0" err="1"/>
              <a:t>здійснив</a:t>
            </a:r>
            <a:r>
              <a:rPr lang="ru-RU" sz="2000" dirty="0"/>
              <a:t> </a:t>
            </a:r>
            <a:r>
              <a:rPr lang="ru-RU" sz="2000" dirty="0" err="1"/>
              <a:t>перехід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закритого</a:t>
            </a:r>
            <a:r>
              <a:rPr lang="ru-RU" sz="2000" dirty="0"/>
              <a:t> </a:t>
            </a:r>
            <a:r>
              <a:rPr lang="ru-RU" sz="2000" dirty="0" err="1"/>
              <a:t>коливального</a:t>
            </a:r>
            <a:r>
              <a:rPr lang="ru-RU" sz="2000" dirty="0"/>
              <a:t> контуру до </a:t>
            </a:r>
            <a:r>
              <a:rPr lang="ru-RU" sz="2000" dirty="0" err="1"/>
              <a:t>відкритого</a:t>
            </a:r>
            <a:r>
              <a:rPr lang="ru-RU" sz="2000" dirty="0"/>
              <a:t> </a:t>
            </a:r>
            <a:r>
              <a:rPr lang="ru-RU" sz="2000" dirty="0" err="1"/>
              <a:t>коливального</a:t>
            </a:r>
            <a:r>
              <a:rPr lang="ru-RU" sz="2000" dirty="0"/>
              <a:t> контуру (</a:t>
            </a:r>
            <a:r>
              <a:rPr lang="ru-RU" sz="2000" dirty="0" err="1"/>
              <a:t>вібратора</a:t>
            </a:r>
            <a:r>
              <a:rPr lang="ru-RU" sz="2000" dirty="0"/>
              <a:t> Герца),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складається</a:t>
            </a:r>
            <a:r>
              <a:rPr lang="ru-RU" sz="2000" dirty="0"/>
              <a:t> з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err="1"/>
              <a:t>стрижнів</a:t>
            </a:r>
            <a:r>
              <a:rPr lang="ru-RU" sz="2000" dirty="0"/>
              <a:t>, </a:t>
            </a:r>
            <a:r>
              <a:rPr lang="ru-RU" sz="2000" dirty="0" err="1"/>
              <a:t>розділених</a:t>
            </a:r>
            <a:r>
              <a:rPr lang="ru-RU" sz="2000" dirty="0"/>
              <a:t> </a:t>
            </a:r>
            <a:r>
              <a:rPr lang="ru-RU" sz="2000" dirty="0" err="1"/>
              <a:t>іскровим</a:t>
            </a:r>
            <a:r>
              <a:rPr lang="ru-RU" sz="2000" dirty="0"/>
              <a:t> </a:t>
            </a:r>
            <a:r>
              <a:rPr lang="ru-RU" sz="2000" dirty="0" err="1"/>
              <a:t>проміжком</a:t>
            </a:r>
            <a:r>
              <a:rPr lang="ru-RU" sz="2000" dirty="0"/>
              <a:t> (рис</a:t>
            </a:r>
            <a:r>
              <a:rPr lang="ru-RU" sz="2000" dirty="0" smtClean="0"/>
              <a:t>. </a:t>
            </a:r>
            <a:r>
              <a:rPr lang="ru-RU" sz="2000" dirty="0"/>
              <a:t>в). </a:t>
            </a:r>
            <a:r>
              <a:rPr lang="ru-RU" sz="2000" dirty="0" err="1"/>
              <a:t>Якщо</a:t>
            </a:r>
            <a:r>
              <a:rPr lang="ru-RU" sz="2000" dirty="0"/>
              <a:t> в </a:t>
            </a:r>
            <a:r>
              <a:rPr lang="ru-RU" sz="2000" dirty="0" err="1"/>
              <a:t>закритому</a:t>
            </a:r>
            <a:r>
              <a:rPr lang="ru-RU" sz="2000" dirty="0"/>
              <a:t> </a:t>
            </a:r>
            <a:r>
              <a:rPr lang="ru-RU" sz="2000" dirty="0" err="1"/>
              <a:t>коливальному</a:t>
            </a:r>
            <a:r>
              <a:rPr lang="ru-RU" sz="2000" dirty="0"/>
              <a:t> </a:t>
            </a:r>
            <a:r>
              <a:rPr lang="ru-RU" sz="2000" dirty="0" err="1"/>
              <a:t>контурі</a:t>
            </a:r>
            <a:r>
              <a:rPr lang="ru-RU" sz="2000" dirty="0"/>
              <a:t> </a:t>
            </a:r>
            <a:r>
              <a:rPr lang="ru-RU" sz="2000" dirty="0" err="1"/>
              <a:t>змінне</a:t>
            </a:r>
            <a:r>
              <a:rPr lang="ru-RU" sz="2000" dirty="0"/>
              <a:t> </a:t>
            </a:r>
            <a:r>
              <a:rPr lang="ru-RU" sz="2000" dirty="0" err="1"/>
              <a:t>електричне</a:t>
            </a:r>
            <a:r>
              <a:rPr lang="ru-RU" sz="2000" dirty="0"/>
              <a:t> поле </a:t>
            </a:r>
            <a:r>
              <a:rPr lang="ru-RU" sz="2000" dirty="0" err="1"/>
              <a:t>зосереджене</a:t>
            </a:r>
            <a:r>
              <a:rPr lang="ru-RU" sz="2000" dirty="0"/>
              <a:t> </a:t>
            </a:r>
            <a:r>
              <a:rPr lang="ru-RU" sz="2000" dirty="0" err="1"/>
              <a:t>усередині</a:t>
            </a:r>
            <a:r>
              <a:rPr lang="ru-RU" sz="2000" dirty="0"/>
              <a:t> конденсатора (рис</a:t>
            </a:r>
            <a:r>
              <a:rPr lang="ru-RU" sz="2000" dirty="0" smtClean="0"/>
              <a:t>. </a:t>
            </a:r>
            <a:r>
              <a:rPr lang="ru-RU" sz="2000" dirty="0"/>
              <a:t>а), то у </a:t>
            </a:r>
            <a:r>
              <a:rPr lang="ru-RU" sz="2000" dirty="0" err="1"/>
              <a:t>відкритому</a:t>
            </a:r>
            <a:r>
              <a:rPr lang="ru-RU" sz="2000" dirty="0"/>
              <a:t> – </a:t>
            </a:r>
            <a:r>
              <a:rPr lang="ru-RU" sz="2000" dirty="0" err="1"/>
              <a:t>воно</a:t>
            </a:r>
            <a:r>
              <a:rPr lang="ru-RU" sz="2000" dirty="0"/>
              <a:t> </a:t>
            </a:r>
            <a:r>
              <a:rPr lang="ru-RU" sz="2000" dirty="0" err="1"/>
              <a:t>заповнює</a:t>
            </a:r>
            <a:r>
              <a:rPr lang="ru-RU" sz="2000" dirty="0"/>
              <a:t> </a:t>
            </a:r>
            <a:r>
              <a:rPr lang="ru-RU" sz="2000" dirty="0" err="1"/>
              <a:t>навколишній</a:t>
            </a:r>
            <a:r>
              <a:rPr lang="ru-RU" sz="2000" dirty="0"/>
              <a:t> </a:t>
            </a:r>
            <a:r>
              <a:rPr lang="ru-RU" sz="2000" dirty="0" err="1"/>
              <a:t>простір</a:t>
            </a:r>
            <a:r>
              <a:rPr lang="ru-RU" sz="2000" dirty="0"/>
              <a:t> (рис</a:t>
            </a:r>
            <a:r>
              <a:rPr lang="ru-RU" sz="2000" dirty="0" smtClean="0"/>
              <a:t>. </a:t>
            </a:r>
            <a:r>
              <a:rPr lang="ru-RU" sz="2000" dirty="0"/>
              <a:t>в),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істотно</a:t>
            </a:r>
            <a:r>
              <a:rPr lang="ru-RU" sz="2000" dirty="0"/>
              <a:t> </a:t>
            </a:r>
            <a:r>
              <a:rPr lang="ru-RU" sz="2000" dirty="0" err="1"/>
              <a:t>підвищує</a:t>
            </a:r>
            <a:r>
              <a:rPr lang="ru-RU" sz="2000" dirty="0"/>
              <a:t> </a:t>
            </a:r>
            <a:r>
              <a:rPr lang="ru-RU" sz="2000" dirty="0" err="1"/>
              <a:t>інтенсивність</a:t>
            </a:r>
            <a:r>
              <a:rPr lang="ru-RU" sz="2000" dirty="0"/>
              <a:t> </a:t>
            </a:r>
            <a:r>
              <a:rPr lang="ru-RU" sz="2000" dirty="0" err="1"/>
              <a:t>електромагнітного</a:t>
            </a:r>
            <a:r>
              <a:rPr lang="ru-RU" sz="2000" dirty="0"/>
              <a:t> </a:t>
            </a:r>
            <a:r>
              <a:rPr lang="ru-RU" sz="2000" dirty="0" err="1"/>
              <a:t>випромінювання</a:t>
            </a:r>
            <a:r>
              <a:rPr lang="ru-RU" sz="2000" dirty="0"/>
              <a:t>. </a:t>
            </a:r>
            <a:r>
              <a:rPr lang="uk-UA" sz="2000" dirty="0"/>
              <a:t>Коливання в такій системі підтримуються за рахунок джерела </a:t>
            </a:r>
            <a:r>
              <a:rPr lang="uk-UA" sz="2000" dirty="0" err="1"/>
              <a:t>е.р.с</a:t>
            </a:r>
            <a:r>
              <a:rPr lang="uk-UA" sz="2000" dirty="0"/>
              <a:t>., увімкненого до обкладок конденсатора, а іскровий проміжок застосовується для того, щоб збільшити різницю потенціалів, до якої в початковий момент часу заряджаються обкладки конденсатора.</a:t>
            </a:r>
            <a:endParaRPr lang="ru-RU" sz="2000" dirty="0"/>
          </a:p>
          <a:p>
            <a:pPr marL="0" indent="0">
              <a:buFont typeface="Arial"/>
              <a:buNone/>
            </a:pP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432325" y="26196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4797" y="2478459"/>
            <a:ext cx="2834886" cy="32067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686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34721"/>
            <a:ext cx="10131427" cy="1468800"/>
          </a:xfrm>
          <a:scene3d>
            <a:camera prst="perspectiveRight"/>
            <a:lightRig rig="threePt" dir="t"/>
          </a:scene3d>
        </p:spPr>
        <p:txBody>
          <a:bodyPr>
            <a:normAutofit/>
          </a:bodyPr>
          <a:lstStyle/>
          <a:p>
            <a:r>
              <a:rPr lang="uk-UA" sz="6600" b="1" dirty="0" smtClean="0">
                <a:ln w="28575" cmpd="sng">
                  <a:solidFill>
                    <a:srgbClr val="61A5D6">
                      <a:lumMod val="50000"/>
                    </a:srgbClr>
                  </a:solidFill>
                </a:ln>
                <a:solidFill>
                  <a:prstClr val="white"/>
                </a:solidFill>
                <a:effectLst>
                  <a:glow rad="76200">
                    <a:srgbClr val="61A5D6">
                      <a:satMod val="175000"/>
                      <a:alpha val="53000"/>
                    </a:srgb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14300" stA="63000" endPos="42000" dir="5400000" sy="-100000" algn="bl" rotWithShape="0"/>
                </a:effectLst>
                <a:latin typeface="Taurus" panose="020B0903060703020204" pitchFamily="34" charset="0"/>
              </a:rPr>
              <a:t>Досліди Герца</a:t>
            </a:r>
            <a:endParaRPr lang="ru-RU" sz="6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799" y="6919219"/>
            <a:ext cx="10131428" cy="860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44843" y="2018270"/>
            <a:ext cx="8169875" cy="3862766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 smtClean="0"/>
          </a:p>
          <a:p>
            <a:r>
              <a:rPr lang="uk-UA" sz="2000" dirty="0"/>
              <a:t>Для утворення електромагнітних хвиль вібратор Герца В </a:t>
            </a:r>
            <a:r>
              <a:rPr lang="uk-UA" sz="2000" dirty="0" err="1"/>
              <a:t>під’єднували</a:t>
            </a:r>
            <a:r>
              <a:rPr lang="uk-UA" sz="2000" dirty="0"/>
              <a:t> до індуктора I (рис. 2). Коли напруга на іскровому проміжку досягала пробивного значення, виникала іскра, яка замикала обидві половини вібратора, і у вібраторі виникали вільні затухаючі коливання. При зникненні іскри контур розмикався і коливання припинялися. Потім індуктор знову заряджав конденсатор, виникала іскра й у контурі знову спостерігалися коливання, і </a:t>
            </a:r>
            <a:r>
              <a:rPr lang="uk-UA" sz="2000" dirty="0" err="1"/>
              <a:t>т.д</a:t>
            </a:r>
            <a:r>
              <a:rPr lang="uk-UA" sz="2000" dirty="0"/>
              <a:t>. Для реєстрації електромагнітних хвиль Герц використовував інший вібратор, який був названий резонатором Р, що мав таку ж частоту власних коливань, як і випромінюючий вібратор. Коли електромагнітні хвилі досягали резонатора, то в його зазорі виникала електрична іскра.</a:t>
            </a:r>
            <a:endParaRPr lang="ru-RU" sz="2000" dirty="0"/>
          </a:p>
          <a:p>
            <a:pPr marL="0" indent="0">
              <a:buFont typeface="Arial"/>
              <a:buNone/>
            </a:pP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432325" y="26196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938054" y="20182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054" y="2153086"/>
            <a:ext cx="2780017" cy="3292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8040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922" y="-387174"/>
            <a:ext cx="10131427" cy="1468800"/>
          </a:xfrm>
          <a:scene3d>
            <a:camera prst="perspectiveRight"/>
            <a:lightRig rig="threePt" dir="t"/>
          </a:scene3d>
        </p:spPr>
        <p:txBody>
          <a:bodyPr>
            <a:normAutofit fontScale="90000"/>
          </a:bodyPr>
          <a:lstStyle/>
          <a:p>
            <a:r>
              <a:rPr lang="uk-UA" sz="6600" b="1" dirty="0" err="1" smtClean="0">
                <a:ln w="28575" cmpd="sng">
                  <a:solidFill>
                    <a:srgbClr val="61A5D6">
                      <a:lumMod val="50000"/>
                    </a:srgbClr>
                  </a:solidFill>
                </a:ln>
                <a:solidFill>
                  <a:prstClr val="white"/>
                </a:solidFill>
                <a:effectLst>
                  <a:glow rad="76200">
                    <a:srgbClr val="61A5D6">
                      <a:satMod val="175000"/>
                      <a:alpha val="53000"/>
                    </a:srgb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14300" stA="63000" endPos="42000" dir="5400000" sy="-100000" algn="bl" rotWithShape="0"/>
                </a:effectLst>
                <a:latin typeface="Taurus" panose="020B0903060703020204" pitchFamily="34" charset="0"/>
              </a:rPr>
              <a:t>Електоромагнітні</a:t>
            </a:r>
            <a:r>
              <a:rPr lang="uk-UA" sz="6600" b="1" dirty="0" smtClean="0">
                <a:ln w="28575" cmpd="sng">
                  <a:solidFill>
                    <a:srgbClr val="61A5D6">
                      <a:lumMod val="50000"/>
                    </a:srgbClr>
                  </a:solidFill>
                </a:ln>
                <a:solidFill>
                  <a:prstClr val="white"/>
                </a:solidFill>
                <a:effectLst>
                  <a:glow rad="76200">
                    <a:srgbClr val="61A5D6">
                      <a:satMod val="175000"/>
                      <a:alpha val="53000"/>
                    </a:srgbClr>
                  </a:glow>
                  <a:outerShdw blurRad="50800" dist="38100" dir="8100000" algn="tr" rotWithShape="0">
                    <a:prstClr val="black">
                      <a:alpha val="40000"/>
                    </a:prstClr>
                  </a:outerShdw>
                  <a:reflection blurRad="114300" stA="63000" endPos="42000" dir="5400000" sy="-100000" algn="bl" rotWithShape="0"/>
                </a:effectLst>
                <a:latin typeface="Taurus" panose="020B0903060703020204" pitchFamily="34" charset="0"/>
              </a:rPr>
              <a:t> хвилі</a:t>
            </a:r>
            <a:endParaRPr lang="ru-RU" sz="6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799" y="6919219"/>
            <a:ext cx="10131428" cy="8604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13036" y="1196738"/>
            <a:ext cx="4272338" cy="5463944"/>
          </a:xfrm>
          <a:prstGeom prst="rect">
            <a:avLst/>
          </a:prstGeom>
          <a:gradFill>
            <a:gsLst>
              <a:gs pos="0">
                <a:srgbClr val="C0D7EB"/>
              </a:gs>
              <a:gs pos="100000">
                <a:schemeClr val="accent3">
                  <a:tint val="82000"/>
                  <a:alpha val="74000"/>
                </a:schemeClr>
              </a:gs>
            </a:gsLst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 smtClean="0"/>
          </a:p>
          <a:p>
            <a:r>
              <a:rPr lang="uk-UA" sz="2000" dirty="0"/>
              <a:t>Електромагнітні хвилі, які мають досить широкий діапазон частот (або довжин хвиль λ = c/υ, де с - швидкість електромагнітних хвиль у вакуумі), відрізняються одна від одної за способам їх генерації і реєстрації, а також за своїми властивостями. Тому електромагнітні хвилі поділяються на кілька видів: радіохвилі, світлові хвилі, рентгенівське і γ-випромінювання (табл</a:t>
            </a:r>
            <a:r>
              <a:rPr lang="uk-UA" sz="2000" dirty="0" smtClean="0"/>
              <a:t>.). </a:t>
            </a:r>
            <a:r>
              <a:rPr lang="uk-UA" sz="2000" dirty="0"/>
              <a:t>Слід зазначити, що межі між різними видами електромагнітних хвиль досить умовні. </a:t>
            </a:r>
            <a:endParaRPr lang="ru-RU" sz="2000" dirty="0"/>
          </a:p>
          <a:p>
            <a:pPr marL="0" indent="0">
              <a:buFont typeface="Arial"/>
              <a:buNone/>
            </a:pP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432325" y="26196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938054" y="20182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785925"/>
              </p:ext>
            </p:extLst>
          </p:nvPr>
        </p:nvGraphicFramePr>
        <p:xfrm>
          <a:off x="4803607" y="1196738"/>
          <a:ext cx="7170221" cy="4924929"/>
        </p:xfrm>
        <a:graphic>
          <a:graphicData uri="http://schemas.openxmlformats.org/drawingml/2006/table">
            <a:tbl>
              <a:tblPr>
                <a:solidFill>
                  <a:schemeClr val="accent3">
                    <a:lumMod val="75000"/>
                  </a:schemeClr>
                </a:solidFill>
                <a:tableStyleId>{5C22544A-7EE6-4342-B048-85BDC9FD1C3A}</a:tableStyleId>
              </a:tblPr>
              <a:tblGrid>
                <a:gridCol w="2236597"/>
                <a:gridCol w="1569251"/>
                <a:gridCol w="1566092"/>
                <a:gridCol w="1798281"/>
              </a:tblGrid>
              <a:tr h="6762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Вид випромінювання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C0D7EB"/>
                        </a:gs>
                        <a:gs pos="100000">
                          <a:srgbClr val="A2C5E2">
                            <a:alpha val="74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Довжина хвилі, м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C0D7EB"/>
                        </a:gs>
                        <a:gs pos="100000">
                          <a:srgbClr val="A2C5E2">
                            <a:alpha val="74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Частота, </a:t>
                      </a:r>
                      <a:r>
                        <a:rPr lang="uk-UA" sz="1050" dirty="0" err="1">
                          <a:effectLst/>
                        </a:rPr>
                        <a:t>Гц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C0D7EB"/>
                        </a:gs>
                        <a:gs pos="100000">
                          <a:srgbClr val="A2C5E2">
                            <a:alpha val="74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Джерело випромінювання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C0D7EB"/>
                        </a:gs>
                        <a:gs pos="100000">
                          <a:srgbClr val="A2C5E2">
                            <a:alpha val="74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42486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Радіохвилі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Світлові </a:t>
                      </a:r>
                      <a:r>
                        <a:rPr lang="uk-UA" sz="1050" dirty="0">
                          <a:effectLst/>
                        </a:rPr>
                        <a:t>хвилі: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- </a:t>
                      </a:r>
                      <a:r>
                        <a:rPr lang="uk-UA" sz="1050" dirty="0">
                          <a:effectLst/>
                        </a:rPr>
                        <a:t>інфрачервоне випромінювання.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- </a:t>
                      </a:r>
                      <a:r>
                        <a:rPr lang="uk-UA" sz="1050" dirty="0">
                          <a:effectLst/>
                        </a:rPr>
                        <a:t>видиме світло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- </a:t>
                      </a:r>
                      <a:r>
                        <a:rPr lang="uk-UA" sz="1050" dirty="0">
                          <a:effectLst/>
                        </a:rPr>
                        <a:t>ультрафіолетове випромінювання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Рентгенівське </a:t>
                      </a:r>
                      <a:r>
                        <a:rPr lang="uk-UA" sz="1050" dirty="0">
                          <a:effectLst/>
                        </a:rPr>
                        <a:t>випромінювання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Гамма-випромінювання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0">
                          <a:srgbClr val="C0D7EB"/>
                        </a:gs>
                        <a:gs pos="100000">
                          <a:srgbClr val="A2C5E2">
                            <a:alpha val="74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10</a:t>
                      </a:r>
                      <a:r>
                        <a:rPr lang="uk-UA" sz="1050" baseline="30000" dirty="0">
                          <a:effectLst/>
                        </a:rPr>
                        <a:t>3</a:t>
                      </a:r>
                      <a:r>
                        <a:rPr lang="uk-UA" sz="1050" dirty="0">
                          <a:effectLst/>
                        </a:rPr>
                        <a:t> ─ 10</a:t>
                      </a:r>
                      <a:r>
                        <a:rPr lang="uk-UA" sz="1050" baseline="30000" dirty="0">
                          <a:effectLst/>
                        </a:rPr>
                        <a:t>-4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aseline="30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5·10</a:t>
                      </a:r>
                      <a:r>
                        <a:rPr lang="uk-UA" sz="1050" baseline="30000" dirty="0" smtClean="0">
                          <a:effectLst/>
                        </a:rPr>
                        <a:t>-4</a:t>
                      </a:r>
                      <a:r>
                        <a:rPr lang="uk-UA" sz="1050" dirty="0" smtClean="0">
                          <a:effectLst/>
                        </a:rPr>
                        <a:t> </a:t>
                      </a:r>
                      <a:r>
                        <a:rPr lang="uk-UA" sz="1050" dirty="0">
                          <a:effectLst/>
                        </a:rPr>
                        <a:t>─ 8·10</a:t>
                      </a:r>
                      <a:r>
                        <a:rPr lang="uk-UA" sz="1050" baseline="30000" dirty="0">
                          <a:effectLst/>
                        </a:rPr>
                        <a:t>-7</a:t>
                      </a:r>
                      <a:r>
                        <a:rPr lang="uk-UA" sz="1050" dirty="0">
                          <a:effectLst/>
                        </a:rPr>
                        <a:t> 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8·10</a:t>
                      </a:r>
                      <a:r>
                        <a:rPr lang="uk-UA" sz="1050" baseline="30000" dirty="0" smtClean="0">
                          <a:effectLst/>
                        </a:rPr>
                        <a:t>-7</a:t>
                      </a:r>
                      <a:r>
                        <a:rPr lang="uk-UA" sz="1050" dirty="0">
                          <a:effectLst/>
                        </a:rPr>
                        <a:t>─4·10</a:t>
                      </a:r>
                      <a:r>
                        <a:rPr lang="uk-UA" sz="1050" baseline="30000" dirty="0">
                          <a:effectLst/>
                        </a:rPr>
                        <a:t>-7</a:t>
                      </a:r>
                      <a:r>
                        <a:rPr lang="uk-UA" sz="1050" dirty="0">
                          <a:effectLst/>
                        </a:rPr>
                        <a:t> 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4·10</a:t>
                      </a:r>
                      <a:r>
                        <a:rPr lang="uk-UA" sz="1050" baseline="30000" dirty="0">
                          <a:effectLst/>
                        </a:rPr>
                        <a:t>-7 </a:t>
                      </a:r>
                      <a:r>
                        <a:rPr lang="uk-UA" sz="1050" dirty="0">
                          <a:effectLst/>
                        </a:rPr>
                        <a:t>─ 10</a:t>
                      </a:r>
                      <a:r>
                        <a:rPr lang="uk-UA" sz="1050" baseline="30000" dirty="0">
                          <a:effectLst/>
                        </a:rPr>
                        <a:t>-9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aseline="30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aseline="30000" dirty="0">
                          <a:effectLst/>
                        </a:rPr>
                        <a:t> </a:t>
                      </a:r>
                      <a:r>
                        <a:rPr lang="uk-UA" sz="1050" dirty="0" smtClean="0">
                          <a:effectLst/>
                        </a:rPr>
                        <a:t>2·10</a:t>
                      </a:r>
                      <a:r>
                        <a:rPr lang="uk-UA" sz="1050" baseline="30000" dirty="0" smtClean="0">
                          <a:effectLst/>
                        </a:rPr>
                        <a:t>-9</a:t>
                      </a:r>
                      <a:r>
                        <a:rPr lang="uk-UA" sz="1050" dirty="0" smtClean="0">
                          <a:effectLst/>
                        </a:rPr>
                        <a:t> </a:t>
                      </a:r>
                      <a:r>
                        <a:rPr lang="uk-UA" sz="1050" dirty="0">
                          <a:effectLst/>
                        </a:rPr>
                        <a:t>─ 6·10</a:t>
                      </a:r>
                      <a:r>
                        <a:rPr lang="uk-UA" sz="1050" baseline="30000" dirty="0">
                          <a:effectLst/>
                        </a:rPr>
                        <a:t>-12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&lt;</a:t>
                      </a:r>
                      <a:r>
                        <a:rPr lang="uk-UA" sz="1050" dirty="0">
                          <a:effectLst/>
                        </a:rPr>
                        <a:t>6·10</a:t>
                      </a:r>
                      <a:r>
                        <a:rPr lang="uk-UA" sz="1050" baseline="30000" dirty="0">
                          <a:effectLst/>
                        </a:rPr>
                        <a:t>-12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>
                      <a:gsLst>
                        <a:gs pos="0">
                          <a:srgbClr val="C0D7EB"/>
                        </a:gs>
                        <a:gs pos="100000">
                          <a:srgbClr val="A2C5E2">
                            <a:alpha val="74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3·10</a:t>
                      </a:r>
                      <a:r>
                        <a:rPr lang="uk-UA" sz="1050" baseline="30000" dirty="0">
                          <a:effectLst/>
                        </a:rPr>
                        <a:t>5</a:t>
                      </a:r>
                      <a:r>
                        <a:rPr lang="uk-UA" sz="1050" dirty="0">
                          <a:effectLst/>
                        </a:rPr>
                        <a:t> ─ 3·10</a:t>
                      </a:r>
                      <a:r>
                        <a:rPr lang="uk-UA" sz="1050" baseline="30000" dirty="0">
                          <a:effectLst/>
                        </a:rPr>
                        <a:t>12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6·10</a:t>
                      </a:r>
                      <a:r>
                        <a:rPr lang="uk-UA" sz="1050" baseline="30000" dirty="0" smtClean="0">
                          <a:effectLst/>
                        </a:rPr>
                        <a:t>11</a:t>
                      </a:r>
                      <a:r>
                        <a:rPr lang="uk-UA" sz="1050" dirty="0" smtClean="0">
                          <a:effectLst/>
                        </a:rPr>
                        <a:t> </a:t>
                      </a:r>
                      <a:r>
                        <a:rPr lang="uk-UA" sz="1050" dirty="0">
                          <a:effectLst/>
                        </a:rPr>
                        <a:t>─ 3,7·10</a:t>
                      </a:r>
                      <a:r>
                        <a:rPr lang="uk-UA" sz="1050" baseline="30000" dirty="0">
                          <a:effectLst/>
                        </a:rPr>
                        <a:t>14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3,7·10</a:t>
                      </a:r>
                      <a:r>
                        <a:rPr lang="uk-UA" sz="1050" baseline="30000" dirty="0" smtClean="0">
                          <a:effectLst/>
                        </a:rPr>
                        <a:t>14</a:t>
                      </a:r>
                      <a:r>
                        <a:rPr lang="uk-UA" sz="1050" dirty="0">
                          <a:effectLst/>
                        </a:rPr>
                        <a:t>─7,5·10</a:t>
                      </a:r>
                      <a:r>
                        <a:rPr lang="uk-UA" sz="1050" baseline="30000" dirty="0">
                          <a:effectLst/>
                        </a:rPr>
                        <a:t>14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aseline="30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7,5·10</a:t>
                      </a:r>
                      <a:r>
                        <a:rPr lang="uk-UA" sz="1050" baseline="30000" dirty="0">
                          <a:effectLst/>
                        </a:rPr>
                        <a:t>14</a:t>
                      </a:r>
                      <a:r>
                        <a:rPr lang="uk-UA" sz="1050" dirty="0">
                          <a:effectLst/>
                        </a:rPr>
                        <a:t> ─ 3·10</a:t>
                      </a:r>
                      <a:r>
                        <a:rPr lang="uk-UA" sz="1050" baseline="30000" dirty="0">
                          <a:effectLst/>
                        </a:rPr>
                        <a:t>17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aseline="3000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aseline="30000" dirty="0">
                          <a:effectLst/>
                        </a:rPr>
                        <a:t> </a:t>
                      </a:r>
                      <a:r>
                        <a:rPr lang="uk-UA" sz="1050" dirty="0" smtClean="0">
                          <a:effectLst/>
                        </a:rPr>
                        <a:t>1,5·10</a:t>
                      </a:r>
                      <a:r>
                        <a:rPr lang="uk-UA" sz="1050" baseline="30000" dirty="0" smtClean="0">
                          <a:effectLst/>
                        </a:rPr>
                        <a:t>17</a:t>
                      </a:r>
                      <a:r>
                        <a:rPr lang="uk-UA" sz="1050" dirty="0">
                          <a:effectLst/>
                        </a:rPr>
                        <a:t>─5·10</a:t>
                      </a:r>
                      <a:r>
                        <a:rPr lang="uk-UA" sz="1050" baseline="30000" dirty="0">
                          <a:effectLst/>
                        </a:rPr>
                        <a:t>19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&gt;</a:t>
                      </a:r>
                      <a:r>
                        <a:rPr lang="uk-UA" sz="1050" dirty="0">
                          <a:effectLst/>
                        </a:rPr>
                        <a:t>5·10</a:t>
                      </a:r>
                      <a:r>
                        <a:rPr lang="uk-UA" sz="1050" baseline="30000" dirty="0">
                          <a:effectLst/>
                        </a:rPr>
                        <a:t>19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C0D7EB"/>
                        </a:gs>
                        <a:gs pos="100000">
                          <a:srgbClr val="A2C5E2">
                            <a:alpha val="74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Коливальний контур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Вібратор Герца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Ламповий </a:t>
                      </a:r>
                      <a:r>
                        <a:rPr lang="uk-UA" sz="1050" dirty="0">
                          <a:effectLst/>
                        </a:rPr>
                        <a:t>генератор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Лампи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Нагріті </a:t>
                      </a:r>
                      <a:r>
                        <a:rPr lang="uk-UA" sz="1050" dirty="0">
                          <a:effectLst/>
                        </a:rPr>
                        <a:t>тіла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Лазери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</a:rPr>
                        <a:t> </a:t>
                      </a:r>
                      <a:r>
                        <a:rPr lang="uk-UA" sz="1050" dirty="0" smtClean="0">
                          <a:effectLst/>
                        </a:rPr>
                        <a:t>Рентгенівські </a:t>
                      </a:r>
                      <a:r>
                        <a:rPr lang="uk-UA" sz="1050" dirty="0">
                          <a:effectLst/>
                        </a:rPr>
                        <a:t>трубки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 Радіоактивність</a:t>
                      </a:r>
                      <a:endParaRPr lang="ru-RU" sz="105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05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smtClean="0">
                          <a:effectLst/>
                        </a:rPr>
                        <a:t>Космічне </a:t>
                      </a:r>
                      <a:r>
                        <a:rPr lang="uk-UA" sz="1050" dirty="0">
                          <a:effectLst/>
                        </a:rPr>
                        <a:t>випромінювання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>
                      <a:gsLst>
                        <a:gs pos="0">
                          <a:srgbClr val="C0D7EB"/>
                        </a:gs>
                        <a:gs pos="100000">
                          <a:srgbClr val="A2C5E2">
                            <a:alpha val="74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>
            <a:off x="4803006" y="2550695"/>
            <a:ext cx="71804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803003" y="3959188"/>
            <a:ext cx="71804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803004" y="4454893"/>
            <a:ext cx="71804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803003" y="4978301"/>
            <a:ext cx="71804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803003" y="5670744"/>
            <a:ext cx="7180447" cy="6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910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TC103457452[[fn=Небесный]]</Template>
  <TotalTime>190</TotalTime>
  <Words>575</Words>
  <Application>Microsoft Office PowerPoint</Application>
  <PresentationFormat>Широкоэкранный</PresentationFormat>
  <Paragraphs>102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Taurus</vt:lpstr>
      <vt:lpstr>Times New Roman</vt:lpstr>
      <vt:lpstr>Небеса</vt:lpstr>
      <vt:lpstr>Уравнение</vt:lpstr>
      <vt:lpstr>Відкриття електромагнітних хвиль</vt:lpstr>
      <vt:lpstr>Рівняння Максвелла</vt:lpstr>
      <vt:lpstr>Рівняння Максвелла</vt:lpstr>
      <vt:lpstr>Рівняння Максвелла</vt:lpstr>
      <vt:lpstr>Рівняння Максвелла</vt:lpstr>
      <vt:lpstr>Досліди Герца</vt:lpstr>
      <vt:lpstr>Досліди Герца</vt:lpstr>
      <vt:lpstr>Електоромагнітні хвилі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Відкриття електромагнітних хвиль</dc:title>
  <dc:creator>Max</dc:creator>
  <cp:lastModifiedBy>Max</cp:lastModifiedBy>
  <cp:revision>21</cp:revision>
  <dcterms:created xsi:type="dcterms:W3CDTF">2013-11-02T14:29:48Z</dcterms:created>
  <dcterms:modified xsi:type="dcterms:W3CDTF">2013-12-10T18:15:40Z</dcterms:modified>
</cp:coreProperties>
</file>