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9" r:id="rId11"/>
    <p:sldId id="270" r:id="rId12"/>
    <p:sldId id="272" r:id="rId13"/>
    <p:sldId id="263" r:id="rId14"/>
    <p:sldId id="264" r:id="rId15"/>
    <p:sldId id="26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0F878"/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ormal_Celestia_III,_Space_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8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5500702"/>
            <a:ext cx="8643998" cy="1000132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FFF00"/>
                </a:solidFill>
                <a:latin typeface="Bookman Old Style" pitchFamily="18" charset="0"/>
              </a:rPr>
              <a:t>Планети</a:t>
            </a:r>
            <a:r>
              <a:rPr lang="ru-RU" sz="4400" dirty="0" smtClean="0">
                <a:solidFill>
                  <a:srgbClr val="FFFF00"/>
                </a:solidFill>
                <a:latin typeface="Bookman Old Style" pitchFamily="18" charset="0"/>
              </a:rPr>
              <a:t> земно</a:t>
            </a:r>
            <a:r>
              <a:rPr lang="uk-UA" sz="4400" dirty="0" smtClean="0">
                <a:solidFill>
                  <a:srgbClr val="FFFF00"/>
                </a:solidFill>
                <a:latin typeface="Bookman Old Style" pitchFamily="18" charset="0"/>
              </a:rPr>
              <a:t>ї групи</a:t>
            </a:r>
            <a:endParaRPr lang="ru-RU" sz="44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4514856" cy="737236"/>
          </a:xfrm>
        </p:spPr>
        <p:txBody>
          <a:bodyPr/>
          <a:lstStyle/>
          <a:p>
            <a:endParaRPr lang="uk-UA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37124120_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57222" y="285728"/>
            <a:ext cx="5857916" cy="6786610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Одна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особливостей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частково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дотепер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розплавлений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стан ядра.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Фізичною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наявності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рідкого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ядра (за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сейсмічними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флюїдного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запасу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власне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поле.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сонячного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вітру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магнітне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поле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спотворюється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"шлейф"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напрямку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простягається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кілометрів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планета оточена великою атмосферою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Основними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газами,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входять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складу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нижніх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азот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78%),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21%)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аргон (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1%).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газів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вуглекислого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газу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0,03%.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Атмосферний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океану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нормальних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умов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0,1 МПа.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Виходячи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5,977 • 10</a:t>
            </a:r>
            <a:r>
              <a:rPr lang="ru-R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г, тепло,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виділюване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рік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радіоактивного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розпаду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2,3 * 10</a:t>
            </a:r>
            <a:r>
              <a:rPr lang="ru-R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тепла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сьогодні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2,4 10</a:t>
            </a:r>
            <a:r>
              <a:rPr lang="ru-RU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кал. Таким чином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підтримується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рівність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генерацією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втратою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тепла.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тепло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передаватися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тільки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нагрітої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менш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нагрітої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температура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речовини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надрах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вища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температура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всього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комплексу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наукових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побудована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модель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внутрішньої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будови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оболонку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називають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літосферою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оболонка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декількох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великих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літосферних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плит,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повільно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переміщаються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одна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іншої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Уздовж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меж "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з'єднань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 плит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відбувається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частина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землетрусів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428604"/>
            <a:ext cx="2085964" cy="914400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Марс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00174"/>
            <a:ext cx="5372112" cy="499826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Марс за </a:t>
            </a:r>
            <a:r>
              <a:rPr lang="ru-RU" b="1" dirty="0" err="1" smtClean="0"/>
              <a:t>розташуванням</a:t>
            </a:r>
            <a:r>
              <a:rPr lang="ru-RU" b="1" dirty="0" smtClean="0"/>
              <a:t> </a:t>
            </a:r>
            <a:r>
              <a:rPr lang="ru-RU" b="1" dirty="0" err="1" smtClean="0"/>
              <a:t>четверта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 планета </a:t>
            </a:r>
            <a:r>
              <a:rPr lang="ru-RU" b="1" dirty="0" err="1" smtClean="0"/>
              <a:t>Сонячної</a:t>
            </a:r>
            <a:r>
              <a:rPr lang="ru-RU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</a:t>
            </a:r>
            <a:r>
              <a:rPr lang="ru-RU" dirty="0" smtClean="0"/>
              <a:t> На </a:t>
            </a:r>
            <a:r>
              <a:rPr lang="ru-RU" dirty="0" err="1" smtClean="0"/>
              <a:t>зоряному</a:t>
            </a:r>
            <a:r>
              <a:rPr lang="ru-RU" dirty="0" smtClean="0"/>
              <a:t> </a:t>
            </a:r>
            <a:r>
              <a:rPr lang="ru-RU" dirty="0" err="1" smtClean="0"/>
              <a:t>небі</a:t>
            </a:r>
            <a:r>
              <a:rPr lang="ru-RU" dirty="0" smtClean="0"/>
              <a:t> вона </a:t>
            </a:r>
            <a:r>
              <a:rPr lang="ru-RU" dirty="0" err="1" smtClean="0"/>
              <a:t>виглядає</a:t>
            </a:r>
            <a:r>
              <a:rPr lang="ru-RU" dirty="0" smtClean="0"/>
              <a:t> як </a:t>
            </a:r>
            <a:r>
              <a:rPr lang="ru-RU" dirty="0" err="1" smtClean="0"/>
              <a:t>немиготлива</a:t>
            </a:r>
            <a:r>
              <a:rPr lang="ru-RU" dirty="0" smtClean="0"/>
              <a:t> </a:t>
            </a:r>
            <a:r>
              <a:rPr lang="ru-RU" dirty="0" err="1" smtClean="0"/>
              <a:t>цятка</a:t>
            </a:r>
            <a:r>
              <a:rPr lang="ru-RU" dirty="0" smtClean="0"/>
              <a:t> </a:t>
            </a:r>
            <a:r>
              <a:rPr lang="ru-RU" dirty="0" err="1" smtClean="0"/>
              <a:t>червоного</a:t>
            </a:r>
            <a:r>
              <a:rPr lang="ru-RU" dirty="0" smtClean="0"/>
              <a:t> </a:t>
            </a:r>
            <a:r>
              <a:rPr lang="ru-RU" dirty="0" err="1" smtClean="0"/>
              <a:t>кольору</a:t>
            </a:r>
            <a:r>
              <a:rPr lang="ru-RU" dirty="0" smtClean="0"/>
              <a:t>, яка час </a:t>
            </a:r>
            <a:r>
              <a:rPr lang="ru-RU" dirty="0" err="1" smtClean="0"/>
              <a:t>від</a:t>
            </a:r>
            <a:r>
              <a:rPr lang="ru-RU" dirty="0" smtClean="0"/>
              <a:t> часу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перевершує</a:t>
            </a:r>
            <a:r>
              <a:rPr lang="ru-RU" dirty="0" smtClean="0"/>
              <a:t> за </a:t>
            </a:r>
            <a:r>
              <a:rPr lang="ru-RU" dirty="0" err="1" smtClean="0"/>
              <a:t>блиском</a:t>
            </a:r>
            <a:r>
              <a:rPr lang="ru-RU" dirty="0" smtClean="0"/>
              <a:t> </a:t>
            </a:r>
            <a:r>
              <a:rPr lang="ru-RU" dirty="0" err="1" smtClean="0"/>
              <a:t>зорі</a:t>
            </a:r>
            <a:r>
              <a:rPr lang="ru-RU" dirty="0" smtClean="0"/>
              <a:t> </a:t>
            </a:r>
            <a:r>
              <a:rPr lang="ru-RU" dirty="0" err="1" smtClean="0"/>
              <a:t>першої</a:t>
            </a:r>
            <a:r>
              <a:rPr lang="ru-RU" dirty="0" smtClean="0"/>
              <a:t> </a:t>
            </a:r>
            <a:r>
              <a:rPr lang="ru-RU" dirty="0" err="1" smtClean="0"/>
              <a:t>величини</a:t>
            </a:r>
            <a:r>
              <a:rPr lang="ru-RU" dirty="0" smtClean="0"/>
              <a:t>. Марс </a:t>
            </a:r>
            <a:r>
              <a:rPr lang="ru-RU" dirty="0" err="1" smtClean="0"/>
              <a:t>періодично</a:t>
            </a:r>
            <a:r>
              <a:rPr lang="ru-RU" dirty="0" smtClean="0"/>
              <a:t> </a:t>
            </a:r>
            <a:r>
              <a:rPr lang="ru-RU" dirty="0" err="1" smtClean="0"/>
              <a:t>підходить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на </a:t>
            </a:r>
            <a:r>
              <a:rPr lang="ru-RU" dirty="0" err="1" smtClean="0"/>
              <a:t>відстань</a:t>
            </a:r>
            <a:r>
              <a:rPr lang="ru-RU" dirty="0" smtClean="0"/>
              <a:t> до 57 млн. км,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ближче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будь-яка</a:t>
            </a:r>
            <a:r>
              <a:rPr lang="ru-RU" dirty="0" smtClean="0"/>
              <a:t> планета,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За </a:t>
            </a:r>
            <a:r>
              <a:rPr lang="ru-RU" dirty="0" err="1" smtClean="0"/>
              <a:t>діаметром</a:t>
            </a:r>
            <a:r>
              <a:rPr lang="ru-RU" dirty="0" smtClean="0"/>
              <a:t> Марс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вдвічі</a:t>
            </a:r>
            <a:r>
              <a:rPr lang="ru-RU" dirty="0" smtClean="0"/>
              <a:t> </a:t>
            </a:r>
            <a:r>
              <a:rPr lang="ru-RU" dirty="0" err="1" smtClean="0"/>
              <a:t>менший</a:t>
            </a:r>
            <a:r>
              <a:rPr lang="ru-RU" dirty="0" smtClean="0"/>
              <a:t> за Землю </a:t>
            </a:r>
            <a:r>
              <a:rPr lang="ru-RU" dirty="0" err="1" smtClean="0"/>
              <a:t>й</a:t>
            </a:r>
            <a:r>
              <a:rPr lang="ru-RU" dirty="0" smtClean="0"/>
              <a:t> Венеру. Планета оточена газовою </a:t>
            </a:r>
            <a:r>
              <a:rPr lang="ru-RU" dirty="0" err="1" smtClean="0"/>
              <a:t>оболонкою</a:t>
            </a:r>
            <a:r>
              <a:rPr lang="ru-RU" dirty="0" smtClean="0"/>
              <a:t> - атмосферою,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меншу</a:t>
            </a:r>
            <a:r>
              <a:rPr lang="ru-RU" dirty="0" smtClean="0"/>
              <a:t> </a:t>
            </a:r>
            <a:r>
              <a:rPr lang="ru-RU" dirty="0" err="1" smtClean="0"/>
              <a:t>густину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земна. Атмосфера Марса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вуглекислого</a:t>
            </a:r>
            <a:r>
              <a:rPr lang="ru-RU" dirty="0" smtClean="0"/>
              <a:t> газу (0,95 за </a:t>
            </a:r>
            <a:r>
              <a:rPr lang="ru-RU" dirty="0" err="1" smtClean="0"/>
              <a:t>об'ємом</a:t>
            </a:r>
            <a:r>
              <a:rPr lang="ru-RU" dirty="0" smtClean="0"/>
              <a:t>), азоту (0,027), аргону (0,016), </a:t>
            </a:r>
            <a:r>
              <a:rPr lang="ru-RU" dirty="0" err="1" smtClean="0"/>
              <a:t>кисню</a:t>
            </a:r>
            <a:r>
              <a:rPr lang="ru-RU" dirty="0" smtClean="0"/>
              <a:t> (0,02)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водяної</a:t>
            </a:r>
            <a:r>
              <a:rPr lang="ru-RU" dirty="0" smtClean="0"/>
              <a:t> пари (0,01-0,015).</a:t>
            </a:r>
          </a:p>
          <a:p>
            <a:endParaRPr lang="ru-RU" dirty="0"/>
          </a:p>
        </p:txBody>
      </p:sp>
      <p:pic>
        <p:nvPicPr>
          <p:cNvPr id="4" name="Рисунок 3" descr="марсс.jpg"/>
          <p:cNvPicPr>
            <a:picLocks noChangeAspect="1"/>
          </p:cNvPicPr>
          <p:nvPr/>
        </p:nvPicPr>
        <p:blipFill>
          <a:blip r:embed="rId2"/>
          <a:srcRect l="13671" t="3125" r="13672"/>
          <a:stretch>
            <a:fillRect/>
          </a:stretch>
        </p:blipFill>
        <p:spPr>
          <a:xfrm>
            <a:off x="5286334" y="785794"/>
            <a:ext cx="3857666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ost_47463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4217652"/>
            <a:ext cx="3571900" cy="2640348"/>
          </a:xfrm>
        </p:spPr>
      </p:pic>
      <p:sp>
        <p:nvSpPr>
          <p:cNvPr id="5" name="Прямоугольник 4"/>
          <p:cNvSpPr/>
          <p:nvPr/>
        </p:nvSpPr>
        <p:spPr>
          <a:xfrm>
            <a:off x="500034" y="214290"/>
            <a:ext cx="864396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Поверхня</a:t>
            </a:r>
            <a:r>
              <a:rPr lang="ru-RU" b="1" dirty="0" smtClean="0"/>
              <a:t> Марса </a:t>
            </a:r>
            <a:r>
              <a:rPr lang="ru-RU" b="1" dirty="0" err="1" smtClean="0"/>
              <a:t>дуже</a:t>
            </a:r>
            <a:r>
              <a:rPr lang="ru-RU" b="1" dirty="0" smtClean="0"/>
              <a:t> </a:t>
            </a:r>
            <a:r>
              <a:rPr lang="ru-RU" b="1" dirty="0" err="1" smtClean="0"/>
              <a:t>розчленована</a:t>
            </a:r>
            <a:r>
              <a:rPr lang="ru-RU" b="1" dirty="0" smtClean="0"/>
              <a:t>,</a:t>
            </a:r>
            <a:r>
              <a:rPr lang="ru-RU" dirty="0" smtClean="0"/>
              <a:t> на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каньйони</a:t>
            </a:r>
            <a:r>
              <a:rPr lang="ru-RU" dirty="0" smtClean="0"/>
              <a:t>, </a:t>
            </a:r>
            <a:r>
              <a:rPr lang="ru-RU" dirty="0" err="1" smtClean="0"/>
              <a:t>численні</a:t>
            </a:r>
            <a:r>
              <a:rPr lang="ru-RU" dirty="0" smtClean="0"/>
              <a:t> </a:t>
            </a:r>
            <a:r>
              <a:rPr lang="ru-RU" dirty="0" err="1" smtClean="0"/>
              <a:t>високі</a:t>
            </a:r>
            <a:r>
              <a:rPr lang="ru-RU" dirty="0" smtClean="0"/>
              <a:t> уступи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схили</a:t>
            </a:r>
            <a:r>
              <a:rPr lang="ru-RU" dirty="0" smtClean="0"/>
              <a:t>. У </a:t>
            </a:r>
            <a:r>
              <a:rPr lang="ru-RU" dirty="0" err="1" smtClean="0"/>
              <a:t>зразках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Марса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великий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окислів</a:t>
            </a:r>
            <a:r>
              <a:rPr lang="ru-RU" dirty="0" smtClean="0"/>
              <a:t> </a:t>
            </a:r>
            <a:r>
              <a:rPr lang="ru-RU" dirty="0" err="1" smtClean="0"/>
              <a:t>силіцію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феруму</a:t>
            </a:r>
            <a:r>
              <a:rPr lang="ru-RU" dirty="0" smtClean="0"/>
              <a:t>.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Сульфуру</a:t>
            </a:r>
            <a:r>
              <a:rPr lang="ru-RU" dirty="0" smtClean="0"/>
              <a:t> (у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сульфатів</a:t>
            </a:r>
            <a:r>
              <a:rPr lang="ru-RU" dirty="0" smtClean="0"/>
              <a:t>) </a:t>
            </a:r>
            <a:r>
              <a:rPr lang="ru-RU" dirty="0" err="1" smtClean="0"/>
              <a:t>у</a:t>
            </a:r>
            <a:r>
              <a:rPr lang="ru-RU" dirty="0" smtClean="0"/>
              <a:t> десятки </a:t>
            </a:r>
            <a:r>
              <a:rPr lang="ru-RU" dirty="0" err="1" smtClean="0"/>
              <a:t>разів</a:t>
            </a:r>
            <a:r>
              <a:rPr lang="ru-RU" dirty="0" smtClean="0"/>
              <a:t>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вміст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у </a:t>
            </a:r>
            <a:r>
              <a:rPr lang="ru-RU" dirty="0" err="1" smtClean="0"/>
              <a:t>земній</a:t>
            </a:r>
            <a:r>
              <a:rPr lang="ru-RU" dirty="0" smtClean="0"/>
              <a:t> </a:t>
            </a:r>
            <a:r>
              <a:rPr lang="ru-RU" dirty="0" err="1" smtClean="0"/>
              <a:t>корі</a:t>
            </a:r>
            <a:r>
              <a:rPr lang="ru-RU" dirty="0" smtClean="0"/>
              <a:t>. На </a:t>
            </a:r>
            <a:r>
              <a:rPr lang="ru-RU" dirty="0" err="1" smtClean="0"/>
              <a:t>знімках</a:t>
            </a:r>
            <a:r>
              <a:rPr lang="ru-RU" dirty="0" smtClean="0"/>
              <a:t> Марса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вулканічної</a:t>
            </a:r>
            <a:r>
              <a:rPr lang="ru-RU" dirty="0" smtClean="0"/>
              <a:t> </a:t>
            </a:r>
            <a:r>
              <a:rPr lang="ru-RU" dirty="0" err="1" smtClean="0"/>
              <a:t>активності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руйнування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згладжування</a:t>
            </a:r>
            <a:r>
              <a:rPr lang="ru-RU" dirty="0" smtClean="0"/>
              <a:t> </a:t>
            </a:r>
            <a:r>
              <a:rPr lang="ru-RU" dirty="0" err="1" smtClean="0"/>
              <a:t>рельєфу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, </a:t>
            </a:r>
            <a:r>
              <a:rPr lang="ru-RU" dirty="0" err="1" smtClean="0"/>
              <a:t>переміщення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відкладення</a:t>
            </a:r>
            <a:r>
              <a:rPr lang="ru-RU" dirty="0" smtClean="0"/>
              <a:t> </a:t>
            </a:r>
            <a:r>
              <a:rPr lang="ru-RU" dirty="0" err="1" smtClean="0"/>
              <a:t>наносів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південній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збереглася</a:t>
            </a:r>
            <a:r>
              <a:rPr lang="ru-RU" dirty="0" smtClean="0"/>
              <a:t> </a:t>
            </a:r>
            <a:r>
              <a:rPr lang="ru-RU" dirty="0" err="1" smtClean="0"/>
              <a:t>первинна</a:t>
            </a:r>
            <a:r>
              <a:rPr lang="ru-RU" dirty="0" smtClean="0"/>
              <a:t>, сильно </a:t>
            </a:r>
            <a:r>
              <a:rPr lang="ru-RU" dirty="0" err="1" smtClean="0"/>
              <a:t>кратеризована</a:t>
            </a:r>
            <a:r>
              <a:rPr lang="ru-RU" dirty="0" smtClean="0"/>
              <a:t> кора на </a:t>
            </a:r>
            <a:r>
              <a:rPr lang="ru-RU" dirty="0" err="1" smtClean="0"/>
              <a:t>величезних</a:t>
            </a:r>
            <a:r>
              <a:rPr lang="ru-RU" dirty="0" smtClean="0"/>
              <a:t> плато,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піднімаються</a:t>
            </a:r>
            <a:r>
              <a:rPr lang="ru-RU" dirty="0" smtClean="0"/>
              <a:t> на 2-4 км над </a:t>
            </a:r>
            <a:r>
              <a:rPr lang="ru-RU" dirty="0" err="1" smtClean="0"/>
              <a:t>умовним</a:t>
            </a:r>
            <a:r>
              <a:rPr lang="ru-RU" dirty="0" smtClean="0"/>
              <a:t> </a:t>
            </a:r>
            <a:r>
              <a:rPr lang="ru-RU" dirty="0" err="1" smtClean="0"/>
              <a:t>нульовим</a:t>
            </a:r>
            <a:r>
              <a:rPr lang="ru-RU" dirty="0" smtClean="0"/>
              <a:t> </a:t>
            </a:r>
            <a:r>
              <a:rPr lang="ru-RU" dirty="0" err="1" smtClean="0"/>
              <a:t>рівнем</a:t>
            </a:r>
            <a:r>
              <a:rPr lang="ru-RU" dirty="0" smtClean="0"/>
              <a:t>. У </a:t>
            </a:r>
            <a:r>
              <a:rPr lang="ru-RU" dirty="0" err="1" smtClean="0"/>
              <a:t>північній</a:t>
            </a:r>
            <a:r>
              <a:rPr lang="ru-RU" dirty="0" smtClean="0"/>
              <a:t> </a:t>
            </a:r>
            <a:r>
              <a:rPr lang="ru-RU" dirty="0" err="1" smtClean="0"/>
              <a:t>півкулі</a:t>
            </a:r>
            <a:r>
              <a:rPr lang="ru-RU" dirty="0" smtClean="0"/>
              <a:t> </a:t>
            </a:r>
            <a:r>
              <a:rPr lang="ru-RU" dirty="0" err="1" smtClean="0"/>
              <a:t>первинна</a:t>
            </a:r>
            <a:r>
              <a:rPr lang="ru-RU" dirty="0" smtClean="0"/>
              <a:t> кора представлена фрагментарно, тут </a:t>
            </a:r>
            <a:r>
              <a:rPr lang="ru-RU" dirty="0" err="1" smtClean="0"/>
              <a:t>переважають</a:t>
            </a:r>
            <a:r>
              <a:rPr lang="ru-RU" dirty="0" smtClean="0"/>
              <a:t> </a:t>
            </a:r>
            <a:r>
              <a:rPr lang="ru-RU" dirty="0" err="1" smtClean="0"/>
              <a:t>накладені</a:t>
            </a:r>
            <a:r>
              <a:rPr lang="ru-RU" dirty="0" smtClean="0"/>
              <a:t> </a:t>
            </a:r>
            <a:r>
              <a:rPr lang="ru-RU" dirty="0" err="1" smtClean="0"/>
              <a:t>вулканічні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, </a:t>
            </a:r>
            <a:r>
              <a:rPr lang="ru-RU" dirty="0" err="1" smtClean="0"/>
              <a:t>розташовані</a:t>
            </a:r>
            <a:r>
              <a:rPr lang="ru-RU" dirty="0" smtClean="0"/>
              <a:t> на 1-3 км </a:t>
            </a:r>
            <a:r>
              <a:rPr lang="ru-RU" dirty="0" err="1" smtClean="0"/>
              <a:t>нижче</a:t>
            </a:r>
            <a:r>
              <a:rPr lang="ru-RU" dirty="0" smtClean="0"/>
              <a:t> </a:t>
            </a:r>
            <a:r>
              <a:rPr lang="ru-RU" dirty="0" err="1" smtClean="0"/>
              <a:t>нульового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височини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найвищими</a:t>
            </a:r>
            <a:r>
              <a:rPr lang="ru-RU" dirty="0" smtClean="0"/>
              <a:t> </a:t>
            </a:r>
            <a:r>
              <a:rPr lang="ru-RU" dirty="0" err="1" smtClean="0"/>
              <a:t>щитовими</a:t>
            </a:r>
            <a:r>
              <a:rPr lang="ru-RU" dirty="0" smtClean="0"/>
              <a:t> вулканами. На </a:t>
            </a:r>
            <a:r>
              <a:rPr lang="ru-RU" dirty="0" err="1" smtClean="0"/>
              <a:t>знімках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Марса </a:t>
            </a:r>
            <a:r>
              <a:rPr lang="ru-RU" dirty="0" err="1" smtClean="0"/>
              <a:t>чітко</a:t>
            </a:r>
            <a:r>
              <a:rPr lang="ru-RU" dirty="0" smtClean="0"/>
              <a:t> видно "</a:t>
            </a:r>
            <a:r>
              <a:rPr lang="ru-RU" dirty="0" err="1" smtClean="0"/>
              <a:t>борозни</a:t>
            </a:r>
            <a:r>
              <a:rPr lang="ru-RU" dirty="0" smtClean="0"/>
              <a:t>", за формою </a:t>
            </a:r>
            <a:r>
              <a:rPr lang="ru-RU" dirty="0" err="1" smtClean="0"/>
              <a:t>подібні</a:t>
            </a:r>
            <a:r>
              <a:rPr lang="ru-RU" dirty="0" smtClean="0"/>
              <a:t> до русел </a:t>
            </a:r>
            <a:r>
              <a:rPr lang="ru-RU" dirty="0" err="1" smtClean="0"/>
              <a:t>рік</a:t>
            </a:r>
            <a:r>
              <a:rPr lang="ru-RU" dirty="0" smtClean="0"/>
              <a:t> на </a:t>
            </a:r>
            <a:r>
              <a:rPr lang="ru-RU" dirty="0" err="1" smtClean="0"/>
              <a:t>Землі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</a:t>
            </a:r>
            <a:r>
              <a:rPr lang="ru-RU" dirty="0" err="1" smtClean="0"/>
              <a:t>річок</a:t>
            </a:r>
            <a:r>
              <a:rPr lang="ru-RU" dirty="0" smtClean="0"/>
              <a:t> на </a:t>
            </a:r>
            <a:r>
              <a:rPr lang="ru-RU" dirty="0" err="1" smtClean="0"/>
              <a:t>планеті</a:t>
            </a:r>
            <a:r>
              <a:rPr lang="ru-RU" dirty="0" smtClean="0"/>
              <a:t> </a:t>
            </a:r>
            <a:r>
              <a:rPr lang="ru-RU" dirty="0" err="1" smtClean="0"/>
              <a:t>виключається</a:t>
            </a:r>
            <a:r>
              <a:rPr lang="ru-RU" dirty="0" smtClean="0"/>
              <a:t>,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припустити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русла </a:t>
            </a:r>
            <a:r>
              <a:rPr lang="ru-RU" dirty="0" err="1" smtClean="0"/>
              <a:t>виникли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розтоплювання</a:t>
            </a:r>
            <a:r>
              <a:rPr lang="ru-RU" dirty="0" smtClean="0"/>
              <a:t> </a:t>
            </a:r>
            <a:r>
              <a:rPr lang="ru-RU" b="1" dirty="0" err="1" smtClean="0"/>
              <a:t>підповерхневого</a:t>
            </a:r>
            <a:r>
              <a:rPr lang="ru-RU" b="1" dirty="0" smtClean="0"/>
              <a:t> водяного </a:t>
            </a:r>
            <a:r>
              <a:rPr lang="ru-RU" b="1" dirty="0" err="1" smtClean="0"/>
              <a:t>льоду</a:t>
            </a:r>
            <a:r>
              <a:rPr lang="ru-RU" dirty="0" smtClean="0"/>
              <a:t> в зонах </a:t>
            </a:r>
            <a:r>
              <a:rPr lang="ru-RU" dirty="0" err="1" smtClean="0"/>
              <a:t>підвищеного</a:t>
            </a:r>
            <a:r>
              <a:rPr lang="ru-RU" dirty="0" smtClean="0"/>
              <a:t> </a:t>
            </a:r>
            <a:r>
              <a:rPr lang="ru-RU" dirty="0" err="1" smtClean="0"/>
              <a:t>виділення</a:t>
            </a:r>
            <a:r>
              <a:rPr lang="ru-RU" dirty="0" smtClean="0"/>
              <a:t> тепла </a:t>
            </a:r>
            <a:r>
              <a:rPr lang="ru-RU" dirty="0" err="1" smtClean="0"/>
              <a:t>планети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786742" cy="264320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Марс </a:t>
            </a:r>
            <a:r>
              <a:rPr lang="ru-RU" b="1" dirty="0" err="1" smtClean="0"/>
              <a:t>має</a:t>
            </a:r>
            <a:r>
              <a:rPr lang="ru-RU" b="1" dirty="0" smtClean="0"/>
              <a:t> два </a:t>
            </a:r>
            <a:r>
              <a:rPr lang="ru-RU" b="1" dirty="0" err="1" smtClean="0"/>
              <a:t>невеликі</a:t>
            </a:r>
            <a:r>
              <a:rPr lang="ru-RU" b="1" dirty="0" smtClean="0"/>
              <a:t> </a:t>
            </a:r>
            <a:r>
              <a:rPr lang="ru-RU" b="1" dirty="0" err="1" smtClean="0"/>
              <a:t>супутники</a:t>
            </a:r>
            <a:r>
              <a:rPr lang="ru-RU" b="1" dirty="0" smtClean="0"/>
              <a:t> - Фобос (27 км)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Деймос</a:t>
            </a:r>
            <a:r>
              <a:rPr lang="ru-RU" b="1" dirty="0" smtClean="0"/>
              <a:t> (15 км).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 </a:t>
            </a:r>
            <a:r>
              <a:rPr lang="ru-RU" dirty="0" err="1" smtClean="0"/>
              <a:t>обертаються</a:t>
            </a:r>
            <a:r>
              <a:rPr lang="ru-RU" dirty="0" smtClean="0"/>
              <a:t> синхронно </a:t>
            </a:r>
            <a:r>
              <a:rPr lang="ru-RU" dirty="0" err="1" smtClean="0"/>
              <a:t>з</a:t>
            </a:r>
            <a:r>
              <a:rPr lang="ru-RU" dirty="0" smtClean="0"/>
              <a:t> планетою (у </a:t>
            </a:r>
            <a:r>
              <a:rPr lang="ru-RU" dirty="0" err="1" smtClean="0"/>
              <a:t>площині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екватора</a:t>
            </a:r>
            <a:r>
              <a:rPr lang="ru-RU" dirty="0" smtClean="0"/>
              <a:t>) по </a:t>
            </a:r>
            <a:r>
              <a:rPr lang="ru-RU" dirty="0" err="1" smtClean="0"/>
              <a:t>кругових</a:t>
            </a:r>
            <a:r>
              <a:rPr lang="ru-RU" dirty="0" smtClean="0"/>
              <a:t> </a:t>
            </a:r>
            <a:r>
              <a:rPr lang="ru-RU" dirty="0" err="1" smtClean="0"/>
              <a:t>орбітах</a:t>
            </a:r>
            <a:r>
              <a:rPr lang="ru-RU" dirty="0" smtClean="0"/>
              <a:t> </a:t>
            </a:r>
            <a:r>
              <a:rPr lang="ru-RU" dirty="0" err="1" smtClean="0"/>
              <a:t>радіусом</a:t>
            </a:r>
            <a:r>
              <a:rPr lang="ru-RU" dirty="0" smtClean="0"/>
              <a:t> 6 </a:t>
            </a:r>
            <a:r>
              <a:rPr lang="ru-RU" dirty="0" err="1" smtClean="0"/>
              <a:t>і</a:t>
            </a:r>
            <a:r>
              <a:rPr lang="ru-RU" dirty="0" smtClean="0"/>
              <a:t> 20 тис. км </a:t>
            </a:r>
            <a:r>
              <a:rPr lang="ru-RU" dirty="0" err="1" smtClean="0"/>
              <a:t>відповідно</a:t>
            </a:r>
            <a:r>
              <a:rPr lang="ru-RU" dirty="0" smtClean="0"/>
              <a:t>.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космічних</a:t>
            </a:r>
            <a:r>
              <a:rPr lang="ru-RU" dirty="0" smtClean="0"/>
              <a:t> </a:t>
            </a:r>
            <a:r>
              <a:rPr lang="ru-RU" dirty="0" err="1" smtClean="0"/>
              <a:t>апаратів</a:t>
            </a:r>
            <a:r>
              <a:rPr lang="ru-RU" dirty="0" smtClean="0"/>
              <a:t> установлено,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супутники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неправильну</a:t>
            </a:r>
            <a:r>
              <a:rPr lang="ru-RU" dirty="0" smtClean="0"/>
              <a:t> форму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своєму</a:t>
            </a:r>
            <a:r>
              <a:rPr lang="ru-RU" dirty="0" smtClean="0"/>
              <a:t> </a:t>
            </a:r>
            <a:r>
              <a:rPr lang="ru-RU" dirty="0" err="1" smtClean="0"/>
              <a:t>орбітальному</a:t>
            </a:r>
            <a:r>
              <a:rPr lang="ru-RU" dirty="0" smtClean="0"/>
              <a:t> </a:t>
            </a:r>
            <a:r>
              <a:rPr lang="ru-RU" dirty="0" err="1" smtClean="0"/>
              <a:t>положенні</a:t>
            </a:r>
            <a:r>
              <a:rPr lang="ru-RU" dirty="0" smtClean="0"/>
              <a:t> </a:t>
            </a:r>
            <a:r>
              <a:rPr lang="ru-RU" dirty="0" err="1" smtClean="0"/>
              <a:t>залишаються</a:t>
            </a:r>
            <a:r>
              <a:rPr lang="ru-RU" dirty="0" smtClean="0"/>
              <a:t> </a:t>
            </a:r>
            <a:r>
              <a:rPr lang="ru-RU" dirty="0" err="1" smtClean="0"/>
              <a:t>поверненими</a:t>
            </a:r>
            <a:r>
              <a:rPr lang="ru-RU" dirty="0" smtClean="0"/>
              <a:t> до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одним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же боком.</a:t>
            </a:r>
            <a:endParaRPr lang="ru-RU" dirty="0"/>
          </a:p>
        </p:txBody>
      </p:sp>
      <p:pic>
        <p:nvPicPr>
          <p:cNvPr id="4" name="Рисунок 3" descr="phobos_deimo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3786190"/>
            <a:ext cx="3714776" cy="2786082"/>
          </a:xfrm>
          <a:prstGeom prst="rect">
            <a:avLst/>
          </a:prstGeom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7a0bfb6c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44000" cy="685800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4357694"/>
            <a:ext cx="4657732" cy="1716878"/>
          </a:xfrm>
          <a:solidFill>
            <a:srgbClr val="FFFFFF"/>
          </a:solidFill>
          <a:ln w="57150">
            <a:solidFill>
              <a:srgbClr val="C00000"/>
            </a:solidFill>
          </a:ln>
        </p:spPr>
        <p:txBody>
          <a:bodyPr/>
          <a:lstStyle/>
          <a:p>
            <a:r>
              <a:rPr lang="uk-UA" dirty="0" err="1" smtClean="0">
                <a:solidFill>
                  <a:schemeClr val="bg1"/>
                </a:solidFill>
                <a:cs typeface="Andalus" pitchFamily="18" charset="-78"/>
              </a:rPr>
              <a:t>Презинтацію</a:t>
            </a:r>
            <a:r>
              <a:rPr lang="uk-UA" dirty="0" smtClean="0">
                <a:solidFill>
                  <a:schemeClr val="bg1"/>
                </a:solidFill>
                <a:cs typeface="Andalus" pitchFamily="18" charset="-78"/>
              </a:rPr>
              <a:t> виконала</a:t>
            </a:r>
          </a:p>
          <a:p>
            <a:r>
              <a:rPr lang="uk-UA" dirty="0" smtClean="0">
                <a:solidFill>
                  <a:schemeClr val="bg1"/>
                </a:solidFill>
                <a:cs typeface="Andalus" pitchFamily="18" charset="-78"/>
              </a:rPr>
              <a:t>Учениця 11-А класу </a:t>
            </a:r>
          </a:p>
          <a:p>
            <a:r>
              <a:rPr lang="uk-UA" dirty="0" smtClean="0">
                <a:solidFill>
                  <a:schemeClr val="bg1"/>
                </a:solidFill>
                <a:cs typeface="Andalus" pitchFamily="18" charset="-78"/>
              </a:rPr>
              <a:t>Конюх  Анастасія</a:t>
            </a:r>
            <a:endParaRPr lang="ru-RU" dirty="0">
              <a:solidFill>
                <a:schemeClr val="bg1"/>
              </a:solidFill>
              <a:cs typeface="Andalus" pitchFamily="18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3cf650206fa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914400"/>
          </a:xfrm>
        </p:spPr>
        <p:txBody>
          <a:bodyPr/>
          <a:lstStyle/>
          <a:p>
            <a:r>
              <a:rPr lang="ru-RU" sz="6600" dirty="0" err="1" smtClean="0">
                <a:solidFill>
                  <a:srgbClr val="FFFF00"/>
                </a:solidFill>
                <a:latin typeface="Comic Sans MS" pitchFamily="66" charset="0"/>
              </a:rPr>
              <a:t>Дякую</a:t>
            </a:r>
            <a:r>
              <a:rPr lang="ru-RU" sz="6600" dirty="0" smtClean="0">
                <a:solidFill>
                  <a:srgbClr val="FFFF00"/>
                </a:solidFill>
                <a:latin typeface="Comic Sans MS" pitchFamily="66" charset="0"/>
              </a:rPr>
              <a:t> за </a:t>
            </a:r>
            <a:r>
              <a:rPr lang="ru-RU" sz="6600" dirty="0" err="1" smtClean="0">
                <a:solidFill>
                  <a:srgbClr val="FFFF00"/>
                </a:solidFill>
                <a:latin typeface="Comic Sans MS" pitchFamily="66" charset="0"/>
              </a:rPr>
              <a:t>увагу</a:t>
            </a:r>
            <a:r>
              <a:rPr lang="ru-RU" sz="6600" dirty="0" smtClean="0">
                <a:solidFill>
                  <a:srgbClr val="FFFF00"/>
                </a:solidFill>
                <a:latin typeface="Comic Sans MS" pitchFamily="66" charset="0"/>
              </a:rPr>
              <a:t>)))))</a:t>
            </a:r>
            <a:endParaRPr lang="ru-RU" sz="66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857232"/>
            <a:ext cx="7500990" cy="271464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До </a:t>
            </a:r>
            <a:r>
              <a:rPr lang="ru-RU" b="1" dirty="0" err="1" smtClean="0"/>
              <a:t>навколосонячних</a:t>
            </a:r>
            <a:r>
              <a:rPr lang="ru-RU" b="1" dirty="0" smtClean="0"/>
              <a:t> планет </a:t>
            </a:r>
            <a:r>
              <a:rPr lang="ru-RU" b="1" dirty="0" err="1" smtClean="0"/>
              <a:t>земної</a:t>
            </a:r>
            <a:r>
              <a:rPr lang="ru-RU" b="1" dirty="0" smtClean="0"/>
              <a:t> </a:t>
            </a:r>
            <a:r>
              <a:rPr lang="ru-RU" b="1" dirty="0" err="1" smtClean="0"/>
              <a:t>групи</a:t>
            </a:r>
            <a:r>
              <a:rPr lang="ru-RU" b="1" dirty="0" smtClean="0"/>
              <a:t> належать </a:t>
            </a:r>
            <a:r>
              <a:rPr lang="ru-RU" b="1" dirty="0" err="1" smtClean="0"/>
              <a:t>Меркурій</a:t>
            </a:r>
            <a:r>
              <a:rPr lang="ru-RU" b="1" dirty="0" smtClean="0"/>
              <a:t>, Венера, Земля </a:t>
            </a:r>
            <a:r>
              <a:rPr lang="ru-RU" b="1" dirty="0" err="1" smtClean="0"/>
              <a:t>й</a:t>
            </a:r>
            <a:r>
              <a:rPr lang="ru-RU" b="1" dirty="0" smtClean="0"/>
              <a:t> Марс. Вони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планет-гігантів</a:t>
            </a:r>
            <a:r>
              <a:rPr lang="ru-RU" b="1" dirty="0" smtClean="0"/>
              <a:t> </a:t>
            </a:r>
            <a:r>
              <a:rPr lang="ru-RU" b="1" dirty="0" err="1" smtClean="0"/>
              <a:t>меншими</a:t>
            </a:r>
            <a:r>
              <a:rPr lang="ru-RU" b="1" dirty="0" smtClean="0"/>
              <a:t> </a:t>
            </a:r>
            <a:r>
              <a:rPr lang="ru-RU" b="1" dirty="0" err="1" smtClean="0"/>
              <a:t>розмірами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, </a:t>
            </a:r>
            <a:r>
              <a:rPr lang="ru-RU" b="1" dirty="0" err="1" smtClean="0"/>
              <a:t>відповідно</a:t>
            </a:r>
            <a:r>
              <a:rPr lang="ru-RU" b="1" dirty="0" smtClean="0"/>
              <a:t>, </a:t>
            </a:r>
            <a:r>
              <a:rPr lang="ru-RU" b="1" dirty="0" err="1" smtClean="0"/>
              <a:t>меншою</a:t>
            </a:r>
            <a:r>
              <a:rPr lang="ru-RU" b="1" dirty="0" smtClean="0"/>
              <a:t> </a:t>
            </a:r>
            <a:r>
              <a:rPr lang="ru-RU" b="1" dirty="0" err="1" smtClean="0"/>
              <a:t>масою</a:t>
            </a:r>
            <a:r>
              <a:rPr lang="ru-RU" b="1" dirty="0" smtClean="0"/>
              <a:t>. </a:t>
            </a:r>
            <a:r>
              <a:rPr lang="ru-RU" b="1" dirty="0" err="1" smtClean="0"/>
              <a:t>Ці</a:t>
            </a:r>
            <a:r>
              <a:rPr lang="ru-RU" b="1" dirty="0" smtClean="0"/>
              <a:t> </a:t>
            </a:r>
            <a:r>
              <a:rPr lang="ru-RU" b="1" dirty="0" err="1" smtClean="0"/>
              <a:t>планети</a:t>
            </a:r>
            <a:r>
              <a:rPr lang="ru-RU" b="1" dirty="0" smtClean="0"/>
              <a:t> </a:t>
            </a:r>
            <a:r>
              <a:rPr lang="ru-RU" b="1" dirty="0" err="1" smtClean="0"/>
              <a:t>рухаються</a:t>
            </a:r>
            <a:r>
              <a:rPr lang="ru-RU" b="1" dirty="0" smtClean="0"/>
              <a:t> </a:t>
            </a:r>
            <a:r>
              <a:rPr lang="ru-RU" b="1" dirty="0" err="1" smtClean="0"/>
              <a:t>усередині</a:t>
            </a:r>
            <a:r>
              <a:rPr lang="ru-RU" b="1" dirty="0" smtClean="0"/>
              <a:t> пояса </a:t>
            </a:r>
            <a:r>
              <a:rPr lang="ru-RU" b="1" dirty="0" err="1" smtClean="0"/>
              <a:t>малих</a:t>
            </a:r>
            <a:r>
              <a:rPr lang="ru-RU" b="1" dirty="0" smtClean="0"/>
              <a:t> планет. </a:t>
            </a:r>
            <a:r>
              <a:rPr lang="ru-RU" b="1" dirty="0" err="1" smtClean="0"/>
              <a:t>Планети</a:t>
            </a:r>
            <a:r>
              <a:rPr lang="ru-RU" b="1" dirty="0" smtClean="0"/>
              <a:t> </a:t>
            </a:r>
            <a:r>
              <a:rPr lang="ru-RU" b="1" dirty="0" err="1" smtClean="0"/>
              <a:t>близькі</a:t>
            </a:r>
            <a:r>
              <a:rPr lang="ru-RU" b="1" dirty="0" smtClean="0"/>
              <a:t> за такими </a:t>
            </a:r>
            <a:r>
              <a:rPr lang="ru-RU" b="1" dirty="0" err="1" smtClean="0"/>
              <a:t>фізичними</a:t>
            </a:r>
            <a:r>
              <a:rPr lang="ru-RU" b="1" dirty="0" smtClean="0"/>
              <a:t> характеристиками, як </a:t>
            </a:r>
            <a:r>
              <a:rPr lang="ru-RU" b="1" dirty="0" err="1" smtClean="0"/>
              <a:t>густина</a:t>
            </a:r>
            <a:r>
              <a:rPr lang="ru-RU" b="1" dirty="0" smtClean="0"/>
              <a:t>, </a:t>
            </a:r>
            <a:r>
              <a:rPr lang="ru-RU" b="1" dirty="0" err="1" smtClean="0"/>
              <a:t>розміри</a:t>
            </a:r>
            <a:r>
              <a:rPr lang="ru-RU" b="1" dirty="0" smtClean="0"/>
              <a:t>, </a:t>
            </a:r>
            <a:r>
              <a:rPr lang="ru-RU" b="1" dirty="0" err="1" smtClean="0"/>
              <a:t>хімічний</a:t>
            </a:r>
            <a:r>
              <a:rPr lang="ru-RU" b="1" dirty="0" smtClean="0"/>
              <a:t> склад, </a:t>
            </a:r>
            <a:r>
              <a:rPr lang="ru-RU" b="1" dirty="0" err="1" smtClean="0"/>
              <a:t>але</a:t>
            </a:r>
            <a:r>
              <a:rPr lang="ru-RU" b="1" dirty="0" smtClean="0"/>
              <a:t> при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кожна</a:t>
            </a:r>
            <a:r>
              <a:rPr lang="ru-RU" b="1" dirty="0" smtClean="0"/>
              <a:t> планета </a:t>
            </a:r>
            <a:r>
              <a:rPr lang="ru-RU" b="1" dirty="0" err="1" smtClean="0"/>
              <a:t>має</a:t>
            </a:r>
            <a:r>
              <a:rPr lang="ru-RU" b="1" dirty="0" smtClean="0"/>
              <a:t> </a:t>
            </a:r>
            <a:r>
              <a:rPr lang="ru-RU" b="1" dirty="0" err="1" smtClean="0"/>
              <a:t>свої</a:t>
            </a:r>
            <a:r>
              <a:rPr lang="ru-RU" b="1" dirty="0" smtClean="0"/>
              <a:t> </a:t>
            </a:r>
            <a:r>
              <a:rPr lang="ru-RU" b="1" dirty="0" err="1" smtClean="0"/>
              <a:t>особливості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13" name="Рисунок 12" descr="plane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3768025"/>
            <a:ext cx="7103392" cy="30899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78" y="357166"/>
            <a:ext cx="2857520" cy="914400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Меркурій</a:t>
            </a:r>
            <a:r>
              <a:rPr lang="uk-UA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ru-RU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5214974" cy="5786454"/>
          </a:xfrm>
        </p:spPr>
        <p:txBody>
          <a:bodyPr>
            <a:normAutofit fontScale="40000" lnSpcReduction="20000"/>
          </a:bodyPr>
          <a:lstStyle/>
          <a:p>
            <a:endParaRPr lang="ru-RU" b="1" dirty="0" smtClean="0"/>
          </a:p>
          <a:p>
            <a:r>
              <a:rPr lang="ru-RU" sz="5000" b="1" dirty="0" err="1" smtClean="0"/>
              <a:t>Меркурій</a:t>
            </a:r>
            <a:r>
              <a:rPr lang="ru-RU" sz="5000" b="1" dirty="0" smtClean="0"/>
              <a:t> - </a:t>
            </a:r>
            <a:r>
              <a:rPr lang="ru-RU" sz="5000" b="1" dirty="0" err="1" smtClean="0"/>
              <a:t>найближча</a:t>
            </a:r>
            <a:r>
              <a:rPr lang="ru-RU" sz="5000" b="1" dirty="0" smtClean="0"/>
              <a:t> до </a:t>
            </a:r>
            <a:r>
              <a:rPr lang="ru-RU" sz="5000" b="1" dirty="0" err="1" smtClean="0"/>
              <a:t>Сонця</a:t>
            </a:r>
            <a:r>
              <a:rPr lang="ru-RU" sz="5000" b="1" dirty="0" smtClean="0"/>
              <a:t> планета.</a:t>
            </a:r>
            <a:r>
              <a:rPr lang="ru-RU" sz="5000" dirty="0" smtClean="0"/>
              <a:t> </a:t>
            </a:r>
            <a:r>
              <a:rPr lang="ru-RU" sz="5000" dirty="0" err="1" smtClean="0"/>
              <a:t>Меркурій</a:t>
            </a:r>
            <a:r>
              <a:rPr lang="ru-RU" sz="5000" dirty="0" smtClean="0"/>
              <a:t> </a:t>
            </a:r>
            <a:r>
              <a:rPr lang="ru-RU" sz="5000" dirty="0" err="1" smtClean="0"/>
              <a:t>є</a:t>
            </a:r>
            <a:r>
              <a:rPr lang="ru-RU" sz="5000" dirty="0" smtClean="0"/>
              <a:t> </a:t>
            </a:r>
            <a:r>
              <a:rPr lang="ru-RU" sz="5000" dirty="0" err="1" smtClean="0"/>
              <a:t>ендогенне</a:t>
            </a:r>
            <a:r>
              <a:rPr lang="ru-RU" sz="5000" dirty="0" smtClean="0"/>
              <a:t> </a:t>
            </a:r>
            <a:r>
              <a:rPr lang="ru-RU" sz="5000" dirty="0" err="1" smtClean="0"/>
              <a:t>пасивною</a:t>
            </a:r>
            <a:r>
              <a:rPr lang="ru-RU" sz="5000" dirty="0" smtClean="0"/>
              <a:t> планетою </a:t>
            </a:r>
            <a:r>
              <a:rPr lang="ru-RU" sz="5000" dirty="0" err="1" smtClean="0"/>
              <a:t>і</a:t>
            </a:r>
            <a:r>
              <a:rPr lang="ru-RU" sz="5000" dirty="0" smtClean="0"/>
              <a:t> </a:t>
            </a:r>
            <a:r>
              <a:rPr lang="ru-RU" sz="5000" dirty="0" err="1" smtClean="0"/>
              <a:t>знаходиться</a:t>
            </a:r>
            <a:r>
              <a:rPr lang="ru-RU" sz="5000" dirty="0" smtClean="0"/>
              <a:t>, очевидно, на </a:t>
            </a:r>
            <a:r>
              <a:rPr lang="ru-RU" sz="5000" dirty="0" err="1" smtClean="0"/>
              <a:t>примітивній</a:t>
            </a:r>
            <a:r>
              <a:rPr lang="ru-RU" sz="5000" dirty="0" smtClean="0"/>
              <a:t> </a:t>
            </a:r>
            <a:r>
              <a:rPr lang="ru-RU" sz="5000" dirty="0" err="1" smtClean="0"/>
              <a:t>стадії</a:t>
            </a:r>
            <a:r>
              <a:rPr lang="ru-RU" sz="5000" dirty="0" smtClean="0"/>
              <a:t> </a:t>
            </a:r>
            <a:r>
              <a:rPr lang="ru-RU" sz="5000" dirty="0" err="1" smtClean="0"/>
              <a:t>корового</a:t>
            </a:r>
            <a:r>
              <a:rPr lang="ru-RU" sz="5000" dirty="0" smtClean="0"/>
              <a:t> </a:t>
            </a:r>
            <a:r>
              <a:rPr lang="ru-RU" sz="5000" dirty="0" err="1" smtClean="0"/>
              <a:t>розвитку</a:t>
            </a:r>
            <a:r>
              <a:rPr lang="ru-RU" sz="5000" dirty="0" smtClean="0"/>
              <a:t>. Планета </a:t>
            </a:r>
            <a:r>
              <a:rPr lang="ru-RU" sz="5000" dirty="0" err="1" smtClean="0"/>
              <a:t>розташована</a:t>
            </a:r>
            <a:r>
              <a:rPr lang="ru-RU" sz="5000" dirty="0" smtClean="0"/>
              <a:t> </a:t>
            </a:r>
            <a:r>
              <a:rPr lang="ru-RU" sz="5000" dirty="0" err="1" smtClean="0"/>
              <a:t>від</a:t>
            </a:r>
            <a:r>
              <a:rPr lang="ru-RU" sz="5000" dirty="0" smtClean="0"/>
              <a:t> </a:t>
            </a:r>
            <a:r>
              <a:rPr lang="ru-RU" sz="5000" dirty="0" err="1" smtClean="0"/>
              <a:t>Сонця</a:t>
            </a:r>
            <a:r>
              <a:rPr lang="ru-RU" sz="5000" dirty="0" smtClean="0"/>
              <a:t> на </a:t>
            </a:r>
            <a:r>
              <a:rPr lang="ru-RU" sz="5000" dirty="0" err="1" smtClean="0"/>
              <a:t>відстані</a:t>
            </a:r>
            <a:r>
              <a:rPr lang="ru-RU" sz="5000" dirty="0" smtClean="0"/>
              <a:t> 58 млн. км. </a:t>
            </a:r>
            <a:r>
              <a:rPr lang="ru-RU" sz="5000" dirty="0" err="1" smtClean="0"/>
              <a:t>Повний</a:t>
            </a:r>
            <a:r>
              <a:rPr lang="ru-RU" sz="5000" dirty="0" smtClean="0"/>
              <a:t> </a:t>
            </a:r>
            <a:r>
              <a:rPr lang="ru-RU" sz="5000" dirty="0" err="1" smtClean="0"/>
              <a:t>оберт</a:t>
            </a:r>
            <a:r>
              <a:rPr lang="ru-RU" sz="5000" dirty="0" smtClean="0"/>
              <a:t> на </a:t>
            </a:r>
            <a:r>
              <a:rPr lang="ru-RU" sz="5000" dirty="0" err="1" smtClean="0"/>
              <a:t>небі</a:t>
            </a:r>
            <a:r>
              <a:rPr lang="ru-RU" sz="5000" dirty="0" smtClean="0"/>
              <a:t> </a:t>
            </a:r>
            <a:r>
              <a:rPr lang="ru-RU" sz="5000" dirty="0" err="1" smtClean="0"/>
              <a:t>завершує</a:t>
            </a:r>
            <a:r>
              <a:rPr lang="ru-RU" sz="5000" dirty="0" smtClean="0"/>
              <a:t> за 88 </a:t>
            </a:r>
            <a:r>
              <a:rPr lang="ru-RU" sz="5000" dirty="0" err="1" smtClean="0"/>
              <a:t>діб</a:t>
            </a:r>
            <a:r>
              <a:rPr lang="ru-RU" sz="5000" dirty="0" smtClean="0"/>
              <a:t>, </a:t>
            </a:r>
            <a:r>
              <a:rPr lang="ru-RU" sz="5000" dirty="0" err="1" smtClean="0"/>
              <a:t>період</a:t>
            </a:r>
            <a:r>
              <a:rPr lang="ru-RU" sz="5000" dirty="0" smtClean="0"/>
              <a:t> </a:t>
            </a:r>
            <a:r>
              <a:rPr lang="ru-RU" sz="5000" dirty="0" err="1" smtClean="0"/>
              <a:t>обертання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Меркурія</a:t>
            </a:r>
            <a:r>
              <a:rPr lang="ru-RU" sz="5000" dirty="0" smtClean="0"/>
              <a:t> </a:t>
            </a:r>
            <a:r>
              <a:rPr lang="ru-RU" sz="5000" dirty="0" err="1" smtClean="0"/>
              <a:t>навколо</a:t>
            </a:r>
            <a:r>
              <a:rPr lang="ru-RU" sz="5000" dirty="0" smtClean="0"/>
              <a:t> </a:t>
            </a:r>
            <a:r>
              <a:rPr lang="ru-RU" sz="5000" dirty="0" err="1" smtClean="0"/>
              <a:t>своєї</a:t>
            </a:r>
            <a:r>
              <a:rPr lang="ru-RU" sz="5000" dirty="0" smtClean="0"/>
              <a:t> </a:t>
            </a:r>
            <a:r>
              <a:rPr lang="ru-RU" sz="5000" dirty="0" err="1" smtClean="0"/>
              <a:t>осі</a:t>
            </a:r>
            <a:r>
              <a:rPr lang="ru-RU" sz="5000" dirty="0" smtClean="0"/>
              <a:t> </a:t>
            </a:r>
            <a:r>
              <a:rPr lang="ru-RU" sz="5000" dirty="0" err="1" smtClean="0"/>
              <a:t>дорівнює</a:t>
            </a:r>
            <a:r>
              <a:rPr lang="ru-RU" sz="5000" dirty="0" smtClean="0"/>
              <a:t> 58,65 </a:t>
            </a:r>
            <a:r>
              <a:rPr lang="ru-RU" sz="5000" dirty="0" err="1" smtClean="0"/>
              <a:t>Доби</a:t>
            </a:r>
            <a:r>
              <a:rPr lang="ru-RU" sz="5000" dirty="0" smtClean="0"/>
              <a:t>, </a:t>
            </a:r>
            <a:r>
              <a:rPr lang="ru-RU" sz="5000" dirty="0" err="1" smtClean="0"/>
              <a:t>тобто</a:t>
            </a:r>
            <a:r>
              <a:rPr lang="ru-RU" sz="5000" dirty="0" smtClean="0"/>
              <a:t> 2/3 </a:t>
            </a:r>
            <a:r>
              <a:rPr lang="ru-RU" sz="5000" dirty="0" err="1" smtClean="0"/>
              <a:t>його</a:t>
            </a:r>
            <a:r>
              <a:rPr lang="ru-RU" sz="5000" dirty="0" smtClean="0"/>
              <a:t> </a:t>
            </a:r>
            <a:r>
              <a:rPr lang="ru-RU" sz="5000" dirty="0" err="1" smtClean="0"/>
              <a:t>обертання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навколо</a:t>
            </a:r>
            <a:r>
              <a:rPr lang="ru-RU" sz="5000" dirty="0" smtClean="0"/>
              <a:t> </a:t>
            </a:r>
            <a:r>
              <a:rPr lang="ru-RU" sz="5000" dirty="0" err="1" smtClean="0"/>
              <a:t>Сонця</a:t>
            </a:r>
            <a:r>
              <a:rPr lang="ru-RU" sz="5000" dirty="0" smtClean="0"/>
              <a:t>. </a:t>
            </a:r>
            <a:r>
              <a:rPr lang="ru-RU" sz="5000" dirty="0" err="1" smtClean="0"/>
              <a:t>Таке</a:t>
            </a:r>
            <a:r>
              <a:rPr lang="ru-RU" sz="5000" dirty="0" smtClean="0"/>
              <a:t> </a:t>
            </a:r>
            <a:r>
              <a:rPr lang="ru-RU" sz="5000" dirty="0" err="1" smtClean="0"/>
              <a:t>обертання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є</a:t>
            </a:r>
            <a:r>
              <a:rPr lang="ru-RU" sz="5000" dirty="0" smtClean="0"/>
              <a:t> </a:t>
            </a:r>
            <a:r>
              <a:rPr lang="ru-RU" sz="5000" dirty="0" err="1" smtClean="0"/>
              <a:t>динамічно</a:t>
            </a:r>
            <a:r>
              <a:rPr lang="ru-RU" sz="5000" dirty="0" smtClean="0"/>
              <a:t> </a:t>
            </a:r>
            <a:r>
              <a:rPr lang="ru-RU" sz="5000" dirty="0" err="1" smtClean="0"/>
              <a:t>стійким</a:t>
            </a:r>
            <a:r>
              <a:rPr lang="ru-RU" sz="5000" dirty="0" smtClean="0"/>
              <a:t>. </a:t>
            </a:r>
            <a:r>
              <a:rPr lang="ru-RU" sz="5000" dirty="0" err="1" smtClean="0"/>
              <a:t>Сонячна</a:t>
            </a:r>
            <a:r>
              <a:rPr lang="ru-RU" sz="5000" dirty="0" smtClean="0"/>
              <a:t> </a:t>
            </a:r>
            <a:r>
              <a:rPr lang="ru-RU" sz="5000" dirty="0" err="1" smtClean="0"/>
              <a:t>доба</a:t>
            </a:r>
            <a:r>
              <a:rPr lang="ru-RU" sz="5000" dirty="0" smtClean="0"/>
              <a:t> на </a:t>
            </a:r>
            <a:r>
              <a:rPr lang="ru-RU" sz="5000" dirty="0" err="1" smtClean="0"/>
              <a:t>Меркурії</a:t>
            </a:r>
            <a:r>
              <a:rPr lang="ru-RU" sz="5000" dirty="0" smtClean="0"/>
              <a:t> </a:t>
            </a:r>
            <a:r>
              <a:rPr lang="ru-RU" sz="5000" dirty="0" err="1" smtClean="0"/>
              <a:t>триває</a:t>
            </a:r>
            <a:r>
              <a:rPr lang="ru-RU" sz="5000" dirty="0" smtClean="0"/>
              <a:t> 176 </a:t>
            </a:r>
            <a:r>
              <a:rPr lang="ru-RU" sz="5000" dirty="0" err="1" smtClean="0"/>
              <a:t>днів</a:t>
            </a:r>
            <a:r>
              <a:rPr lang="ru-RU" sz="5000" dirty="0" smtClean="0"/>
              <a:t>.</a:t>
            </a:r>
          </a:p>
          <a:p>
            <a:r>
              <a:rPr lang="ru-RU" sz="5000" dirty="0" err="1" smtClean="0"/>
              <a:t>Вісь</a:t>
            </a:r>
            <a:r>
              <a:rPr lang="ru-RU" sz="5000" dirty="0" smtClean="0"/>
              <a:t> </a:t>
            </a:r>
            <a:r>
              <a:rPr lang="ru-RU" sz="5000" dirty="0" err="1" smtClean="0"/>
              <a:t>обертання</a:t>
            </a:r>
            <a:r>
              <a:rPr lang="ru-RU" sz="5000" dirty="0" smtClean="0"/>
              <a:t> </a:t>
            </a:r>
            <a:r>
              <a:rPr lang="ru-RU" sz="5000" dirty="0" err="1" smtClean="0"/>
              <a:t>Меркурія</a:t>
            </a:r>
            <a:r>
              <a:rPr lang="ru-RU" sz="5000" dirty="0" smtClean="0"/>
              <a:t> </a:t>
            </a:r>
            <a:r>
              <a:rPr lang="ru-RU" sz="5000" dirty="0" err="1" smtClean="0"/>
              <a:t>майже</a:t>
            </a:r>
            <a:r>
              <a:rPr lang="ru-RU" sz="5000" dirty="0" smtClean="0"/>
              <a:t> перпендикулярна до </a:t>
            </a:r>
            <a:r>
              <a:rPr lang="ru-RU" sz="5000" dirty="0" err="1" smtClean="0"/>
              <a:t>площини</a:t>
            </a:r>
            <a:r>
              <a:rPr lang="ru-RU" sz="5000" dirty="0" smtClean="0"/>
              <a:t> </a:t>
            </a:r>
            <a:r>
              <a:rPr lang="ru-RU" sz="5000" dirty="0" err="1" smtClean="0"/>
              <a:t>його</a:t>
            </a:r>
            <a:r>
              <a:rPr lang="ru-RU" sz="5000" dirty="0" smtClean="0"/>
              <a:t> </a:t>
            </a:r>
            <a:r>
              <a:rPr lang="ru-RU" sz="5000" dirty="0" err="1" smtClean="0"/>
              <a:t>орбіти</a:t>
            </a:r>
            <a:r>
              <a:rPr lang="ru-RU" sz="5000" dirty="0" smtClean="0"/>
              <a:t>. Як </a:t>
            </a:r>
            <a:r>
              <a:rPr lang="ru-RU" sz="5000" dirty="0" err="1" smtClean="0"/>
              <a:t>свідчать</a:t>
            </a:r>
            <a:r>
              <a:rPr lang="ru-RU" sz="5000" dirty="0" smtClean="0"/>
              <a:t> </a:t>
            </a:r>
            <a:r>
              <a:rPr lang="ru-RU" sz="5000" dirty="0" err="1" smtClean="0"/>
              <a:t>радіоспостереження</a:t>
            </a:r>
            <a:r>
              <a:rPr lang="ru-RU" sz="5000" dirty="0" smtClean="0"/>
              <a:t>, температура на </a:t>
            </a:r>
            <a:r>
              <a:rPr lang="ru-RU" sz="5000" dirty="0" err="1" smtClean="0"/>
              <a:t>поверхні</a:t>
            </a:r>
            <a:r>
              <a:rPr lang="ru-RU" sz="5000" dirty="0" smtClean="0"/>
              <a:t> </a:t>
            </a:r>
            <a:r>
              <a:rPr lang="ru-RU" sz="5000" dirty="0" err="1" smtClean="0"/>
              <a:t>Меркурія</a:t>
            </a:r>
            <a:r>
              <a:rPr lang="ru-RU" sz="5000" dirty="0" smtClean="0"/>
              <a:t> в </a:t>
            </a:r>
            <a:r>
              <a:rPr lang="ru-RU" sz="5000" dirty="0" err="1" smtClean="0"/>
              <a:t>пункті</a:t>
            </a:r>
            <a:r>
              <a:rPr lang="ru-RU" sz="5000" dirty="0" smtClean="0"/>
              <a:t>, де </a:t>
            </a:r>
            <a:r>
              <a:rPr lang="ru-RU" sz="5000" dirty="0" err="1" smtClean="0"/>
              <a:t>Сонце</a:t>
            </a:r>
            <a:r>
              <a:rPr lang="ru-RU" sz="5000" dirty="0" smtClean="0"/>
              <a:t> </a:t>
            </a:r>
            <a:r>
              <a:rPr lang="ru-RU" sz="5000" dirty="0" err="1" smtClean="0"/>
              <a:t>знаходиться</a:t>
            </a:r>
            <a:r>
              <a:rPr lang="ru-RU" sz="5000" dirty="0" smtClean="0"/>
              <a:t> в </a:t>
            </a:r>
            <a:r>
              <a:rPr lang="ru-RU" sz="5000" dirty="0" err="1" smtClean="0"/>
              <a:t>зеніті</a:t>
            </a:r>
            <a:r>
              <a:rPr lang="ru-RU" sz="5000" dirty="0" smtClean="0"/>
              <a:t>, </a:t>
            </a:r>
            <a:r>
              <a:rPr lang="ru-RU" sz="5000" dirty="0" err="1" smtClean="0"/>
              <a:t>сягає</a:t>
            </a:r>
            <a:r>
              <a:rPr lang="ru-RU" sz="5000" dirty="0" smtClean="0"/>
              <a:t> 620 К. Температура </a:t>
            </a:r>
            <a:r>
              <a:rPr lang="ru-RU" sz="5000" dirty="0" err="1" smtClean="0"/>
              <a:t>нічної</a:t>
            </a:r>
            <a:r>
              <a:rPr lang="ru-RU" sz="5000" dirty="0" smtClean="0"/>
              <a:t> </a:t>
            </a:r>
            <a:r>
              <a:rPr lang="ru-RU" sz="5000" dirty="0" err="1" smtClean="0"/>
              <a:t>півкулі</a:t>
            </a:r>
            <a:r>
              <a:rPr lang="ru-RU" sz="5000" dirty="0" smtClean="0"/>
              <a:t> </a:t>
            </a:r>
            <a:r>
              <a:rPr lang="ru-RU" sz="5000" dirty="0" err="1" smtClean="0"/>
              <a:t>близько</a:t>
            </a:r>
            <a:r>
              <a:rPr lang="ru-RU" sz="5000" dirty="0" smtClean="0"/>
              <a:t> 110 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o_solnechnoj_sisteme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000108"/>
            <a:ext cx="3571868" cy="3571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up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4000504"/>
            <a:ext cx="3571900" cy="25977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57166"/>
            <a:ext cx="7858180" cy="3929114"/>
          </a:xfrm>
        </p:spPr>
        <p:txBody>
          <a:bodyPr>
            <a:normAutofit fontScale="47500" lnSpcReduction="20000"/>
          </a:bodyPr>
          <a:lstStyle/>
          <a:p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Меркурія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поцяткована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кільцевими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структурами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різного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розміру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(до 120 км у поперечнику),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нагадуючи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цим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найдавнішу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формацію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відрізняючись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неї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низькою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відбивною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здатністю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(альбедо 0,056). За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допомогою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радіоспостережень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вдалося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визначити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теплові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властивості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зовнішнього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покриву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виявилися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близькими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властивостей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тонкоподрібнених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місячного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реголіту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Причиною такого стану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порід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найімовірніше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безперервні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удари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метеоритів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майже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послаблюються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розрідженою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атмосферою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Меркурія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вся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поцяткована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кратерами,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утворення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пояснити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метеоритним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бомбардуванням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Меркурія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відбувалося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перших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етапах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еволюції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планети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мільярди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тому. Великим кратерам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надано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імена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видатних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людей (Бетховен, Бах,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Шекспір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т.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.). Кратер Бетховена,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наприклад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діаметр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625 км, а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улоговина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Калорис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- 1300 км.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Величезна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улоговина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має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пласку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поверхню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вона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поцяткована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тріщинами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грядами.</a:t>
            </a:r>
          </a:p>
          <a:p>
            <a:endParaRPr lang="ru-RU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357430"/>
            <a:ext cx="7515252" cy="4283882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Атмосфера </a:t>
            </a:r>
            <a:r>
              <a:rPr lang="ru-RU" b="1" dirty="0" err="1" smtClean="0"/>
              <a:t>Меркурія</a:t>
            </a:r>
            <a:r>
              <a:rPr lang="ru-RU" b="1" dirty="0" smtClean="0"/>
              <a:t>,</a:t>
            </a:r>
            <a:r>
              <a:rPr lang="ru-RU" dirty="0" smtClean="0"/>
              <a:t> у </a:t>
            </a:r>
            <a:r>
              <a:rPr lang="ru-RU" dirty="0" err="1" smtClean="0"/>
              <a:t>порівнянні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земною, сильно </a:t>
            </a:r>
            <a:r>
              <a:rPr lang="ru-RU" dirty="0" err="1" smtClean="0"/>
              <a:t>розріджена</a:t>
            </a:r>
            <a:r>
              <a:rPr lang="ru-RU" dirty="0" smtClean="0"/>
              <a:t>. За </a:t>
            </a:r>
            <a:r>
              <a:rPr lang="ru-RU" dirty="0" err="1" smtClean="0"/>
              <a:t>даними</a:t>
            </a:r>
            <a:r>
              <a:rPr lang="ru-RU" dirty="0" smtClean="0"/>
              <a:t>, </a:t>
            </a:r>
            <a:r>
              <a:rPr lang="ru-RU" dirty="0" err="1" smtClean="0"/>
              <a:t>отриманими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міжпланетної</a:t>
            </a:r>
            <a:r>
              <a:rPr lang="ru-RU" dirty="0" smtClean="0"/>
              <a:t> </a:t>
            </a:r>
            <a:r>
              <a:rPr lang="ru-RU" dirty="0" err="1" smtClean="0"/>
              <a:t>станції</a:t>
            </a:r>
            <a:r>
              <a:rPr lang="ru-RU" dirty="0" smtClean="0"/>
              <a:t> "Маринер-10",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густина</a:t>
            </a:r>
            <a:r>
              <a:rPr lang="ru-RU" dirty="0" smtClean="0"/>
              <a:t> не </a:t>
            </a:r>
            <a:r>
              <a:rPr lang="ru-RU" dirty="0" err="1" smtClean="0"/>
              <a:t>перевершує</a:t>
            </a:r>
            <a:r>
              <a:rPr lang="ru-RU" dirty="0" smtClean="0"/>
              <a:t> </a:t>
            </a:r>
            <a:r>
              <a:rPr lang="ru-RU" dirty="0" err="1" smtClean="0"/>
              <a:t>густину</a:t>
            </a:r>
            <a:r>
              <a:rPr lang="ru-RU" dirty="0" smtClean="0"/>
              <a:t> </a:t>
            </a:r>
            <a:r>
              <a:rPr lang="ru-RU" dirty="0" err="1" smtClean="0"/>
              <a:t>земної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на </a:t>
            </a:r>
            <a:r>
              <a:rPr lang="ru-RU" dirty="0" err="1" smtClean="0"/>
              <a:t>висоті</a:t>
            </a:r>
            <a:r>
              <a:rPr lang="ru-RU" dirty="0" smtClean="0"/>
              <a:t> 620 км. У </a:t>
            </a:r>
            <a:r>
              <a:rPr lang="ru-RU" dirty="0" err="1" smtClean="0"/>
              <a:t>складі</a:t>
            </a:r>
            <a:r>
              <a:rPr lang="ru-RU" dirty="0" smtClean="0"/>
              <a:t> </a:t>
            </a:r>
            <a:r>
              <a:rPr lang="ru-RU" dirty="0" err="1" smtClean="0"/>
              <a:t>атмосфери</a:t>
            </a:r>
            <a:r>
              <a:rPr lang="ru-RU" dirty="0" smtClean="0"/>
              <a:t> </a:t>
            </a:r>
            <a:r>
              <a:rPr lang="ru-RU" dirty="0" err="1" smtClean="0"/>
              <a:t>виявлена</a:t>
            </a:r>
            <a:r>
              <a:rPr lang="ru-RU" dirty="0" smtClean="0"/>
              <a:t> невелика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водню</a:t>
            </a:r>
            <a:r>
              <a:rPr lang="ru-RU" dirty="0" smtClean="0"/>
              <a:t>, </a:t>
            </a:r>
            <a:r>
              <a:rPr lang="ru-RU" dirty="0" err="1" smtClean="0"/>
              <a:t>гелію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кисню</a:t>
            </a:r>
            <a:r>
              <a:rPr lang="ru-RU" dirty="0" smtClean="0"/>
              <a:t>,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деякі</a:t>
            </a:r>
            <a:r>
              <a:rPr lang="ru-RU" dirty="0" smtClean="0"/>
              <a:t> </a:t>
            </a:r>
            <a:r>
              <a:rPr lang="ru-RU" dirty="0" err="1" smtClean="0"/>
              <a:t>інертні</a:t>
            </a:r>
            <a:r>
              <a:rPr lang="ru-RU" dirty="0" smtClean="0"/>
              <a:t> гази, </a:t>
            </a:r>
            <a:r>
              <a:rPr lang="ru-RU" dirty="0" err="1" smtClean="0"/>
              <a:t>наприклад</a:t>
            </a:r>
            <a:r>
              <a:rPr lang="ru-RU" dirty="0" smtClean="0"/>
              <a:t>, аргон </a:t>
            </a:r>
            <a:r>
              <a:rPr lang="ru-RU" dirty="0" err="1" smtClean="0"/>
              <a:t>і</a:t>
            </a:r>
            <a:r>
              <a:rPr lang="ru-RU" dirty="0" smtClean="0"/>
              <a:t> неон.</a:t>
            </a:r>
          </a:p>
          <a:p>
            <a:r>
              <a:rPr lang="ru-RU" dirty="0" err="1" smtClean="0"/>
              <a:t>Такі</a:t>
            </a:r>
            <a:r>
              <a:rPr lang="ru-RU" dirty="0" smtClean="0"/>
              <a:t> гази могли </a:t>
            </a:r>
            <a:r>
              <a:rPr lang="ru-RU" dirty="0" err="1" smtClean="0"/>
              <a:t>виділитися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розпаду</a:t>
            </a:r>
            <a:r>
              <a:rPr lang="ru-RU" dirty="0" smtClean="0"/>
              <a:t> </a:t>
            </a:r>
            <a:r>
              <a:rPr lang="ru-RU" dirty="0" err="1" smtClean="0"/>
              <a:t>радіоактивних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входять</a:t>
            </a:r>
            <a:r>
              <a:rPr lang="ru-RU" dirty="0" smtClean="0"/>
              <a:t> до складу </a:t>
            </a:r>
            <a:r>
              <a:rPr lang="ru-RU" dirty="0" err="1" smtClean="0"/>
              <a:t>ґрунту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Імовірно</a:t>
            </a:r>
            <a:r>
              <a:rPr lang="ru-RU" dirty="0" smtClean="0"/>
              <a:t>, </a:t>
            </a:r>
            <a:r>
              <a:rPr lang="ru-RU" dirty="0" err="1" smtClean="0"/>
              <a:t>Меркурій</a:t>
            </a:r>
            <a:r>
              <a:rPr lang="ru-RU" dirty="0" smtClean="0"/>
              <a:t> у </a:t>
            </a:r>
            <a:r>
              <a:rPr lang="ru-RU" dirty="0" err="1" smtClean="0"/>
              <a:t>початковому</a:t>
            </a:r>
            <a:r>
              <a:rPr lang="ru-RU" dirty="0" smtClean="0"/>
              <a:t> </a:t>
            </a:r>
            <a:r>
              <a:rPr lang="ru-RU" dirty="0" err="1" smtClean="0"/>
              <a:t>стані</a:t>
            </a:r>
            <a:r>
              <a:rPr lang="ru-RU" dirty="0" smtClean="0"/>
              <a:t> </a:t>
            </a:r>
            <a:r>
              <a:rPr lang="ru-RU" dirty="0" err="1" smtClean="0"/>
              <a:t>мав</a:t>
            </a:r>
            <a:r>
              <a:rPr lang="ru-RU" dirty="0" smtClean="0"/>
              <a:t> </a:t>
            </a:r>
            <a:r>
              <a:rPr lang="ru-RU" dirty="0" err="1" smtClean="0"/>
              <a:t>повністю</a:t>
            </a:r>
            <a:r>
              <a:rPr lang="ru-RU" dirty="0" smtClean="0"/>
              <a:t> </a:t>
            </a:r>
            <a:r>
              <a:rPr lang="ru-RU" dirty="0" err="1" smtClean="0"/>
              <a:t>рідкий</a:t>
            </a:r>
            <a:r>
              <a:rPr lang="ru-RU" dirty="0" smtClean="0"/>
              <a:t> стан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початкове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, яке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сповільнилося</a:t>
            </a:r>
            <a:r>
              <a:rPr lang="ru-RU" dirty="0" smtClean="0"/>
              <a:t> </a:t>
            </a:r>
            <a:r>
              <a:rPr lang="ru-RU" dirty="0" err="1" smtClean="0"/>
              <a:t>приливним</a:t>
            </a:r>
            <a:r>
              <a:rPr lang="ru-RU" dirty="0" smtClean="0"/>
              <a:t> </a:t>
            </a:r>
            <a:r>
              <a:rPr lang="ru-RU" dirty="0" err="1" smtClean="0"/>
              <a:t>тертям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</a:t>
            </a:r>
            <a:r>
              <a:rPr lang="ru-RU" dirty="0" err="1" smtClean="0"/>
              <a:t>Меркурія</a:t>
            </a:r>
            <a:r>
              <a:rPr lang="ru-RU" dirty="0" smtClean="0"/>
              <a:t> </a:t>
            </a:r>
            <a:r>
              <a:rPr lang="ru-RU" dirty="0" err="1" smtClean="0"/>
              <a:t>виявлене</a:t>
            </a:r>
            <a:r>
              <a:rPr lang="ru-RU" dirty="0" smtClean="0"/>
              <a:t> </a:t>
            </a:r>
            <a:r>
              <a:rPr lang="ru-RU" dirty="0" err="1" smtClean="0"/>
              <a:t>власне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слабке</a:t>
            </a:r>
            <a:r>
              <a:rPr lang="ru-RU" dirty="0" smtClean="0"/>
              <a:t> </a:t>
            </a:r>
            <a:r>
              <a:rPr lang="ru-RU" b="1" dirty="0" err="1" smtClean="0"/>
              <a:t>магнітне</a:t>
            </a:r>
            <a:r>
              <a:rPr lang="ru-RU" b="1" dirty="0" smtClean="0"/>
              <a:t> поле,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свідчить</a:t>
            </a:r>
            <a:r>
              <a:rPr lang="ru-RU" dirty="0" smtClean="0"/>
              <a:t> про </a:t>
            </a:r>
            <a:r>
              <a:rPr lang="ru-RU" dirty="0" err="1" smtClean="0"/>
              <a:t>неповну</a:t>
            </a:r>
            <a:r>
              <a:rPr lang="ru-RU" dirty="0" smtClean="0"/>
              <a:t> </a:t>
            </a:r>
            <a:r>
              <a:rPr lang="ru-RU" dirty="0" err="1" smtClean="0"/>
              <a:t>консолідацію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. </a:t>
            </a:r>
            <a:r>
              <a:rPr lang="ru-RU" dirty="0" err="1" smtClean="0"/>
              <a:t>Напруженість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магнітного</a:t>
            </a:r>
            <a:r>
              <a:rPr lang="ru-RU" dirty="0" smtClean="0"/>
              <a:t> поля </a:t>
            </a:r>
            <a:r>
              <a:rPr lang="ru-RU" dirty="0" err="1" smtClean="0"/>
              <a:t>менша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у </a:t>
            </a:r>
            <a:r>
              <a:rPr lang="ru-RU" dirty="0" err="1" smtClean="0"/>
              <a:t>Землі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більша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Марса.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густина</a:t>
            </a:r>
            <a:r>
              <a:rPr lang="ru-RU" dirty="0" smtClean="0"/>
              <a:t> </a:t>
            </a:r>
            <a:r>
              <a:rPr lang="ru-RU" dirty="0" err="1" smtClean="0"/>
              <a:t>Меркурія</a:t>
            </a:r>
            <a:r>
              <a:rPr lang="ru-RU" dirty="0" smtClean="0"/>
              <a:t> (5,44 г/см</a:t>
            </a:r>
            <a:r>
              <a:rPr lang="ru-RU" baseline="30000" dirty="0" smtClean="0"/>
              <a:t>3</a:t>
            </a:r>
            <a:r>
              <a:rPr lang="ru-RU" dirty="0" smtClean="0"/>
              <a:t>)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вища</a:t>
            </a:r>
            <a:r>
              <a:rPr lang="ru-RU" dirty="0" smtClean="0"/>
              <a:t> за </a:t>
            </a:r>
            <a:r>
              <a:rPr lang="ru-RU" dirty="0" err="1" smtClean="0"/>
              <a:t>місячну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дорівнює</a:t>
            </a:r>
            <a:r>
              <a:rPr lang="ru-RU" dirty="0" smtClean="0"/>
              <a:t> </a:t>
            </a:r>
            <a:r>
              <a:rPr lang="ru-RU" dirty="0" err="1" smtClean="0"/>
              <a:t>середній</a:t>
            </a:r>
            <a:r>
              <a:rPr lang="ru-RU" dirty="0" smtClean="0"/>
              <a:t> </a:t>
            </a:r>
            <a:r>
              <a:rPr lang="ru-RU" dirty="0" err="1" smtClean="0"/>
              <a:t>густині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1/18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1053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357166"/>
            <a:ext cx="3302018" cy="185738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500042"/>
            <a:ext cx="2228840" cy="9144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Венера</a:t>
            </a:r>
            <a:endParaRPr lang="ru-RU" sz="4800" b="1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71612"/>
            <a:ext cx="4657732" cy="457200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Венера - друга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Сонця</a:t>
            </a:r>
            <a:r>
              <a:rPr lang="ru-RU" b="1" dirty="0" smtClean="0"/>
              <a:t> (108 млн. км)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найближча</a:t>
            </a:r>
            <a:r>
              <a:rPr lang="ru-RU" b="1" dirty="0" smtClean="0"/>
              <a:t> до </a:t>
            </a:r>
            <a:r>
              <a:rPr lang="ru-RU" b="1" dirty="0" err="1" smtClean="0"/>
              <a:t>Землі</a:t>
            </a:r>
            <a:r>
              <a:rPr lang="ru-RU" dirty="0" smtClean="0"/>
              <a:t> </a:t>
            </a:r>
            <a:r>
              <a:rPr lang="ru-RU" b="1" dirty="0" smtClean="0"/>
              <a:t>планета </a:t>
            </a:r>
            <a:r>
              <a:rPr lang="ru-RU" b="1" dirty="0" err="1" smtClean="0"/>
              <a:t>Сонячної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обертання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- 225 </a:t>
            </a:r>
            <a:r>
              <a:rPr lang="ru-RU" dirty="0" err="1" smtClean="0"/>
              <a:t>діб</a:t>
            </a:r>
            <a:r>
              <a:rPr lang="ru-RU" dirty="0" smtClean="0"/>
              <a:t>.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нижніх</a:t>
            </a:r>
            <a:r>
              <a:rPr lang="ru-RU" dirty="0" smtClean="0"/>
              <a:t> </a:t>
            </a:r>
            <a:r>
              <a:rPr lang="ru-RU" dirty="0" err="1" smtClean="0"/>
              <a:t>з'єднань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наближатися</a:t>
            </a:r>
            <a:r>
              <a:rPr lang="ru-RU" dirty="0" smtClean="0"/>
              <a:t> до </a:t>
            </a:r>
            <a:r>
              <a:rPr lang="ru-RU" dirty="0" err="1" smtClean="0"/>
              <a:t>Землі</a:t>
            </a:r>
            <a:r>
              <a:rPr lang="ru-RU" dirty="0" smtClean="0"/>
              <a:t> </a:t>
            </a:r>
            <a:r>
              <a:rPr lang="ru-RU" dirty="0" err="1" smtClean="0"/>
              <a:t>до</a:t>
            </a:r>
            <a:r>
              <a:rPr lang="ru-RU" dirty="0" smtClean="0"/>
              <a:t> 40 млн. км,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ближче</a:t>
            </a:r>
            <a:r>
              <a:rPr lang="ru-RU" dirty="0" smtClean="0"/>
              <a:t> </a:t>
            </a:r>
            <a:r>
              <a:rPr lang="ru-RU" dirty="0" err="1" smtClean="0"/>
              <a:t>будь-якої</a:t>
            </a:r>
            <a:r>
              <a:rPr lang="ru-RU" dirty="0" smtClean="0"/>
              <a:t> </a:t>
            </a:r>
            <a:r>
              <a:rPr lang="ru-RU" dirty="0" err="1" smtClean="0"/>
              <a:t>іншої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Сонячної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Синодичний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(</a:t>
            </a:r>
            <a:r>
              <a:rPr lang="ru-RU" dirty="0" err="1" smtClean="0"/>
              <a:t>від</a:t>
            </a:r>
            <a:r>
              <a:rPr lang="ru-RU" dirty="0" smtClean="0"/>
              <a:t> одного </a:t>
            </a:r>
            <a:r>
              <a:rPr lang="ru-RU" dirty="0" err="1" smtClean="0"/>
              <a:t>нижнього</a:t>
            </a:r>
            <a:r>
              <a:rPr lang="ru-RU" dirty="0" smtClean="0"/>
              <a:t> </a:t>
            </a:r>
            <a:r>
              <a:rPr lang="ru-RU" dirty="0" err="1" smtClean="0"/>
              <a:t>з'єднання</a:t>
            </a:r>
            <a:r>
              <a:rPr lang="ru-RU" dirty="0" smtClean="0"/>
              <a:t> до </a:t>
            </a:r>
            <a:r>
              <a:rPr lang="ru-RU" dirty="0" err="1" smtClean="0"/>
              <a:t>іншого</a:t>
            </a:r>
            <a:r>
              <a:rPr lang="ru-RU" dirty="0" smtClean="0"/>
              <a:t>) </a:t>
            </a:r>
            <a:r>
              <a:rPr lang="ru-RU" dirty="0" err="1" smtClean="0"/>
              <a:t>дорівнює</a:t>
            </a:r>
            <a:r>
              <a:rPr lang="ru-RU" dirty="0" smtClean="0"/>
              <a:t> 584 </a:t>
            </a:r>
            <a:r>
              <a:rPr lang="ru-RU" dirty="0" err="1" smtClean="0"/>
              <a:t>доби</a:t>
            </a:r>
            <a:r>
              <a:rPr lang="ru-RU" dirty="0" smtClean="0"/>
              <a:t>. Венера - </a:t>
            </a:r>
            <a:r>
              <a:rPr lang="ru-RU" dirty="0" err="1" smtClean="0"/>
              <a:t>найяскравіше</a:t>
            </a:r>
            <a:r>
              <a:rPr lang="ru-RU" dirty="0" smtClean="0"/>
              <a:t> </a:t>
            </a:r>
            <a:r>
              <a:rPr lang="ru-RU" dirty="0" err="1" smtClean="0"/>
              <a:t>світило</a:t>
            </a:r>
            <a:r>
              <a:rPr lang="ru-RU" dirty="0" smtClean="0"/>
              <a:t> на </a:t>
            </a:r>
            <a:r>
              <a:rPr lang="ru-RU" dirty="0" err="1" smtClean="0"/>
              <a:t>небі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Місяця</a:t>
            </a:r>
            <a:r>
              <a:rPr lang="ru-RU" dirty="0" smtClean="0"/>
              <a:t>.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- 12 100 км (95% </a:t>
            </a:r>
            <a:r>
              <a:rPr lang="ru-RU" dirty="0" err="1" smtClean="0"/>
              <a:t>діаметра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), </a:t>
            </a:r>
            <a:r>
              <a:rPr lang="ru-RU" dirty="0" err="1" smtClean="0"/>
              <a:t>маса</a:t>
            </a:r>
            <a:r>
              <a:rPr lang="ru-RU" dirty="0" smtClean="0"/>
              <a:t> - 81,5% </a:t>
            </a:r>
            <a:r>
              <a:rPr lang="ru-RU" dirty="0" err="1" smtClean="0"/>
              <a:t>маси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, температура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</a:t>
            </a:r>
            <a:r>
              <a:rPr lang="ru-RU" dirty="0" err="1" smtClean="0"/>
              <a:t>Венери</a:t>
            </a:r>
            <a:r>
              <a:rPr lang="ru-RU" dirty="0" smtClean="0"/>
              <a:t> </a:t>
            </a:r>
            <a:r>
              <a:rPr lang="ru-RU" dirty="0" err="1" smtClean="0"/>
              <a:t>сягає</a:t>
            </a:r>
            <a:r>
              <a:rPr lang="ru-RU" dirty="0" smtClean="0"/>
              <a:t> 747 К, а </a:t>
            </a:r>
            <a:r>
              <a:rPr lang="ru-RU" dirty="0" err="1" smtClean="0"/>
              <a:t>тиск</a:t>
            </a:r>
            <a:r>
              <a:rPr lang="ru-RU" dirty="0" smtClean="0"/>
              <a:t> 90 атм.</a:t>
            </a:r>
            <a:endParaRPr lang="ru-RU" dirty="0"/>
          </a:p>
        </p:txBody>
      </p:sp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22" y="1285860"/>
            <a:ext cx="4095778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5857916" cy="657227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З </a:t>
            </a:r>
            <a:r>
              <a:rPr lang="ru-RU" sz="3200" dirty="0" smtClean="0"/>
              <a:t>космосу хмари </a:t>
            </a:r>
            <a:r>
              <a:rPr lang="ru-RU" sz="3200" dirty="0" err="1" smtClean="0"/>
              <a:t>Венери</a:t>
            </a:r>
            <a:r>
              <a:rPr lang="ru-RU" sz="3200" dirty="0" smtClean="0"/>
              <a:t> </a:t>
            </a:r>
            <a:r>
              <a:rPr lang="ru-RU" sz="3200" dirty="0" err="1" smtClean="0"/>
              <a:t>виглядають</a:t>
            </a:r>
            <a:r>
              <a:rPr lang="ru-RU" sz="3200" dirty="0" smtClean="0"/>
              <a:t> як система </a:t>
            </a:r>
            <a:r>
              <a:rPr lang="ru-RU" sz="3200" dirty="0" err="1" smtClean="0"/>
              <a:t>смуг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розташовуються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зазвичай</a:t>
            </a:r>
            <a:r>
              <a:rPr lang="ru-RU" sz="3200" dirty="0" smtClean="0"/>
              <a:t> </a:t>
            </a:r>
            <a:r>
              <a:rPr lang="ru-RU" sz="3200" dirty="0" err="1" smtClean="0"/>
              <a:t>паралельно</a:t>
            </a:r>
            <a:r>
              <a:rPr lang="ru-RU" sz="3200" dirty="0" smtClean="0"/>
              <a:t> до </a:t>
            </a:r>
            <a:r>
              <a:rPr lang="ru-RU" sz="3200" dirty="0" err="1" smtClean="0"/>
              <a:t>екватора</a:t>
            </a:r>
            <a:r>
              <a:rPr lang="ru-RU" sz="3200" dirty="0" smtClean="0"/>
              <a:t> </a:t>
            </a:r>
            <a:r>
              <a:rPr lang="ru-RU" sz="3200" dirty="0" err="1" smtClean="0"/>
              <a:t>планети</a:t>
            </a:r>
            <a:r>
              <a:rPr lang="ru-RU" sz="3200" dirty="0" smtClean="0"/>
              <a:t>, </a:t>
            </a:r>
            <a:r>
              <a:rPr lang="ru-RU" sz="3200" dirty="0" err="1" smtClean="0"/>
              <a:t>однак</a:t>
            </a:r>
            <a:r>
              <a:rPr lang="ru-RU" sz="3200" dirty="0" smtClean="0"/>
              <a:t> часом вони </a:t>
            </a:r>
            <a:r>
              <a:rPr lang="ru-RU" sz="3200" dirty="0" err="1" smtClean="0"/>
              <a:t>утворюють</a:t>
            </a:r>
            <a:r>
              <a:rPr lang="ru-RU" sz="3200" dirty="0" smtClean="0"/>
              <a:t> </a:t>
            </a:r>
            <a:r>
              <a:rPr lang="ru-RU" sz="3200" dirty="0" err="1" smtClean="0"/>
              <a:t>деталі</a:t>
            </a:r>
            <a:r>
              <a:rPr lang="ru-RU" sz="3200" dirty="0" smtClean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були</a:t>
            </a:r>
            <a:r>
              <a:rPr lang="ru-RU" sz="3200" dirty="0" smtClean="0"/>
              <a:t> </a:t>
            </a:r>
            <a:r>
              <a:rPr lang="ru-RU" sz="3200" dirty="0" err="1" smtClean="0"/>
              <a:t>помічені</a:t>
            </a:r>
            <a:r>
              <a:rPr lang="ru-RU" sz="3200" dirty="0" smtClean="0"/>
              <a:t> </a:t>
            </a:r>
            <a:r>
              <a:rPr lang="ru-RU" sz="3200" dirty="0" err="1" smtClean="0"/>
              <a:t>ще</a:t>
            </a:r>
            <a:r>
              <a:rPr lang="ru-RU" sz="3200" dirty="0" smtClean="0"/>
              <a:t> </a:t>
            </a:r>
            <a:r>
              <a:rPr lang="ru-RU" sz="3200" dirty="0" err="1" smtClean="0"/>
              <a:t>із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Землі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дозволило </a:t>
            </a:r>
            <a:r>
              <a:rPr lang="ru-RU" sz="3200" dirty="0" err="1" smtClean="0"/>
              <a:t>встановити</a:t>
            </a:r>
            <a:r>
              <a:rPr lang="ru-RU" sz="3200" dirty="0" smtClean="0"/>
              <a:t> </a:t>
            </a:r>
            <a:r>
              <a:rPr lang="ru-RU" sz="3200" dirty="0" err="1" smtClean="0"/>
              <a:t>приблизно</a:t>
            </a:r>
            <a:r>
              <a:rPr lang="ru-RU" sz="3200" dirty="0" smtClean="0"/>
              <a:t> 4-5-добовий </a:t>
            </a:r>
            <a:r>
              <a:rPr lang="ru-RU" sz="3200" dirty="0" err="1" smtClean="0"/>
              <a:t>період</a:t>
            </a:r>
            <a:r>
              <a:rPr lang="ru-RU" sz="3200" dirty="0" smtClean="0"/>
              <a:t> </a:t>
            </a:r>
            <a:r>
              <a:rPr lang="ru-RU" sz="3200" dirty="0" err="1" smtClean="0"/>
              <a:t>обертання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хмарного</a:t>
            </a:r>
            <a:r>
              <a:rPr lang="ru-RU" sz="3200" dirty="0" smtClean="0"/>
              <a:t> шару. </a:t>
            </a:r>
            <a:r>
              <a:rPr lang="ru-RU" sz="3200" dirty="0" err="1" smtClean="0"/>
              <a:t>Це</a:t>
            </a:r>
            <a:r>
              <a:rPr lang="ru-RU" sz="3200" dirty="0" smtClean="0"/>
              <a:t> </a:t>
            </a:r>
            <a:r>
              <a:rPr lang="ru-RU" sz="3200" dirty="0" err="1" smtClean="0"/>
              <a:t>чотиридобове</a:t>
            </a:r>
            <a:r>
              <a:rPr lang="ru-RU" sz="3200" dirty="0" smtClean="0"/>
              <a:t> </a:t>
            </a:r>
            <a:r>
              <a:rPr lang="ru-RU" sz="3200" dirty="0" err="1" smtClean="0"/>
              <a:t>обертання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було</a:t>
            </a:r>
            <a:r>
              <a:rPr lang="ru-RU" sz="3200" dirty="0" smtClean="0"/>
              <a:t> </a:t>
            </a:r>
            <a:r>
              <a:rPr lang="ru-RU" sz="3200" dirty="0" err="1" smtClean="0"/>
              <a:t>підтверджене</a:t>
            </a:r>
            <a:r>
              <a:rPr lang="ru-RU" sz="3200" dirty="0" smtClean="0"/>
              <a:t> </a:t>
            </a:r>
            <a:r>
              <a:rPr lang="ru-RU" sz="3200" dirty="0" err="1" smtClean="0"/>
              <a:t>космічними</a:t>
            </a:r>
            <a:r>
              <a:rPr lang="ru-RU" sz="3200" dirty="0" smtClean="0"/>
              <a:t> </a:t>
            </a:r>
            <a:r>
              <a:rPr lang="ru-RU" sz="3200" dirty="0" err="1" smtClean="0"/>
              <a:t>апаратами</a:t>
            </a:r>
            <a:r>
              <a:rPr lang="ru-RU" sz="3200" dirty="0" smtClean="0"/>
              <a:t> </a:t>
            </a:r>
            <a:r>
              <a:rPr lang="ru-RU" sz="3200" dirty="0" err="1" smtClean="0"/>
              <a:t>і</a:t>
            </a:r>
            <a:r>
              <a:rPr lang="ru-RU" sz="3200" dirty="0" smtClean="0"/>
              <a:t> </a:t>
            </a:r>
            <a:r>
              <a:rPr lang="ru-RU" sz="3200" dirty="0" err="1" smtClean="0"/>
              <a:t>пояснюється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наявністю</a:t>
            </a:r>
            <a:r>
              <a:rPr lang="ru-RU" sz="3200" dirty="0" smtClean="0"/>
              <a:t> на </a:t>
            </a:r>
            <a:r>
              <a:rPr lang="ru-RU" sz="3200" dirty="0" err="1" smtClean="0"/>
              <a:t>рівні</a:t>
            </a:r>
            <a:r>
              <a:rPr lang="ru-RU" sz="3200" dirty="0" smtClean="0"/>
              <a:t> </a:t>
            </a:r>
            <a:r>
              <a:rPr lang="ru-RU" sz="3200" dirty="0" err="1" smtClean="0"/>
              <a:t>хмар</a:t>
            </a:r>
            <a:r>
              <a:rPr lang="ru-RU" sz="3200" dirty="0" smtClean="0"/>
              <a:t> </a:t>
            </a:r>
            <a:r>
              <a:rPr lang="ru-RU" sz="3200" dirty="0" err="1" smtClean="0"/>
              <a:t>постійних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вітрів</a:t>
            </a:r>
            <a:r>
              <a:rPr lang="ru-RU" sz="3200" dirty="0" smtClean="0"/>
              <a:t>, </a:t>
            </a:r>
            <a:r>
              <a:rPr lang="ru-RU" sz="3200" dirty="0" err="1" smtClean="0"/>
              <a:t>що</a:t>
            </a:r>
            <a:r>
              <a:rPr lang="ru-RU" sz="3200" dirty="0" smtClean="0"/>
              <a:t> </a:t>
            </a:r>
            <a:r>
              <a:rPr lang="ru-RU" sz="3200" dirty="0" err="1" smtClean="0"/>
              <a:t>дмуть</a:t>
            </a:r>
            <a:r>
              <a:rPr lang="ru-RU" sz="3200" dirty="0" smtClean="0"/>
              <a:t> у </a:t>
            </a:r>
            <a:r>
              <a:rPr lang="ru-RU" sz="3200" dirty="0" err="1" smtClean="0"/>
              <a:t>бік</a:t>
            </a:r>
            <a:r>
              <a:rPr lang="ru-RU" sz="3200" dirty="0" smtClean="0"/>
              <a:t> </a:t>
            </a:r>
            <a:r>
              <a:rPr lang="ru-RU" sz="3200" dirty="0" err="1" smtClean="0"/>
              <a:t>обертання</a:t>
            </a:r>
            <a:r>
              <a:rPr lang="ru-RU" sz="3200" dirty="0" smtClean="0"/>
              <a:t> </a:t>
            </a:r>
            <a:r>
              <a:rPr lang="ru-RU" sz="3200" dirty="0" err="1" smtClean="0"/>
              <a:t>планети</a:t>
            </a:r>
            <a:r>
              <a:rPr lang="ru-RU" sz="3200" dirty="0" smtClean="0"/>
              <a:t> </a:t>
            </a:r>
            <a:r>
              <a:rPr lang="ru-RU" sz="3200" dirty="0" err="1" smtClean="0"/>
              <a:t>зі</a:t>
            </a:r>
            <a:r>
              <a:rPr lang="ru-RU" sz="3200" dirty="0" smtClean="0"/>
              <a:t> </a:t>
            </a:r>
            <a:r>
              <a:rPr lang="ru-RU" sz="3200" dirty="0" err="1" smtClean="0"/>
              <a:t>швидкістю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100 м/с.</a:t>
            </a:r>
          </a:p>
          <a:p>
            <a:r>
              <a:rPr lang="ru-RU" sz="3200" dirty="0" err="1" smtClean="0"/>
              <a:t>Атмосферний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тиск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поверхні</a:t>
            </a:r>
            <a:r>
              <a:rPr lang="ru-RU" sz="3200" dirty="0" smtClean="0"/>
              <a:t> </a:t>
            </a:r>
            <a:r>
              <a:rPr lang="ru-RU" sz="3200" dirty="0" err="1" smtClean="0"/>
              <a:t>Венери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складає</a:t>
            </a:r>
            <a:r>
              <a:rPr lang="ru-RU" sz="3200" dirty="0" smtClean="0"/>
              <a:t> </a:t>
            </a:r>
            <a:r>
              <a:rPr lang="ru-RU" sz="3200" dirty="0" err="1" smtClean="0"/>
              <a:t>близько</a:t>
            </a:r>
            <a:r>
              <a:rPr lang="ru-RU" sz="3200" dirty="0" smtClean="0"/>
              <a:t> 9 МПа, а </a:t>
            </a:r>
            <a:r>
              <a:rPr lang="ru-RU" sz="3200" dirty="0" err="1" smtClean="0"/>
              <a:t>густина</a:t>
            </a:r>
            <a:r>
              <a:rPr lang="ru-RU" sz="3200" dirty="0" smtClean="0"/>
              <a:t> у 35 </a:t>
            </a:r>
            <a:r>
              <a:rPr lang="ru-RU" sz="3200" dirty="0" err="1" smtClean="0"/>
              <a:t>разів</a:t>
            </a:r>
            <a:r>
              <a:rPr lang="ru-RU" sz="3200" dirty="0" smtClean="0"/>
              <a:t> </a:t>
            </a:r>
            <a:r>
              <a:rPr lang="ru-RU" sz="3200" dirty="0" err="1" smtClean="0"/>
              <a:t>перевищує</a:t>
            </a:r>
            <a:r>
              <a:rPr lang="ru-RU" sz="3200" dirty="0" smtClean="0"/>
              <a:t> </a:t>
            </a:r>
            <a:r>
              <a:rPr lang="ru-RU" sz="3200" dirty="0" err="1" smtClean="0"/>
              <a:t>густину</a:t>
            </a:r>
            <a:r>
              <a:rPr lang="ru-RU" sz="3200" dirty="0" smtClean="0"/>
              <a:t> </a:t>
            </a:r>
            <a:r>
              <a:rPr lang="ru-RU" sz="3200" dirty="0" err="1" smtClean="0"/>
              <a:t>земної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атмосфери</a:t>
            </a:r>
            <a:r>
              <a:rPr lang="ru-RU" sz="3200" dirty="0" smtClean="0"/>
              <a:t>. </a:t>
            </a:r>
            <a:r>
              <a:rPr lang="ru-RU" sz="3200" dirty="0" err="1" smtClean="0"/>
              <a:t>Кількість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вуглекислого</a:t>
            </a:r>
            <a:r>
              <a:rPr lang="ru-RU" sz="3200" dirty="0" smtClean="0"/>
              <a:t> газу в </a:t>
            </a:r>
            <a:r>
              <a:rPr lang="ru-RU" sz="3200" dirty="0" err="1" smtClean="0"/>
              <a:t>атмосфері</a:t>
            </a:r>
            <a:r>
              <a:rPr lang="ru-RU" sz="3200" dirty="0" smtClean="0"/>
              <a:t> </a:t>
            </a:r>
            <a:r>
              <a:rPr lang="ru-RU" sz="3200" dirty="0" err="1" smtClean="0"/>
              <a:t>Венери</a:t>
            </a:r>
            <a:r>
              <a:rPr lang="ru-RU" sz="3200" dirty="0" smtClean="0"/>
              <a:t> </a:t>
            </a:r>
            <a:r>
              <a:rPr lang="ru-RU" sz="3200" dirty="0" err="1" smtClean="0"/>
              <a:t>в</a:t>
            </a:r>
            <a:r>
              <a:rPr lang="ru-RU" sz="3200" dirty="0" smtClean="0"/>
              <a:t> 400 тис. </a:t>
            </a:r>
            <a:r>
              <a:rPr lang="ru-RU" sz="3200" dirty="0" err="1" smtClean="0"/>
              <a:t>разів</a:t>
            </a:r>
            <a:r>
              <a:rPr lang="ru-RU" sz="3200" dirty="0" smtClean="0"/>
              <a:t> </a:t>
            </a:r>
            <a:r>
              <a:rPr lang="ru-RU" sz="3200" dirty="0" err="1" smtClean="0"/>
              <a:t>більше</a:t>
            </a:r>
            <a:r>
              <a:rPr lang="ru-RU" sz="3200" dirty="0" smtClean="0"/>
              <a:t>, </a:t>
            </a:r>
            <a:r>
              <a:rPr lang="ru-RU" sz="3200" dirty="0" err="1" smtClean="0"/>
              <a:t>ніж</a:t>
            </a:r>
            <a:r>
              <a:rPr lang="ru-RU" sz="3200" dirty="0" smtClean="0"/>
              <a:t> у </a:t>
            </a:r>
            <a:r>
              <a:rPr lang="ru-RU" sz="3200" dirty="0" err="1" smtClean="0"/>
              <a:t>земній</a:t>
            </a:r>
            <a:r>
              <a:rPr lang="ru-RU" sz="3200" dirty="0" smtClean="0"/>
              <a:t> </a:t>
            </a:r>
            <a:r>
              <a:rPr lang="ru-RU" sz="3200" dirty="0" err="1" smtClean="0"/>
              <a:t>атмосфері</a:t>
            </a:r>
            <a:r>
              <a:rPr lang="ru-RU" sz="3200" dirty="0" smtClean="0"/>
              <a:t>. Причиною </a:t>
            </a:r>
            <a:r>
              <a:rPr lang="ru-RU" sz="3200" dirty="0" err="1" smtClean="0"/>
              <a:t>цього</a:t>
            </a:r>
            <a:r>
              <a:rPr lang="ru-RU" sz="3200" dirty="0" smtClean="0"/>
              <a:t>, </a:t>
            </a:r>
            <a:r>
              <a:rPr lang="ru-RU" sz="3200" dirty="0" err="1" smtClean="0"/>
              <a:t>імовірно</a:t>
            </a:r>
            <a:r>
              <a:rPr lang="ru-RU" sz="3200" dirty="0" smtClean="0"/>
              <a:t>, </a:t>
            </a:r>
            <a:r>
              <a:rPr lang="ru-RU" sz="3200" dirty="0" err="1" smtClean="0"/>
              <a:t>є</a:t>
            </a:r>
            <a:r>
              <a:rPr lang="ru-RU" sz="3200" dirty="0" smtClean="0"/>
              <a:t> </a:t>
            </a:r>
            <a:r>
              <a:rPr lang="ru-RU" sz="3200" dirty="0" err="1" smtClean="0"/>
              <a:t>інтенсивна</a:t>
            </a:r>
            <a:r>
              <a:rPr lang="ru-RU" sz="3200" dirty="0" smtClean="0"/>
              <a:t> </a:t>
            </a:r>
            <a:r>
              <a:rPr lang="ru-RU" sz="3200" dirty="0" err="1" smtClean="0"/>
              <a:t>вулканічна</a:t>
            </a:r>
            <a:r>
              <a:rPr lang="ru-RU" sz="3200" dirty="0" smtClean="0"/>
              <a:t> </a:t>
            </a:r>
            <a:r>
              <a:rPr lang="ru-RU" sz="3200" dirty="0" err="1" smtClean="0"/>
              <a:t>діяльність</a:t>
            </a:r>
            <a:r>
              <a:rPr lang="ru-RU" sz="3200" dirty="0" smtClean="0"/>
              <a:t>, а </a:t>
            </a:r>
            <a:r>
              <a:rPr lang="ru-RU" sz="3200" dirty="0" err="1" smtClean="0"/>
              <a:t>крім</a:t>
            </a:r>
            <a:r>
              <a:rPr lang="ru-RU" sz="3200" dirty="0" smtClean="0"/>
              <a:t> того, </a:t>
            </a:r>
            <a:r>
              <a:rPr lang="ru-RU" sz="3200" dirty="0" err="1" smtClean="0"/>
              <a:t>відсутність</a:t>
            </a:r>
            <a:r>
              <a:rPr lang="ru-RU" sz="3200" dirty="0" smtClean="0"/>
              <a:t> на </a:t>
            </a:r>
            <a:r>
              <a:rPr lang="ru-RU" sz="3200" dirty="0" err="1" smtClean="0"/>
              <a:t>планеті</a:t>
            </a:r>
            <a:r>
              <a:rPr lang="ru-RU" sz="3200" dirty="0" smtClean="0"/>
              <a:t> </a:t>
            </a:r>
            <a:r>
              <a:rPr lang="ru-RU" sz="3200" dirty="0" err="1" smtClean="0"/>
              <a:t>двох</a:t>
            </a:r>
            <a:r>
              <a:rPr lang="ru-RU" sz="3200" dirty="0" smtClean="0"/>
              <a:t> </a:t>
            </a:r>
            <a:r>
              <a:rPr lang="ru-RU" sz="3200" dirty="0" err="1" smtClean="0"/>
              <a:t>основних</a:t>
            </a:r>
            <a:r>
              <a:rPr lang="ru-RU" sz="3200" dirty="0" smtClean="0"/>
              <a:t> </a:t>
            </a:r>
            <a:r>
              <a:rPr lang="ru-RU" sz="3200" dirty="0" err="1" smtClean="0"/>
              <a:t>поглиначів</a:t>
            </a:r>
            <a:r>
              <a:rPr lang="ru-RU" sz="3200" dirty="0" smtClean="0"/>
              <a:t> </a:t>
            </a:r>
            <a:r>
              <a:rPr lang="ru-RU" sz="3200" dirty="0" err="1" smtClean="0"/>
              <a:t>вуглекислого</a:t>
            </a:r>
            <a:r>
              <a:rPr lang="ru-RU" sz="3200" dirty="0" smtClean="0"/>
              <a:t> газу - </a:t>
            </a:r>
            <a:r>
              <a:rPr lang="ru-RU" sz="3200" dirty="0" err="1" smtClean="0"/>
              <a:t>рослинності</a:t>
            </a:r>
            <a:r>
              <a:rPr lang="ru-RU" sz="3200" dirty="0" smtClean="0"/>
              <a:t> </a:t>
            </a:r>
            <a:r>
              <a:rPr lang="ru-RU" sz="3200" dirty="0" err="1" smtClean="0"/>
              <a:t>й</a:t>
            </a:r>
            <a:r>
              <a:rPr lang="ru-RU" sz="3200" dirty="0" smtClean="0"/>
              <a:t> океану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його</a:t>
            </a:r>
            <a:r>
              <a:rPr lang="ru-RU" sz="3200" dirty="0" smtClean="0"/>
              <a:t> планктоном. </a:t>
            </a:r>
            <a:r>
              <a:rPr lang="ru-RU" sz="3200" dirty="0" err="1" smtClean="0"/>
              <a:t>Найвищі</a:t>
            </a:r>
            <a:r>
              <a:rPr lang="ru-RU" sz="3200" dirty="0" smtClean="0"/>
              <a:t> </a:t>
            </a:r>
            <a:r>
              <a:rPr lang="ru-RU" sz="3200" dirty="0" err="1" smtClean="0"/>
              <a:t>шари</a:t>
            </a:r>
            <a:r>
              <a:rPr lang="ru-RU" sz="3200" dirty="0" smtClean="0"/>
              <a:t> </a:t>
            </a:r>
            <a:r>
              <a:rPr lang="ru-RU" sz="3200" dirty="0" err="1" smtClean="0"/>
              <a:t>атмосфери</a:t>
            </a:r>
            <a:r>
              <a:rPr lang="ru-RU" sz="3200" dirty="0" smtClean="0"/>
              <a:t> </a:t>
            </a:r>
            <a:r>
              <a:rPr lang="ru-RU" sz="3200" dirty="0" err="1" smtClean="0"/>
              <a:t>Венери</a:t>
            </a:r>
            <a:r>
              <a:rPr lang="ru-RU" sz="3200" dirty="0" smtClean="0"/>
              <a:t> </a:t>
            </a:r>
            <a:r>
              <a:rPr lang="ru-RU" sz="3200" dirty="0" err="1" smtClean="0"/>
              <a:t>складаються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повністю</a:t>
            </a:r>
            <a:r>
              <a:rPr lang="ru-RU" sz="3200" dirty="0" smtClean="0"/>
              <a:t> </a:t>
            </a:r>
            <a:r>
              <a:rPr lang="ru-RU" sz="3200" dirty="0" err="1" smtClean="0"/>
              <a:t>з</a:t>
            </a:r>
            <a:r>
              <a:rPr lang="ru-RU" sz="3200" dirty="0" smtClean="0"/>
              <a:t> </a:t>
            </a:r>
            <a:r>
              <a:rPr lang="ru-RU" sz="3200" dirty="0" err="1" smtClean="0"/>
              <a:t>водню</a:t>
            </a:r>
            <a:r>
              <a:rPr lang="ru-RU" sz="3200" dirty="0" smtClean="0"/>
              <a:t>. </a:t>
            </a:r>
            <a:r>
              <a:rPr lang="ru-RU" sz="3200" dirty="0" err="1" smtClean="0"/>
              <a:t>Воднева</a:t>
            </a:r>
            <a:r>
              <a:rPr lang="ru-RU" sz="3200" dirty="0" smtClean="0"/>
              <a:t> атмосфера </a:t>
            </a:r>
            <a:r>
              <a:rPr lang="ru-RU" sz="3200" dirty="0" err="1" smtClean="0"/>
              <a:t>простягається</a:t>
            </a:r>
            <a:r>
              <a:rPr lang="ru-RU" sz="3200" dirty="0" smtClean="0"/>
              <a:t> до </a:t>
            </a:r>
            <a:r>
              <a:rPr lang="ru-RU" sz="3200" dirty="0" err="1" smtClean="0"/>
              <a:t>висоти</a:t>
            </a:r>
            <a:r>
              <a:rPr lang="ru-RU" sz="3200" dirty="0" smtClean="0"/>
              <a:t> 5500 км.</a:t>
            </a:r>
          </a:p>
          <a:p>
            <a:endParaRPr lang="ru-RU" dirty="0"/>
          </a:p>
        </p:txBody>
      </p:sp>
      <p:pic>
        <p:nvPicPr>
          <p:cNvPr id="4" name="Рисунок 3" descr="141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0" y="857232"/>
            <a:ext cx="3524250" cy="3524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392909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Венері</a:t>
            </a:r>
            <a:r>
              <a:rPr lang="ru-RU" dirty="0" smtClean="0"/>
              <a:t>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виявлені</a:t>
            </a:r>
            <a:r>
              <a:rPr lang="ru-RU" dirty="0" smtClean="0"/>
              <a:t> </a:t>
            </a:r>
            <a:r>
              <a:rPr lang="ru-RU" b="1" dirty="0" err="1" smtClean="0"/>
              <a:t>складчасті</a:t>
            </a:r>
            <a:r>
              <a:rPr lang="ru-RU" b="1" dirty="0" smtClean="0"/>
              <a:t> </a:t>
            </a:r>
            <a:r>
              <a:rPr lang="ru-RU" b="1" dirty="0" err="1" smtClean="0"/>
              <a:t>гірські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перепадом </a:t>
            </a:r>
            <a:r>
              <a:rPr lang="ru-RU" dirty="0" err="1" smtClean="0"/>
              <a:t>висот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 до З км, </a:t>
            </a:r>
            <a:r>
              <a:rPr lang="ru-RU" dirty="0" err="1" smtClean="0"/>
              <a:t>терасові</a:t>
            </a:r>
            <a:r>
              <a:rPr lang="ru-RU" dirty="0" smtClean="0"/>
              <a:t> </a:t>
            </a:r>
            <a:r>
              <a:rPr lang="ru-RU" dirty="0" err="1" smtClean="0"/>
              <a:t>вулканічні</a:t>
            </a:r>
            <a:r>
              <a:rPr lang="ru-RU" dirty="0" smtClean="0"/>
              <a:t> </a:t>
            </a:r>
            <a:r>
              <a:rPr lang="ru-RU" dirty="0" err="1" smtClean="0"/>
              <a:t>кальдери</a:t>
            </a:r>
            <a:r>
              <a:rPr lang="ru-RU" dirty="0" smtClean="0"/>
              <a:t>, </a:t>
            </a:r>
            <a:r>
              <a:rPr lang="ru-RU" dirty="0" err="1" smtClean="0"/>
              <a:t>протяжні</a:t>
            </a:r>
            <a:r>
              <a:rPr lang="ru-RU" dirty="0" smtClean="0"/>
              <a:t> </a:t>
            </a:r>
            <a:r>
              <a:rPr lang="ru-RU" dirty="0" err="1" smtClean="0"/>
              <a:t>лавові</a:t>
            </a:r>
            <a:r>
              <a:rPr lang="ru-RU" dirty="0" smtClean="0"/>
              <a:t> потоки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заплутана</a:t>
            </a:r>
            <a:r>
              <a:rPr lang="ru-RU" dirty="0" smtClean="0"/>
              <a:t> мережа </a:t>
            </a:r>
            <a:r>
              <a:rPr lang="ru-RU" dirty="0" err="1" smtClean="0"/>
              <a:t>розламів</a:t>
            </a:r>
            <a:r>
              <a:rPr lang="ru-RU" dirty="0" smtClean="0"/>
              <a:t>. На </a:t>
            </a:r>
            <a:r>
              <a:rPr lang="ru-RU" dirty="0" err="1" smtClean="0"/>
              <a:t>Венері</a:t>
            </a:r>
            <a:r>
              <a:rPr lang="ru-RU" dirty="0" smtClean="0"/>
              <a:t> </a:t>
            </a:r>
            <a:r>
              <a:rPr lang="ru-RU" dirty="0" err="1" smtClean="0"/>
              <a:t>зустрічаються</a:t>
            </a:r>
            <a:r>
              <a:rPr lang="ru-RU" dirty="0" smtClean="0"/>
              <a:t>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кільцеві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, </a:t>
            </a:r>
            <a:r>
              <a:rPr lang="ru-RU" dirty="0" err="1" smtClean="0"/>
              <a:t>діаметр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коливається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9 до 50 км. Вони </a:t>
            </a:r>
            <a:r>
              <a:rPr lang="ru-RU" dirty="0" err="1" smtClean="0"/>
              <a:t>оточені</a:t>
            </a:r>
            <a:r>
              <a:rPr lang="ru-RU" dirty="0" smtClean="0"/>
              <a:t> </a:t>
            </a:r>
            <a:r>
              <a:rPr lang="ru-RU" dirty="0" err="1" smtClean="0"/>
              <a:t>високими</a:t>
            </a:r>
            <a:r>
              <a:rPr lang="ru-RU" dirty="0" smtClean="0"/>
              <a:t> валами </a:t>
            </a:r>
            <a:r>
              <a:rPr lang="ru-RU" dirty="0" err="1" smtClean="0"/>
              <a:t>викинутого</a:t>
            </a:r>
            <a:r>
              <a:rPr lang="ru-RU" dirty="0" smtClean="0"/>
              <a:t> </a:t>
            </a:r>
            <a:r>
              <a:rPr lang="ru-RU" dirty="0" err="1" smtClean="0"/>
              <a:t>матеріалу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центральні</a:t>
            </a:r>
            <a:r>
              <a:rPr lang="ru-RU" dirty="0" smtClean="0"/>
              <a:t> </a:t>
            </a:r>
            <a:r>
              <a:rPr lang="ru-RU" dirty="0" err="1" smtClean="0"/>
              <a:t>гірки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гладкі</a:t>
            </a:r>
            <a:r>
              <a:rPr lang="ru-RU" dirty="0" smtClean="0"/>
              <a:t> днища, </a:t>
            </a:r>
            <a:r>
              <a:rPr lang="ru-RU" dirty="0" err="1" smtClean="0"/>
              <a:t>заповнені</a:t>
            </a:r>
            <a:r>
              <a:rPr lang="ru-RU" dirty="0" smtClean="0"/>
              <a:t> лавою. </a:t>
            </a:r>
            <a:r>
              <a:rPr lang="ru-RU" dirty="0" err="1" smtClean="0"/>
              <a:t>Кільцеві</a:t>
            </a:r>
            <a:r>
              <a:rPr lang="ru-RU" dirty="0" smtClean="0"/>
              <a:t> </a:t>
            </a:r>
            <a:r>
              <a:rPr lang="ru-RU" dirty="0" err="1" smtClean="0"/>
              <a:t>структури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вулканічне</a:t>
            </a:r>
            <a:r>
              <a:rPr lang="ru-RU" dirty="0" smtClean="0"/>
              <a:t> </a:t>
            </a:r>
            <a:r>
              <a:rPr lang="ru-RU" dirty="0" err="1" smtClean="0"/>
              <a:t>експлозивне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, </a:t>
            </a:r>
            <a:r>
              <a:rPr lang="ru-RU" dirty="0" err="1" smtClean="0"/>
              <a:t>цілком</a:t>
            </a:r>
            <a:r>
              <a:rPr lang="ru-RU" dirty="0" smtClean="0"/>
              <a:t> </a:t>
            </a:r>
            <a:r>
              <a:rPr lang="ru-RU" dirty="0" err="1" smtClean="0"/>
              <a:t>імовірно</a:t>
            </a:r>
            <a:r>
              <a:rPr lang="ru-RU" dirty="0" smtClean="0"/>
              <a:t>,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падінням</a:t>
            </a:r>
            <a:r>
              <a:rPr lang="ru-RU" dirty="0" smtClean="0"/>
              <a:t> </a:t>
            </a:r>
            <a:r>
              <a:rPr lang="ru-RU" dirty="0" err="1" smtClean="0"/>
              <a:t>метеоритів</a:t>
            </a:r>
            <a:r>
              <a:rPr lang="ru-RU" dirty="0" smtClean="0"/>
              <a:t>, </a:t>
            </a:r>
            <a:r>
              <a:rPr lang="ru-RU" dirty="0" err="1" smtClean="0"/>
              <a:t>незважаючи</a:t>
            </a:r>
            <a:r>
              <a:rPr lang="ru-RU" dirty="0" smtClean="0"/>
              <a:t> на </a:t>
            </a:r>
            <a:r>
              <a:rPr lang="ru-RU" dirty="0" err="1" smtClean="0"/>
              <a:t>захищеність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зовнішнього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щільною</a:t>
            </a:r>
            <a:r>
              <a:rPr lang="ru-RU" dirty="0" smtClean="0"/>
              <a:t> атмосферою.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проведених</a:t>
            </a:r>
            <a:r>
              <a:rPr lang="ru-RU" dirty="0" smtClean="0"/>
              <a:t> </a:t>
            </a:r>
            <a:r>
              <a:rPr lang="ru-RU" dirty="0" err="1" smtClean="0"/>
              <a:t>досліджень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зробити</a:t>
            </a:r>
            <a:r>
              <a:rPr lang="ru-RU" dirty="0" smtClean="0"/>
              <a:t> </a:t>
            </a:r>
            <a:r>
              <a:rPr lang="ru-RU" dirty="0" err="1" smtClean="0"/>
              <a:t>висновок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за </a:t>
            </a:r>
            <a:r>
              <a:rPr lang="ru-RU" dirty="0" err="1" smtClean="0"/>
              <a:t>морфологічним</a:t>
            </a:r>
            <a:r>
              <a:rPr lang="ru-RU" dirty="0" smtClean="0"/>
              <a:t> </a:t>
            </a:r>
            <a:r>
              <a:rPr lang="ru-RU" dirty="0" err="1" smtClean="0"/>
              <a:t>виглядом</a:t>
            </a:r>
            <a:r>
              <a:rPr lang="ru-RU" dirty="0" smtClean="0"/>
              <a:t> </a:t>
            </a:r>
            <a:r>
              <a:rPr lang="ru-RU" dirty="0" err="1" smtClean="0"/>
              <a:t>поверхні</a:t>
            </a:r>
            <a:r>
              <a:rPr lang="ru-RU" dirty="0" smtClean="0"/>
              <a:t> Венера, як </a:t>
            </a:r>
            <a:r>
              <a:rPr lang="ru-RU" dirty="0" err="1" smtClean="0"/>
              <a:t>і</a:t>
            </a:r>
            <a:r>
              <a:rPr lang="ru-RU" dirty="0" smtClean="0"/>
              <a:t> Марс, </a:t>
            </a:r>
            <a:r>
              <a:rPr lang="ru-RU" dirty="0" err="1" smtClean="0"/>
              <a:t>є</a:t>
            </a:r>
            <a:r>
              <a:rPr lang="ru-RU" dirty="0" smtClean="0"/>
              <a:t> "мертвою" планетою,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втратила</a:t>
            </a:r>
            <a:r>
              <a:rPr lang="ru-RU" dirty="0" smtClean="0"/>
              <a:t> </a:t>
            </a:r>
            <a:r>
              <a:rPr lang="ru-RU" dirty="0" err="1" smtClean="0"/>
              <a:t>ендогенну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магнітне</a:t>
            </a:r>
            <a:r>
              <a:rPr lang="ru-RU" dirty="0" smtClean="0"/>
              <a:t> поле. </a:t>
            </a:r>
            <a:r>
              <a:rPr lang="ru-RU" dirty="0" err="1" smtClean="0"/>
              <a:t>Супутників</a:t>
            </a:r>
            <a:r>
              <a:rPr lang="ru-RU" dirty="0" smtClean="0"/>
              <a:t> Венера не </a:t>
            </a:r>
            <a:r>
              <a:rPr lang="ru-RU" dirty="0" err="1" smtClean="0"/>
              <a:t>має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венер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3804025"/>
            <a:ext cx="4071966" cy="3053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2157402" cy="914400"/>
          </a:xfrm>
        </p:spPr>
        <p:txBody>
          <a:bodyPr/>
          <a:lstStyle/>
          <a:p>
            <a:r>
              <a:rPr lang="uk-UA" sz="4800" b="1" dirty="0" smtClean="0">
                <a:solidFill>
                  <a:srgbClr val="90F87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Земля</a:t>
            </a:r>
            <a:endParaRPr lang="ru-RU" sz="4800" b="1" dirty="0">
              <a:solidFill>
                <a:srgbClr val="90F87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5500726" cy="492682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Земля - одна </a:t>
            </a:r>
            <a:r>
              <a:rPr lang="ru-RU" b="1" dirty="0" err="1" smtClean="0"/>
              <a:t>з</a:t>
            </a:r>
            <a:r>
              <a:rPr lang="ru-RU" b="1" dirty="0" smtClean="0"/>
              <a:t> планет </a:t>
            </a:r>
            <a:r>
              <a:rPr lang="ru-RU" b="1" dirty="0" err="1" smtClean="0"/>
              <a:t>Сонячної</a:t>
            </a:r>
            <a:r>
              <a:rPr lang="ru-RU" b="1" dirty="0" smtClean="0"/>
              <a:t> </a:t>
            </a:r>
            <a:r>
              <a:rPr lang="ru-RU" b="1" dirty="0" err="1" smtClean="0"/>
              <a:t>системи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ендогенна</a:t>
            </a:r>
            <a:r>
              <a:rPr lang="ru-RU" dirty="0" smtClean="0"/>
              <a:t> </a:t>
            </a:r>
            <a:r>
              <a:rPr lang="ru-RU" dirty="0" err="1" smtClean="0"/>
              <a:t>активність</a:t>
            </a:r>
            <a:r>
              <a:rPr lang="ru-RU" dirty="0" smtClean="0"/>
              <a:t> </a:t>
            </a:r>
            <a:r>
              <a:rPr lang="ru-RU" dirty="0" err="1" smtClean="0"/>
              <a:t>триває</a:t>
            </a:r>
            <a:r>
              <a:rPr lang="ru-RU" dirty="0" smtClean="0"/>
              <a:t> </a:t>
            </a:r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 err="1" smtClean="0"/>
              <a:t>протягом</a:t>
            </a:r>
            <a:r>
              <a:rPr lang="ru-RU" dirty="0" smtClean="0"/>
              <a:t> 4,6 млрд. </a:t>
            </a:r>
            <a:r>
              <a:rPr lang="ru-RU" dirty="0" err="1" smtClean="0"/>
              <a:t>років</a:t>
            </a:r>
            <a:r>
              <a:rPr lang="ru-RU" dirty="0" smtClean="0"/>
              <a:t>. </a:t>
            </a:r>
            <a:r>
              <a:rPr lang="ru-RU" dirty="0" err="1" smtClean="0"/>
              <a:t>Подібно</a:t>
            </a:r>
            <a:r>
              <a:rPr lang="ru-RU" dirty="0" smtClean="0"/>
              <a:t> до </a:t>
            </a:r>
            <a:r>
              <a:rPr lang="ru-RU" dirty="0" err="1" smtClean="0"/>
              <a:t>інших</a:t>
            </a:r>
            <a:r>
              <a:rPr lang="ru-RU" dirty="0" smtClean="0"/>
              <a:t> планет, Земля </a:t>
            </a:r>
            <a:r>
              <a:rPr lang="ru-RU" dirty="0" err="1" smtClean="0"/>
              <a:t>рухається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по </a:t>
            </a:r>
            <a:r>
              <a:rPr lang="ru-RU" dirty="0" err="1" smtClean="0"/>
              <a:t>еліптичній</a:t>
            </a:r>
            <a:r>
              <a:rPr lang="ru-RU" dirty="0" smtClean="0"/>
              <a:t> </a:t>
            </a:r>
            <a:r>
              <a:rPr lang="ru-RU" dirty="0" err="1" smtClean="0"/>
              <a:t>орбіті</a:t>
            </a:r>
            <a:r>
              <a:rPr lang="ru-RU" dirty="0" smtClean="0"/>
              <a:t>.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Землі</a:t>
            </a:r>
            <a:r>
              <a:rPr lang="ru-RU" dirty="0" smtClean="0"/>
              <a:t> до </a:t>
            </a:r>
            <a:r>
              <a:rPr lang="ru-RU" dirty="0" err="1" smtClean="0"/>
              <a:t>Сонця</a:t>
            </a:r>
            <a:r>
              <a:rPr lang="ru-RU" dirty="0" smtClean="0"/>
              <a:t> в </a:t>
            </a:r>
            <a:r>
              <a:rPr lang="ru-RU" dirty="0" err="1" smtClean="0"/>
              <a:t>різних</a:t>
            </a:r>
            <a:r>
              <a:rPr lang="ru-RU" dirty="0" smtClean="0"/>
              <a:t> точках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неоднакова</a:t>
            </a:r>
            <a:r>
              <a:rPr lang="ru-RU" dirty="0" smtClean="0"/>
              <a:t>. </a:t>
            </a:r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відстань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149,6 млн. км. У </a:t>
            </a:r>
            <a:r>
              <a:rPr lang="ru-RU" dirty="0" err="1" smtClean="0"/>
              <a:t>процесі</a:t>
            </a:r>
            <a:r>
              <a:rPr lang="ru-RU" dirty="0" smtClean="0"/>
              <a:t>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планети</a:t>
            </a:r>
            <a:r>
              <a:rPr lang="ru-RU" dirty="0" smtClean="0"/>
              <a:t>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площина</a:t>
            </a:r>
            <a:r>
              <a:rPr lang="ru-RU" dirty="0" smtClean="0"/>
              <a:t> земного </a:t>
            </a:r>
            <a:r>
              <a:rPr lang="ru-RU" dirty="0" err="1" smtClean="0"/>
              <a:t>екватора</a:t>
            </a:r>
            <a:r>
              <a:rPr lang="ru-RU" dirty="0" smtClean="0"/>
              <a:t> (</a:t>
            </a:r>
            <a:r>
              <a:rPr lang="ru-RU" dirty="0" err="1" smtClean="0"/>
              <a:t>нахилена</a:t>
            </a:r>
            <a:r>
              <a:rPr lang="ru-RU" dirty="0" smtClean="0"/>
              <a:t> до </a:t>
            </a:r>
            <a:r>
              <a:rPr lang="ru-RU" dirty="0" err="1" smtClean="0"/>
              <a:t>площини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кутом 23°26,5') </a:t>
            </a:r>
            <a:r>
              <a:rPr lang="ru-RU" dirty="0" err="1" smtClean="0"/>
              <a:t>переміщається</a:t>
            </a:r>
            <a:r>
              <a:rPr lang="ru-RU" dirty="0" smtClean="0"/>
              <a:t> </a:t>
            </a:r>
            <a:r>
              <a:rPr lang="ru-RU" dirty="0" err="1" smtClean="0"/>
              <a:t>паралельно</a:t>
            </a:r>
            <a:r>
              <a:rPr lang="ru-RU" dirty="0" smtClean="0"/>
              <a:t> до </a:t>
            </a:r>
            <a:r>
              <a:rPr lang="ru-RU" dirty="0" err="1" smtClean="0"/>
              <a:t>самої</a:t>
            </a:r>
            <a:r>
              <a:rPr lang="ru-RU" dirty="0" smtClean="0"/>
              <a:t> себе таким чином, </a:t>
            </a:r>
            <a:r>
              <a:rPr lang="ru-RU" dirty="0" err="1" smtClean="0"/>
              <a:t>що</a:t>
            </a:r>
            <a:r>
              <a:rPr lang="ru-RU" dirty="0" smtClean="0"/>
              <a:t> в одних </a:t>
            </a:r>
            <a:r>
              <a:rPr lang="ru-RU" dirty="0" err="1" smtClean="0"/>
              <a:t>ділянках</a:t>
            </a:r>
            <a:r>
              <a:rPr lang="ru-RU" dirty="0" smtClean="0"/>
              <a:t> </a:t>
            </a:r>
            <a:r>
              <a:rPr lang="ru-RU" dirty="0" err="1" smtClean="0"/>
              <a:t>орбіти</a:t>
            </a:r>
            <a:r>
              <a:rPr lang="ru-RU" dirty="0" smtClean="0"/>
              <a:t> земна куля </a:t>
            </a:r>
            <a:r>
              <a:rPr lang="ru-RU" dirty="0" err="1" smtClean="0"/>
              <a:t>нахилена</a:t>
            </a:r>
            <a:r>
              <a:rPr lang="ru-RU" dirty="0" smtClean="0"/>
              <a:t> до </a:t>
            </a:r>
            <a:r>
              <a:rPr lang="ru-RU" dirty="0" err="1" smtClean="0"/>
              <a:t>Сонця</a:t>
            </a:r>
            <a:r>
              <a:rPr lang="ru-RU" dirty="0" smtClean="0"/>
              <a:t> </a:t>
            </a:r>
            <a:r>
              <a:rPr lang="ru-RU" dirty="0" err="1" smtClean="0"/>
              <a:t>північною</a:t>
            </a:r>
            <a:r>
              <a:rPr lang="ru-RU" dirty="0" smtClean="0"/>
              <a:t> </a:t>
            </a:r>
            <a:r>
              <a:rPr lang="ru-RU" dirty="0" err="1" smtClean="0"/>
              <a:t>півкулею</a:t>
            </a:r>
            <a:r>
              <a:rPr lang="ru-RU" dirty="0" smtClean="0"/>
              <a:t>, а в </a:t>
            </a:r>
            <a:r>
              <a:rPr lang="ru-RU" dirty="0" err="1" smtClean="0"/>
              <a:t>інших</a:t>
            </a:r>
            <a:r>
              <a:rPr lang="ru-RU" dirty="0" smtClean="0"/>
              <a:t> - </a:t>
            </a:r>
            <a:r>
              <a:rPr lang="ru-RU" dirty="0" err="1" smtClean="0"/>
              <a:t>південною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Земля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природний</a:t>
            </a:r>
            <a:r>
              <a:rPr lang="ru-RU" dirty="0" smtClean="0"/>
              <a:t> </a:t>
            </a:r>
            <a:r>
              <a:rPr lang="ru-RU" dirty="0" err="1" smtClean="0"/>
              <a:t>супутник</a:t>
            </a:r>
            <a:r>
              <a:rPr lang="ru-RU" dirty="0" smtClean="0"/>
              <a:t> - </a:t>
            </a:r>
            <a:r>
              <a:rPr lang="ru-RU" dirty="0" err="1" smtClean="0"/>
              <a:t>Місяць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земля.jpg"/>
          <p:cNvPicPr>
            <a:picLocks noChangeAspect="1"/>
          </p:cNvPicPr>
          <p:nvPr/>
        </p:nvPicPr>
        <p:blipFill>
          <a:blip r:embed="rId2"/>
          <a:srcRect l="7530" t="3074" r="6626" b="3176"/>
          <a:stretch>
            <a:fillRect/>
          </a:stretch>
        </p:blipFill>
        <p:spPr>
          <a:xfrm>
            <a:off x="5357818" y="500042"/>
            <a:ext cx="3604691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Другая 2">
      <a:dk1>
        <a:sysClr val="windowText" lastClr="000000"/>
      </a:dk1>
      <a:lt1>
        <a:srgbClr val="C4EE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134</TotalTime>
  <Words>1567</Words>
  <PresentationFormat>Экран (4:3)</PresentationFormat>
  <Paragraphs>32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Планети земної групи</vt:lpstr>
      <vt:lpstr>Слайд 2</vt:lpstr>
      <vt:lpstr>Меркурій </vt:lpstr>
      <vt:lpstr>Слайд 4</vt:lpstr>
      <vt:lpstr>Слайд 5</vt:lpstr>
      <vt:lpstr>Венера</vt:lpstr>
      <vt:lpstr>Слайд 7</vt:lpstr>
      <vt:lpstr>Слайд 8</vt:lpstr>
      <vt:lpstr>Земля</vt:lpstr>
      <vt:lpstr>Слайд 10</vt:lpstr>
      <vt:lpstr>Марс</vt:lpstr>
      <vt:lpstr>Слайд 12</vt:lpstr>
      <vt:lpstr>Слайд 13</vt:lpstr>
      <vt:lpstr>Слайд 14</vt:lpstr>
      <vt:lpstr>Дякую за увагу)))))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Планети земної групи</dc:title>
  <dc:creator>Анатолий</dc:creator>
  <cp:lastModifiedBy>Анатолий</cp:lastModifiedBy>
  <cp:revision>17</cp:revision>
  <dcterms:created xsi:type="dcterms:W3CDTF">2013-12-24T16:54:00Z</dcterms:created>
  <dcterms:modified xsi:type="dcterms:W3CDTF">2013-12-24T19:18:38Z</dcterms:modified>
</cp:coreProperties>
</file>