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EEC720"/>
    <a:srgbClr val="7CDDF4"/>
    <a:srgbClr val="CC99FF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27584" y="836712"/>
            <a:ext cx="7776864" cy="1800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980728"/>
            <a:ext cx="7772400" cy="1470025"/>
          </a:xfrm>
        </p:spPr>
        <p:txBody>
          <a:bodyPr/>
          <a:lstStyle/>
          <a:p>
            <a:r>
              <a:rPr lang="uk-UA" dirty="0" smtClean="0"/>
              <a:t>Електричний струм у металах</a:t>
            </a:r>
            <a:endParaRPr lang="uk-UA" dirty="0"/>
          </a:p>
        </p:txBody>
      </p:sp>
      <p:sp>
        <p:nvSpPr>
          <p:cNvPr id="8194" name="AutoShape 2" descr="data:image/jpeg;base64,/9j/4AAQSkZJRgABAQAAAQABAAD/2wCEAAkGBxQSEhQUEhQUFBQUFBQWFRcVGBQVFxUUFBQXFhQVFxQYHCogGBolGxUUITEkJSkrLy4uFx8zODMsNygtLisBCgoKDg0OFxAPFCwcHBwtLCwsLC0tLCwsLCwsKyssLCwrLCwsLCwsLCwsNyssLCwsLDcsKywsLDAsLDgsLCwrK//AABEIAMIBAwMBIgACEQEDEQH/xAAcAAEAAQUBAQAAAAAAAAAAAAAABgECBAUHAwj/xABFEAABAwIDBAYGBwcDAwUAAAABAAIDBBEFITEGEkFREyJhcYGRBzJSkqHRFCNCU7HB8BZDYnKCouEVF/FjstIkM1SDwv/EABkBAQEBAQEBAAAAAAAAAAAAAAABAgMEBf/EACQRAQEAAgEDBAIDAAAAAAAAAAABAhEDEiExBEFhgVFxEyJC/9oADAMBAAIRAxEAPwDlEbrjhcW1yy4/ksqCTu8wtWye+uf65rIjz08v1qukqJHR1lv8rc09eMjaxHFpsVDoKgjitjT1ZPC/h8l1mSaSaaFkw6thJysAH93AO+B7CtNUYeQSCLEGxBFiCNQRwXrTTX08lIWdHMGmR5Y8NDXENDw7dFg42Nw61gdb2urRFHUFxpxVpoeqcuXgpvDh0Ohnj92W/luL2fs6SA6K8rSD1mNdkQcwRbXQ+KnYcwqsPtwWqnpbLplbhOuX67lHK7DNcuamWH4VDejsvWJvZfsWdU01l4MbYG2v5cVy1pWPU6lYj1kzLFepRYvWMKxoXvGxSD1jaqVDsz+vFXkWHafwWPIVoeRViqSqLAIiICIiAiIgIiICIiAiIgIiIMmMLNgJuLarHYy2vkNV6tltpl+K2Nk6L7XDiOIPK3K/FeRqCvGCpsefAg6EcivSeK93Nzb8W34OGo5X0K1tHvHWHmsyHEbcVoXGyp01k6tCYU+Mnit1R4xoQTr3EHhoubtqyFm0uJEcVqZjsNDjzn2D3B4uLh4DvxWNtJg+691m2aSSw8C2+RB45KE4XjJFs1NsGxoEbkg343atyBB4OaeDvxWv0iF4jh2uS0MlNY/ryXWcXwQW3mEOjcTuuuDwvYgeq6xGRUVrsFuTcW7eCWSq51UR2WHIFKMRw0gm4WjqKay5ZYqw42rPpIrkD9dnxssZjFs6GMki1rjPPQWzuVJBiTDmsKRbSsaLm2natZMpUeCIiyoiIgIiICIiAiIgIiICIiAiIgynvVnSKxxVhV2MlsiyqeoLTcG3y5EcQta0rIjKso3Aa2W/VDX2JG7o4gXsWnQ2B08lr3xL3pJCCCMiCCD2hbOoo9672C7T1srHduLkEDMW08FrW0aEsyPePNeTTZbWphtly/HisR0F1NKvpKkhSfCcRtbNRIRW1ICz6OW3EfFaxukdi2dxZpb0cg3o3EE82m1t5p5281t67BrdrHDquAycCLgrmGDYkG2u78bea6JgG0IaLEhzTq05tPnp4LpfzEanFNm96+ViVCcUwEtJyXfKGSCaw3N09hutLjWABxIsLi/wU6vaq+fp8PLeC9qGPUcXNIHfcH4gEeK6JiuzBzyUZqMGc06aJ0iK1QWrnCk2L0ZDjlrn5i/5qPVMdlzyhGEiqQqLmoiIgIiICIiAiIgIiICIiAiIg93Rq3o1tPot8xnzHb3K36Kt9I1wjXvDGsxtIVd0Ib2n4efFOkWQtWxo5CCC02cNCsNsxHZ+u1e7ZSezyAPktRGzxCFvrtA3XkkW0a45uZ4X8rLVTDkLfiVl01S5t7WINt5rhcG2lx4nPVZRpGyZx2a4/uyf+xx1HYc+9avcRyVq8bkLcz0JBIIII1BFiDyssV1CVi41XnT1hCkGG4wW2zUedRlXRxuC1jbEdVwLaaxGa6BQbVNeBvhrvgfNfO9NO8HipPhGIPy1Wu2Q7zFHBOLNFie5aHFdmb3yWgwPF3tte6n2F4s2RoDjmsXePgcq2j2XNyQP1bRc4xnCiy9wvp3FjHHG+Rzd4NGnMnJc/wAWp6WrYQW9E/hxb58Fzz9Rxy9OV1Wpx5WbkfPczLFeSm+0OwtQx/1bTICctzO/kt/sz6EKqYB9VI2mac922/JbtFwG+Km5fCOUovoeL0F0G7Y1E5dzBjH9tlGdpfQVPGC+jmE4H7t4DH+Dr7p+CDjyLNxTCZqZ5jqInxPH2XtLSe0X1HaFhICIiAiIgIiICIiAiIgmDYWZZm/w/wALLjhY/I3DjoeZ5HK/ivEVUY0YSe0gfABZMWKuAtGBHzLL7x/rOYHcvQjGnonDUW5cvNYrqVSuir+kylaHDTfaRHIO43DX9xC2UeAyON45GvZbJ5e1ufBjgTdrr8PjbNXQgn+mOtvWNudjbz0VW0B45KauweZrruZI06ZtcL9gyzHctjh+zjpgSWBu79rqszP2d023jrpmpqCBw0PtLNgwwk5hTdmyZBs6SnZy3pG5jjkM/NbilwiCIXcZJiTkGBzABzdvBNwRCmwwPt0jA6wA3sw+w0z0NhzHBX1Gy1jkLtObTzHz4LolLVMaGtjgjAIJO91jkSM3HTRbGOviI3ZGMI/hbYDx+SdXwOSfssTwXhLssRwXaZK+OIARtJJtYOByHZz8FYKyB9hMxgcezMfzW07tVOv4HHKPZYk6Ka4FsSLXdkAL37tbKbRUdK03Bab8L3+CypHjdO77JAt2jJc8+TUtWRzuKvpd4ts9oBsHEA37SBot/hcMbjeORruwHPy1CjGCzQsZURVG7FKb2fI29hbMDtuPitPs3TmeY3cWxR9aR+lmjQA8yvmYes5J57x6bxY/p07HyTSSgXJsNOQIuVF3zQuohuuiY9h6wI67ndhv817YhtIx4LA36u27Yk3IHEnVRjF4on3dE4xuyswgFmQzs4Zj4rhzZzlzt9msMbjiR4w6FwdG7dcNP+Fl/wC4MxylAeOzqn5KGVTntvcE21LesB32zHivbZmkFVUxxg3aXAu7Gtzd8AtYTLj77TLWXs6R9LuyOR3U6Vu80OIBt3LIpsblhsWnfaNWE5Ecd0/ZPwUS2sxTfkcR6reowcA1uQsoRszte6GV0UxJjLzYn7Of4L2+n5byb3HHPCYvoaq+jVtMHyRsngeM2vaDum9jkc2uBuDxFlzLaf0NU0wdJh0vRP16GQ70Z7Gv9ZnjdSLYXEgKl8F7xVMZkZy6Rlg8D+ZpB/oKxJ8RdBM+Mn1HlvgDkfJehzfPuK4ZLTSuinY6ORmTmuyPeOY7RksNdw9IOHNxCn3gP/UQgmN3F7bXdEed+HI95XECgoiIgIiICIiAiIg3wefDtWXT9pGenG/lotb0l9fh8lkxvA4hvxd/hdZUbxjiLNANu7UnitxTGxtZxtqW2NvDXzUThrgz1bk9uWfA2Bz8VWOu7VuZDotLjcsYNnEMvoQHN7AQcjkveoxx84awNaADezQRc6bxz/woDBiu7bduPHXvWaMVJbbIX9kAXtxK1NCTmVxOnxb8c8l7w1rG6uJP8Gg8TqokJ75jj8CthSkhrnusAAbb3FxAtYcVUTJ2OtbECS53WIANuABAJzuLkGy1TtrnNOZDv5gDbt5qJYjibiBc6aWyA52HD/C0c1aeazdRU8dtU/Pruz16xzuqR7RHmoG2oJt5fL4LOomOe4NGZJsO86JLB0Og2jN9VLqLaJrWNLtX3Iv7INr+JB8lygSRwesRM8X6rSejFvafkXdzcstVr6jH3ufvOcST4AAaAAZADkmUlHY63CKesu7ee154h28PdfcDwstfJsxUQxGKAxyMLt4jON7jwBJu0+YWt2BxAzPa2+ZKmG0O1tLRSshku9zvW3T6g5n5L5/PxcMn9pp1wzz9nPKylnYSJIJWEAnNt22GvXbdvxWnkqhYm67VQY7Ry2LJ2fyuIHmCoLjuw3SOc+MMeHEuvGd05m+mV15rwcf+cnT+S+8cmfjjoKvf1a4AOHMXKnELYpd2WMbriMnsJY7Ptaue7ZYPLTT7srXAH1CQRlyvzWVsbjfRu6J56jjl2H5L244zpkrjb3Suuw6SxLX79gcna+YXM6wHfdcWO8bg8F2eKyiu2WzwkBljHXHrAfatx70x48ce8S5W+WB6O9oXR1tG17uoyfIngHsfGQezrqd+kKYNrpC05ODHZdrQuP4O09PGP4vwufyUwnqS49YknTPPIaLojcU+JEcVzjainDKmTdFmuO+3ufmR53ClzZFGtrYj0jH2O6WboPAuaSSL8wHN8wg0CIigIiICIiAiIgzukt3/AIK3pljlytursZPTqonWKqtTYz4qhbCCe55afBaeNbCmGVybDnbU9g4rcolOG1e66wtk13K5cGk6665Kw1pfk5xJ3SATc9oHZmtIMSDfV1zJc4Nvc8tbW/NWRVNjc+XPJb6kZFY45d35rXE5q+SpHDgefA/8K1ko9m3is27GdRR3uOy/l+ipHg0ZaHPAsNyQNeSBZ4bkRc66DLmtJhUrd4AtFuOugBJ49i86vEi617WAsAAGgA5mwC1KKVdStRPUqtTMtfI+6xlRJtltrH0krXjOxUzhxuGZ/SAxuLs3iS2/fsJXIlex5Gi8vNwzl8umOdxdkqcNhkzA3DzbkP7bhWQGpgBEUxLOTje38rh6qi/oqxJpxGCOfrRyFzCCcruaQ2/jZTbHIn09RLEcw1xtvZ9U5tz10svLl6XOeLt1nLL5ecmOyhgFT0c0ZyLZGtfbsIctNiGFYdOCREYH2ydE6wB4dQ5Lzxh7pW7oazvub+Ch9bOYnbrjmmHFyT4LljUs2axje3oXm74zYH2mjQqQb64/BWOZJ0gNje66DTY6x0HS8QLW4lxyDQO0r6E8d3nKLZkz1cz4AAIId+S+Q3naAdtgStKZrlTrEJThmFFjzarxBxdJbVjCMx3Btm+JXNhKqNiJVnx0zKqIU0j+jDpN5shG8GOsG5jkdFohKqsrwLIMfabZCeiAdJ0ckbjYSRO3m35EEAtPeFHrKf0GPWIDw2Vn2o5AHsd2FpWVUYbhlT9iSkeftQnfjv2xP4dgIUHNUUuxPYKdgL6Z7KuMZ/VXEgHN0Jz90uUTc0gkEWIyN+BQWoiICIiAqpZVQF6NblmrAFcTkqPVkgH2Qe+/5WVZJyTclY5KpdNj16Y8FQSleSJsezJF7xuWI1ZEYVg2dNNZrz/Bbzc1YUsyq+WzbZEnXuHBYjnK7FZH3XiVddW3WRaqqiKDIo6kxva9ps5jg4HtabhfRNW1uMUMVbT5zMaGzMGpLR1hbmDmOwr5uUp2D22nwubfj68brCWI+q8DQjk4cCglrmm9jkeK0+0mFiSPeHrNFx2jiuq0+M4PizQ4Stp5zq15bE+/aHdV/eFr67YaNtycQibHzIZe3eX2+CDgVlKdlN2lljqakbzGO3hHzNjY258ls9qqbDaTd+izmqmz3zk5vfvAbo7goXWVzpTdx7gNAg3e020kldUPnkyvkxvBjB6rR+tVrWyrXhyGWyDKrKrKw46rBMpVpKog9OndzWTDiL28VhIgkVBtA5hBBLSOINlt6+eKub9bZs1urMBYnL1ZQPXHbqO3RQe6yqactsRog8qqndG4seLOabEfmDxC8VucUeJY2v8AtNsD2t4eR/FaZAREQXgJZLql1RUlUuqIoCIiAqgKiqCgvYLK8yLxul1di5zlaSqImxVUS6ooCIiAiIgqioiCt0uqIgrdUREBERAREQFsMJp+k6Rn/Tc4d7CCPhceK16lWw1Hf6TKfVjhLP65CLfBrvgg0cD+o8fwlYRWSTbf7bjzKxUBERBVFVUQEREBERBRERAREQEREBERAREQEREBERAREQEREBERAREQF0eoh+hYVGw5STjpX8D1x1Ae5tvio3sHgX0uqY1w+qj+smPDcaR1f6jZviVt/SLivSzkDRpJt+AQQqU8PEryVXG6ogIiIKoiICoiICIiAiIgIiICIiAiIgIiICIiAiIgIi3WF7MzVFNJUxlm5FLFE4Ene3pTZpAAsWjjmg0qLcVezNSx9Q0QyyNppZIpZImSPia6Jxa68gbYDK+dsliDCZza0M2fRWtG/Pp84bZfb+z7XBBhItjU4FUxx9K+nnZFe3SOikay97W3yLXvlqvOlwmeSN8scMz4o79JIyN7mMsLnfeBZuWeaDCXpBCXua1oLnOIa0DMlxNgAOJupPU+j2uaCWQSTATyQfVRzHrRhl3neYN1hL90E2zY4ZWXQ9l9kI8Hi+l1ha6qs7cGrIMswHaOksczwvYc0GPHQtwegMbiPpEvWmI4G3VjB5NGXabrkuIVJe4k6k3PyU+2gwnEa+aS1LUMDI5JW9JFM3pBHa7YxudZ53hYcbqAf6fKXvZ0Um/EHmVu47ejEf8A7he212htje+nFBiItnS7PVUt+jpaiSzWPO5FI6zJAXRvNm5NcASDoQMlrSEFEREBFK/9vq37se835q5vo7rj+7HvNQRJFMB6Nq77tvvNV3+2ld7DfeCCHBXiInQE+BUxj9GtcCD0Yy7QpLFgOLi1nAW/kVkTblYpn+y73Sq/RJPYf7rvkuwRYdjA/eN8dxZrIMYH7yL+xXSbcT+hyew/3XfJPoUn3b/dd8l28Mxcfbh/tR3+sfeQ/wBqaNuIfQpPu3+675Kv0CX7uT3XfJdsLcY++i/tVhGMffxf2po24v8A6fL91J7jvkqtwyY6Qyn+h/yXZb4x9/F/arXOxj/5EXm1NRducUno+xGT1aSUDm8Bn/cQtnF6Ka8+v0Ef88zPyupFV4bi0nrVTfB9lrJdkq93rVDT/wDYnZO7FPoulb69XSN/rc78AqH0bDjX03gHn8l6HYis++j9/wDwn7FVg/fx++Pkp9L9vF/o55VsB8Hj8l4O9HM32Z6d3i8f/lZ7dkq0fv4vf/wvVmA17dJ4fF3+EGoPo2rOHQu7pPmFJtmtnqylgERp+kP0yOZ+7JFYwCCaCVgu4EPLZjbK2Wa8Y6TEG/voPeKymPxH7yA9z3fJFSOCpqA5zn0D95tRVywub9Ckdu1Uz5bOc9143WkLSW7wIAy567AcPro2UzHUhPRRFsxMkNpHwv6ShcOtpGQAb8HO7FhsmxIcYfef/wCK9PpOKf8AR95//ig2f7ByT0cUMw+tDaeN0jnxNLIoSN5jHxN+tbYHdEgO7kbmyzT6OaVtPFDUVkoZA+pLRC5rC+Ocg7spIO86w3SQBcZWFlGZpMWdo+JvcXn8lqK3A8Sl9ecdwJH5KDo+O7fUNG2boRaSR75Lts4vkeGhznEm4vuN04NC5r6StrW1Ur4942jhjEfQuY+J1Q9zH1Be/wC0wB0jRu8WN4LWSbAVJzLmk8ySfyXk7YKccW/H5INrHtTQR7kcYrehNNPTyNcIAWidgD5mneO/IXAX3rC1gLAALUYNi9HTyktbVOjmgq4Jy4xb4ZMXtjfGNN4R7m8HH1t6xsrXbDz82/H5Kz9i5+xBJ6Db2jika9sM7TGyiYx+7TSSOjpoRG6JxkBDASN7eYAT2ZLn2NVYmqJ5Wghsk0j2g2uA95cAbcbFbxuxE54t+PyV37Cz82/H5IIoilf7Cz82/H5Ig7zG0clkNaOSqi0lejGrIDRyRERfujkrt0cgiKou6Mch5BV6JvsjyCIqRXom+yPIK3oW+yPIIiKp0LfZHkFaYW+yPIIigsMDfZb5BWmBvst8gqIiLDA32W+QVvQN9lvkERQWmnb7LfIK0wN9lvkERFWGFvst8grHxN5DyCoiDxfGOQ8gvB7ByCIo08XLzciIPMq0oiotVt0RBS6tuiIK3VCURBTe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8196" name="AutoShape 4" descr="data:image/jpeg;base64,/9j/4AAQSkZJRgABAQAAAQABAAD/2wCEAAkGBxQSEhQUEhQUFBQUFBQWFRcVGBQVFxUUFBQXFhQVFxQYHCogGBolGxUUITEkJSkrLy4uFx8zODMsNygtLisBCgoKDg0OFxAPFCwcHBwtLCwsLC0tLCwsLCwsKyssLCwrLCwsLCwsLCwsNyssLCwsLDcsKywsLDAsLDgsLCwrK//AABEIAMIBAwMBIgACEQEDEQH/xAAcAAEAAQUBAQAAAAAAAAAAAAAABgECBAUHAwj/xABFEAABAwIDBAYGBwcDAwUAAAABAAIDBBEFITEGEkFREyJhcYGRBzJSkqHRFCNCU7HB8BZDYnKCouEVF/FjstIkM1SDwv/EABkBAQEBAQEBAAAAAAAAAAAAAAABAgMEBf/EACQRAQEAAgEDBAIDAAAAAAAAAAABAhEDEiExBEFhgVFxEyJC/9oADAMBAAIRAxEAPwDlEbrjhcW1yy4/ksqCTu8wtWye+uf65rIjz08v1qukqJHR1lv8rc09eMjaxHFpsVDoKgjitjT1ZPC/h8l1mSaSaaFkw6thJysAH93AO+B7CtNUYeQSCLEGxBFiCNQRwXrTTX08lIWdHMGmR5Y8NDXENDw7dFg42Nw61gdb2urRFHUFxpxVpoeqcuXgpvDh0Ohnj92W/luL2fs6SA6K8rSD1mNdkQcwRbXQ+KnYcwqsPtwWqnpbLplbhOuX67lHK7DNcuamWH4VDejsvWJvZfsWdU01l4MbYG2v5cVy1pWPU6lYj1kzLFepRYvWMKxoXvGxSD1jaqVDsz+vFXkWHafwWPIVoeRViqSqLAIiICIiAiIgIiICIiAiIgIiIMmMLNgJuLarHYy2vkNV6tltpl+K2Nk6L7XDiOIPK3K/FeRqCvGCpsefAg6EcivSeK93Nzb8W34OGo5X0K1tHvHWHmsyHEbcVoXGyp01k6tCYU+Mnit1R4xoQTr3EHhoubtqyFm0uJEcVqZjsNDjzn2D3B4uLh4DvxWNtJg+691m2aSSw8C2+RB45KE4XjJFs1NsGxoEbkg343atyBB4OaeDvxWv0iF4jh2uS0MlNY/ryXWcXwQW3mEOjcTuuuDwvYgeq6xGRUVrsFuTcW7eCWSq51UR2WHIFKMRw0gm4WjqKay5ZYqw42rPpIrkD9dnxssZjFs6GMki1rjPPQWzuVJBiTDmsKRbSsaLm2natZMpUeCIiyoiIgIiICIiAiIgIiICIiAiIgynvVnSKxxVhV2MlsiyqeoLTcG3y5EcQta0rIjKso3Aa2W/VDX2JG7o4gXsWnQ2B08lr3xL3pJCCCMiCCD2hbOoo9672C7T1srHduLkEDMW08FrW0aEsyPePNeTTZbWphtly/HisR0F1NKvpKkhSfCcRtbNRIRW1ICz6OW3EfFaxukdi2dxZpb0cg3o3EE82m1t5p5281t67BrdrHDquAycCLgrmGDYkG2u78bea6JgG0IaLEhzTq05tPnp4LpfzEanFNm96+ViVCcUwEtJyXfKGSCaw3N09hutLjWABxIsLi/wU6vaq+fp8PLeC9qGPUcXNIHfcH4gEeK6JiuzBzyUZqMGc06aJ0iK1QWrnCk2L0ZDjlrn5i/5qPVMdlzyhGEiqQqLmoiIgIiICIiAiIgIiICIiAiIg93Rq3o1tPot8xnzHb3K36Kt9I1wjXvDGsxtIVd0Ib2n4efFOkWQtWxo5CCC02cNCsNsxHZ+u1e7ZSezyAPktRGzxCFvrtA3XkkW0a45uZ4X8rLVTDkLfiVl01S5t7WINt5rhcG2lx4nPVZRpGyZx2a4/uyf+xx1HYc+9avcRyVq8bkLcz0JBIIII1BFiDyssV1CVi41XnT1hCkGG4wW2zUedRlXRxuC1jbEdVwLaaxGa6BQbVNeBvhrvgfNfO9NO8HipPhGIPy1Wu2Q7zFHBOLNFie5aHFdmb3yWgwPF3tte6n2F4s2RoDjmsXePgcq2j2XNyQP1bRc4xnCiy9wvp3FjHHG+Rzd4NGnMnJc/wAWp6WrYQW9E/hxb58Fzz9Rxy9OV1Wpx5WbkfPczLFeSm+0OwtQx/1bTICctzO/kt/sz6EKqYB9VI2mac922/JbtFwG+Km5fCOUovoeL0F0G7Y1E5dzBjH9tlGdpfQVPGC+jmE4H7t4DH+Dr7p+CDjyLNxTCZqZ5jqInxPH2XtLSe0X1HaFhICIiAiIgIiICIiAiIgmDYWZZm/w/wALLjhY/I3DjoeZ5HK/ivEVUY0YSe0gfABZMWKuAtGBHzLL7x/rOYHcvQjGnonDUW5cvNYrqVSuir+kylaHDTfaRHIO43DX9xC2UeAyON45GvZbJ5e1ufBjgTdrr8PjbNXQgn+mOtvWNudjbz0VW0B45KauweZrruZI06ZtcL9gyzHctjh+zjpgSWBu79rqszP2d023jrpmpqCBw0PtLNgwwk5hTdmyZBs6SnZy3pG5jjkM/NbilwiCIXcZJiTkGBzABzdvBNwRCmwwPt0jA6wA3sw+w0z0NhzHBX1Gy1jkLtObTzHz4LolLVMaGtjgjAIJO91jkSM3HTRbGOviI3ZGMI/hbYDx+SdXwOSfssTwXhLssRwXaZK+OIARtJJtYOByHZz8FYKyB9hMxgcezMfzW07tVOv4HHKPZYk6Ka4FsSLXdkAL37tbKbRUdK03Bab8L3+CypHjdO77JAt2jJc8+TUtWRzuKvpd4ts9oBsHEA37SBot/hcMbjeORruwHPy1CjGCzQsZURVG7FKb2fI29hbMDtuPitPs3TmeY3cWxR9aR+lmjQA8yvmYes5J57x6bxY/p07HyTSSgXJsNOQIuVF3zQuohuuiY9h6wI67ndhv817YhtIx4LA36u27Yk3IHEnVRjF4on3dE4xuyswgFmQzs4Zj4rhzZzlzt9msMbjiR4w6FwdG7dcNP+Fl/wC4MxylAeOzqn5KGVTntvcE21LesB32zHivbZmkFVUxxg3aXAu7Gtzd8AtYTLj77TLWXs6R9LuyOR3U6Vu80OIBt3LIpsblhsWnfaNWE5Ecd0/ZPwUS2sxTfkcR6reowcA1uQsoRszte6GV0UxJjLzYn7Of4L2+n5byb3HHPCYvoaq+jVtMHyRsngeM2vaDum9jkc2uBuDxFlzLaf0NU0wdJh0vRP16GQ70Z7Gv9ZnjdSLYXEgKl8F7xVMZkZy6Rlg8D+ZpB/oKxJ8RdBM+Mn1HlvgDkfJehzfPuK4ZLTSuinY6ORmTmuyPeOY7RksNdw9IOHNxCn3gP/UQgmN3F7bXdEed+HI95XECgoiIgIiICIiAiIg3wefDtWXT9pGenG/lotb0l9fh8lkxvA4hvxd/hdZUbxjiLNANu7UnitxTGxtZxtqW2NvDXzUThrgz1bk9uWfA2Bz8VWOu7VuZDotLjcsYNnEMvoQHN7AQcjkveoxx84awNaADezQRc6bxz/woDBiu7bduPHXvWaMVJbbIX9kAXtxK1NCTmVxOnxb8c8l7w1rG6uJP8Gg8TqokJ75jj8CthSkhrnusAAbb3FxAtYcVUTJ2OtbECS53WIANuABAJzuLkGy1TtrnNOZDv5gDbt5qJYjibiBc6aWyA52HD/C0c1aeazdRU8dtU/Pruz16xzuqR7RHmoG2oJt5fL4LOomOe4NGZJsO86JLB0Og2jN9VLqLaJrWNLtX3Iv7INr+JB8lygSRwesRM8X6rSejFvafkXdzcstVr6jH3ufvOcST4AAaAAZADkmUlHY63CKesu7ee154h28PdfcDwstfJsxUQxGKAxyMLt4jON7jwBJu0+YWt2BxAzPa2+ZKmG0O1tLRSshku9zvW3T6g5n5L5/PxcMn9pp1wzz9nPKylnYSJIJWEAnNt22GvXbdvxWnkqhYm67VQY7Ry2LJ2fyuIHmCoLjuw3SOc+MMeHEuvGd05m+mV15rwcf+cnT+S+8cmfjjoKvf1a4AOHMXKnELYpd2WMbriMnsJY7Ptaue7ZYPLTT7srXAH1CQRlyvzWVsbjfRu6J56jjl2H5L244zpkrjb3Suuw6SxLX79gcna+YXM6wHfdcWO8bg8F2eKyiu2WzwkBljHXHrAfatx70x48ce8S5W+WB6O9oXR1tG17uoyfIngHsfGQezrqd+kKYNrpC05ODHZdrQuP4O09PGP4vwufyUwnqS49YknTPPIaLojcU+JEcVzjainDKmTdFmuO+3ufmR53ClzZFGtrYj0jH2O6WboPAuaSSL8wHN8wg0CIigIiICIiAiIgzukt3/AIK3pljlytursZPTqonWKqtTYz4qhbCCe55afBaeNbCmGVybDnbU9g4rcolOG1e66wtk13K5cGk6665Kw1pfk5xJ3SATc9oHZmtIMSDfV1zJc4Nvc8tbW/NWRVNjc+XPJb6kZFY45d35rXE5q+SpHDgefA/8K1ko9m3is27GdRR3uOy/l+ipHg0ZaHPAsNyQNeSBZ4bkRc66DLmtJhUrd4AtFuOugBJ49i86vEi617WAsAAGgA5mwC1KKVdStRPUqtTMtfI+6xlRJtltrH0krXjOxUzhxuGZ/SAxuLs3iS2/fsJXIlex5Gi8vNwzl8umOdxdkqcNhkzA3DzbkP7bhWQGpgBEUxLOTje38rh6qi/oqxJpxGCOfrRyFzCCcruaQ2/jZTbHIn09RLEcw1xtvZ9U5tz10svLl6XOeLt1nLL5ecmOyhgFT0c0ZyLZGtfbsIctNiGFYdOCREYH2ydE6wB4dQ5Lzxh7pW7oazvub+Ch9bOYnbrjmmHFyT4LljUs2axje3oXm74zYH2mjQqQb64/BWOZJ0gNje66DTY6x0HS8QLW4lxyDQO0r6E8d3nKLZkz1cz4AAIId+S+Q3naAdtgStKZrlTrEJThmFFjzarxBxdJbVjCMx3Btm+JXNhKqNiJVnx0zKqIU0j+jDpN5shG8GOsG5jkdFohKqsrwLIMfabZCeiAdJ0ckbjYSRO3m35EEAtPeFHrKf0GPWIDw2Vn2o5AHsd2FpWVUYbhlT9iSkeftQnfjv2xP4dgIUHNUUuxPYKdgL6Z7KuMZ/VXEgHN0Jz90uUTc0gkEWIyN+BQWoiICIiAqpZVQF6NblmrAFcTkqPVkgH2Qe+/5WVZJyTclY5KpdNj16Y8FQSleSJsezJF7xuWI1ZEYVg2dNNZrz/Bbzc1YUsyq+WzbZEnXuHBYjnK7FZH3XiVddW3WRaqqiKDIo6kxva9ps5jg4HtabhfRNW1uMUMVbT5zMaGzMGpLR1hbmDmOwr5uUp2D22nwubfj68brCWI+q8DQjk4cCglrmm9jkeK0+0mFiSPeHrNFx2jiuq0+M4PizQ4Stp5zq15bE+/aHdV/eFr67YaNtycQibHzIZe3eX2+CDgVlKdlN2lljqakbzGO3hHzNjY258ls9qqbDaTd+izmqmz3zk5vfvAbo7goXWVzpTdx7gNAg3e020kldUPnkyvkxvBjB6rR+tVrWyrXhyGWyDKrKrKw46rBMpVpKog9OndzWTDiL28VhIgkVBtA5hBBLSOINlt6+eKub9bZs1urMBYnL1ZQPXHbqO3RQe6yqactsRog8qqndG4seLOabEfmDxC8VucUeJY2v8AtNsD2t4eR/FaZAREQXgJZLql1RUlUuqIoCIiAqgKiqCgvYLK8yLxul1di5zlaSqImxVUS6ooCIiAiIgqioiCt0uqIgrdUREBERAREQFsMJp+k6Rn/Tc4d7CCPhceK16lWw1Hf6TKfVjhLP65CLfBrvgg0cD+o8fwlYRWSTbf7bjzKxUBERBVFVUQEREBERBRERAREQEREBERAREQEREBERAREQEREBERAREQF0eoh+hYVGw5STjpX8D1x1Ae5tvio3sHgX0uqY1w+qj+smPDcaR1f6jZviVt/SLivSzkDRpJt+AQQqU8PEryVXG6ogIiIKoiICoiICIiAiIgIiICIiAiIgIiICIiAiIgIi3WF7MzVFNJUxlm5FLFE4Ene3pTZpAAsWjjmg0qLcVezNSx9Q0QyyNppZIpZImSPia6Jxa68gbYDK+dsliDCZza0M2fRWtG/Pp84bZfb+z7XBBhItjU4FUxx9K+nnZFe3SOikay97W3yLXvlqvOlwmeSN8scMz4o79JIyN7mMsLnfeBZuWeaDCXpBCXua1oLnOIa0DMlxNgAOJupPU+j2uaCWQSTATyQfVRzHrRhl3neYN1hL90E2zY4ZWXQ9l9kI8Hi+l1ha6qs7cGrIMswHaOksczwvYc0GPHQtwegMbiPpEvWmI4G3VjB5NGXabrkuIVJe4k6k3PyU+2gwnEa+aS1LUMDI5JW9JFM3pBHa7YxudZ53hYcbqAf6fKXvZ0Um/EHmVu47ejEf8A7he212htje+nFBiItnS7PVUt+jpaiSzWPO5FI6zJAXRvNm5NcASDoQMlrSEFEREBFK/9vq37se835q5vo7rj+7HvNQRJFMB6Nq77tvvNV3+2ld7DfeCCHBXiInQE+BUxj9GtcCD0Yy7QpLFgOLi1nAW/kVkTblYpn+y73Sq/RJPYf7rvkuwRYdjA/eN8dxZrIMYH7yL+xXSbcT+hyew/3XfJPoUn3b/dd8l28Mxcfbh/tR3+sfeQ/wBqaNuIfQpPu3+675Kv0CX7uT3XfJdsLcY++i/tVhGMffxf2po24v8A6fL91J7jvkqtwyY6Qyn+h/yXZb4x9/F/arXOxj/5EXm1NRducUno+xGT1aSUDm8Bn/cQtnF6Ka8+v0Ef88zPyupFV4bi0nrVTfB9lrJdkq93rVDT/wDYnZO7FPoulb69XSN/rc78AqH0bDjX03gHn8l6HYis++j9/wDwn7FVg/fx++Pkp9L9vF/o55VsB8Hj8l4O9HM32Z6d3i8f/lZ7dkq0fv4vf/wvVmA17dJ4fF3+EGoPo2rOHQu7pPmFJtmtnqylgERp+kP0yOZ+7JFYwCCaCVgu4EPLZjbK2Wa8Y6TEG/voPeKymPxH7yA9z3fJFSOCpqA5zn0D95tRVywub9Ckdu1Uz5bOc9143WkLSW7wIAy567AcPro2UzHUhPRRFsxMkNpHwv6ShcOtpGQAb8HO7FhsmxIcYfef/wCK9PpOKf8AR95//ig2f7ByT0cUMw+tDaeN0jnxNLIoSN5jHxN+tbYHdEgO7kbmyzT6OaVtPFDUVkoZA+pLRC5rC+Ocg7spIO86w3SQBcZWFlGZpMWdo+JvcXn8lqK3A8Sl9ecdwJH5KDo+O7fUNG2boRaSR75Lts4vkeGhznEm4vuN04NC5r6StrW1Ur4942jhjEfQuY+J1Q9zH1Be/wC0wB0jRu8WN4LWSbAVJzLmk8ySfyXk7YKccW/H5INrHtTQR7kcYrehNNPTyNcIAWidgD5mneO/IXAX3rC1gLAALUYNi9HTyktbVOjmgq4Jy4xb4ZMXtjfGNN4R7m8HH1t6xsrXbDz82/H5Kz9i5+xBJ6Db2jika9sM7TGyiYx+7TSSOjpoRG6JxkBDASN7eYAT2ZLn2NVYmqJ5Wghsk0j2g2uA95cAbcbFbxuxE54t+PyV37Cz82/H5IIoilf7Cz82/H5Ig7zG0clkNaOSqi0lejGrIDRyRERfujkrt0cgiKou6Mch5BV6JvsjyCIqRXom+yPIK3oW+yPIIiKp0LfZHkFaYW+yPIIigsMDfZb5BWmBvst8gqIiLDA32W+QVvQN9lvkERQWmnb7LfIK0wN9lvkERFWGFvst8grHxN5DyCoiDxfGOQ8gvB7ByCIo08XLzciIPMq0oiotVt0RBS6tuiIK3VCURBTe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" name="Рисунок 5" descr="скачанные файлы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140968"/>
            <a:ext cx="5140162" cy="2806799"/>
          </a:xfrm>
          <a:prstGeom prst="rect">
            <a:avLst/>
          </a:prstGeom>
        </p:spPr>
      </p:pic>
      <p:pic>
        <p:nvPicPr>
          <p:cNvPr id="7" name="Рисунок 6" descr="скачанные файлы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2852936"/>
            <a:ext cx="2564414" cy="1728192"/>
          </a:xfrm>
          <a:prstGeom prst="rect">
            <a:avLst/>
          </a:prstGeom>
        </p:spPr>
      </p:pic>
      <p:pic>
        <p:nvPicPr>
          <p:cNvPr id="8" name="Рисунок 7" descr="скачанные файлы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4725144"/>
            <a:ext cx="2400267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скругленным углом 4"/>
          <p:cNvSpPr/>
          <p:nvPr/>
        </p:nvSpPr>
        <p:spPr>
          <a:xfrm>
            <a:off x="899592" y="548680"/>
            <a:ext cx="7632848" cy="2232248"/>
          </a:xfrm>
          <a:prstGeom prst="round1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620688"/>
            <a:ext cx="7560840" cy="4453955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    Електричний струм – це впорядкований рух вільних електричних зарядів під дією електричного поля джерела струму.</a:t>
            </a:r>
            <a:endParaRPr lang="uk-UA" dirty="0"/>
          </a:p>
        </p:txBody>
      </p:sp>
      <p:sp>
        <p:nvSpPr>
          <p:cNvPr id="7170" name="AutoShape 2" descr="data:image/jpeg;base64,/9j/4AAQSkZJRgABAQAAAQABAAD/2wCEAAkGBxQSEhQUEhQUFBQUFBQWFRcVGBQVFxUUFBQXFhQVFxQYHCogGBolGxUUITEkJSkrLy4uFx8zODMsNygtLisBCgoKDg0OFxAPFCwcHBwtLCwsLC0tLCwsLCwsKyssLCwrLCwsLCwsLCwsNyssLCwsLDcsKywsLDAsLDgsLCwrK//AABEIAMIBAwMBIgACEQEDEQH/xAAcAAEAAQUBAQAAAAAAAAAAAAAABgECBAUHAwj/xABFEAABAwIDBAYGBwcDAwUAAAABAAIDBBEFITEGEkFREyJhcYGRBzJSkqHRFCNCU7HB8BZDYnKCouEVF/FjstIkM1SDwv/EABkBAQEBAQEBAAAAAAAAAAAAAAABAgMEBf/EACQRAQEAAgEDBAIDAAAAAAAAAAABAhEDEiExBEFhgVFxEyJC/9oADAMBAAIRAxEAPwDlEbrjhcW1yy4/ksqCTu8wtWye+uf65rIjz08v1qukqJHR1lv8rc09eMjaxHFpsVDoKgjitjT1ZPC/h8l1mSaSaaFkw6thJysAH93AO+B7CtNUYeQSCLEGxBFiCNQRwXrTTX08lIWdHMGmR5Y8NDXENDw7dFg42Nw61gdb2urRFHUFxpxVpoeqcuXgpvDh0Ohnj92W/luL2fs6SA6K8rSD1mNdkQcwRbXQ+KnYcwqsPtwWqnpbLplbhOuX67lHK7DNcuamWH4VDejsvWJvZfsWdU01l4MbYG2v5cVy1pWPU6lYj1kzLFepRYvWMKxoXvGxSD1jaqVDsz+vFXkWHafwWPIVoeRViqSqLAIiICIiAiIgIiICIiAiIgIiIMmMLNgJuLarHYy2vkNV6tltpl+K2Nk6L7XDiOIPK3K/FeRqCvGCpsefAg6EcivSeK93Nzb8W34OGo5X0K1tHvHWHmsyHEbcVoXGyp01k6tCYU+Mnit1R4xoQTr3EHhoubtqyFm0uJEcVqZjsNDjzn2D3B4uLh4DvxWNtJg+691m2aSSw8C2+RB45KE4XjJFs1NsGxoEbkg343atyBB4OaeDvxWv0iF4jh2uS0MlNY/ryXWcXwQW3mEOjcTuuuDwvYgeq6xGRUVrsFuTcW7eCWSq51UR2WHIFKMRw0gm4WjqKay5ZYqw42rPpIrkD9dnxssZjFs6GMki1rjPPQWzuVJBiTDmsKRbSsaLm2natZMpUeCIiyoiIgIiICIiAiIgIiICIiAiIgynvVnSKxxVhV2MlsiyqeoLTcG3y5EcQta0rIjKso3Aa2W/VDX2JG7o4gXsWnQ2B08lr3xL3pJCCCMiCCD2hbOoo9672C7T1srHduLkEDMW08FrW0aEsyPePNeTTZbWphtly/HisR0F1NKvpKkhSfCcRtbNRIRW1ICz6OW3EfFaxukdi2dxZpb0cg3o3EE82m1t5p5281t67BrdrHDquAycCLgrmGDYkG2u78bea6JgG0IaLEhzTq05tPnp4LpfzEanFNm96+ViVCcUwEtJyXfKGSCaw3N09hutLjWABxIsLi/wU6vaq+fp8PLeC9qGPUcXNIHfcH4gEeK6JiuzBzyUZqMGc06aJ0iK1QWrnCk2L0ZDjlrn5i/5qPVMdlzyhGEiqQqLmoiIgIiICIiAiIgIiICIiAiIg93Rq3o1tPot8xnzHb3K36Kt9I1wjXvDGsxtIVd0Ib2n4efFOkWQtWxo5CCC02cNCsNsxHZ+u1e7ZSezyAPktRGzxCFvrtA3XkkW0a45uZ4X8rLVTDkLfiVl01S5t7WINt5rhcG2lx4nPVZRpGyZx2a4/uyf+xx1HYc+9avcRyVq8bkLcz0JBIIII1BFiDyssV1CVi41XnT1hCkGG4wW2zUedRlXRxuC1jbEdVwLaaxGa6BQbVNeBvhrvgfNfO9NO8HipPhGIPy1Wu2Q7zFHBOLNFie5aHFdmb3yWgwPF3tte6n2F4s2RoDjmsXePgcq2j2XNyQP1bRc4xnCiy9wvp3FjHHG+Rzd4NGnMnJc/wAWp6WrYQW9E/hxb58Fzz9Rxy9OV1Wpx5WbkfPczLFeSm+0OwtQx/1bTICctzO/kt/sz6EKqYB9VI2mac922/JbtFwG+Km5fCOUovoeL0F0G7Y1E5dzBjH9tlGdpfQVPGC+jmE4H7t4DH+Dr7p+CDjyLNxTCZqZ5jqInxPH2XtLSe0X1HaFhICIiAiIgIiICIiAiIgmDYWZZm/w/wALLjhY/I3DjoeZ5HK/ivEVUY0YSe0gfABZMWKuAtGBHzLL7x/rOYHcvQjGnonDUW5cvNYrqVSuir+kylaHDTfaRHIO43DX9xC2UeAyON45GvZbJ5e1ufBjgTdrr8PjbNXQgn+mOtvWNudjbz0VW0B45KauweZrruZI06ZtcL9gyzHctjh+zjpgSWBu79rqszP2d023jrpmpqCBw0PtLNgwwk5hTdmyZBs6SnZy3pG5jjkM/NbilwiCIXcZJiTkGBzABzdvBNwRCmwwPt0jA6wA3sw+w0z0NhzHBX1Gy1jkLtObTzHz4LolLVMaGtjgjAIJO91jkSM3HTRbGOviI3ZGMI/hbYDx+SdXwOSfssTwXhLssRwXaZK+OIARtJJtYOByHZz8FYKyB9hMxgcezMfzW07tVOv4HHKPZYk6Ka4FsSLXdkAL37tbKbRUdK03Bab8L3+CypHjdO77JAt2jJc8+TUtWRzuKvpd4ts9oBsHEA37SBot/hcMbjeORruwHPy1CjGCzQsZURVG7FKb2fI29hbMDtuPitPs3TmeY3cWxR9aR+lmjQA8yvmYes5J57x6bxY/p07HyTSSgXJsNOQIuVF3zQuohuuiY9h6wI67ndhv817YhtIx4LA36u27Yk3IHEnVRjF4on3dE4xuyswgFmQzs4Zj4rhzZzlzt9msMbjiR4w6FwdG7dcNP+Fl/wC4MxylAeOzqn5KGVTntvcE21LesB32zHivbZmkFVUxxg3aXAu7Gtzd8AtYTLj77TLWXs6R9LuyOR3U6Vu80OIBt3LIpsblhsWnfaNWE5Ecd0/ZPwUS2sxTfkcR6reowcA1uQsoRszte6GV0UxJjLzYn7Of4L2+n5byb3HHPCYvoaq+jVtMHyRsngeM2vaDum9jkc2uBuDxFlzLaf0NU0wdJh0vRP16GQ70Z7Gv9ZnjdSLYXEgKl8F7xVMZkZy6Rlg8D+ZpB/oKxJ8RdBM+Mn1HlvgDkfJehzfPuK4ZLTSuinY6ORmTmuyPeOY7RksNdw9IOHNxCn3gP/UQgmN3F7bXdEed+HI95XECgoiIgIiICIiAiIg3wefDtWXT9pGenG/lotb0l9fh8lkxvA4hvxd/hdZUbxjiLNANu7UnitxTGxtZxtqW2NvDXzUThrgz1bk9uWfA2Bz8VWOu7VuZDotLjcsYNnEMvoQHN7AQcjkveoxx84awNaADezQRc6bxz/woDBiu7bduPHXvWaMVJbbIX9kAXtxK1NCTmVxOnxb8c8l7w1rG6uJP8Gg8TqokJ75jj8CthSkhrnusAAbb3FxAtYcVUTJ2OtbECS53WIANuABAJzuLkGy1TtrnNOZDv5gDbt5qJYjibiBc6aWyA52HD/C0c1aeazdRU8dtU/Pruz16xzuqR7RHmoG2oJt5fL4LOomOe4NGZJsO86JLB0Og2jN9VLqLaJrWNLtX3Iv7INr+JB8lygSRwesRM8X6rSejFvafkXdzcstVr6jH3ufvOcST4AAaAAZADkmUlHY63CKesu7ee154h28PdfcDwstfJsxUQxGKAxyMLt4jON7jwBJu0+YWt2BxAzPa2+ZKmG0O1tLRSshku9zvW3T6g5n5L5/PxcMn9pp1wzz9nPKylnYSJIJWEAnNt22GvXbdvxWnkqhYm67VQY7Ry2LJ2fyuIHmCoLjuw3SOc+MMeHEuvGd05m+mV15rwcf+cnT+S+8cmfjjoKvf1a4AOHMXKnELYpd2WMbriMnsJY7Ptaue7ZYPLTT7srXAH1CQRlyvzWVsbjfRu6J56jjl2H5L244zpkrjb3Suuw6SxLX79gcna+YXM6wHfdcWO8bg8F2eKyiu2WzwkBljHXHrAfatx70x48ce8S5W+WB6O9oXR1tG17uoyfIngHsfGQezrqd+kKYNrpC05ODHZdrQuP4O09PGP4vwufyUwnqS49YknTPPIaLojcU+JEcVzjainDKmTdFmuO+3ufmR53ClzZFGtrYj0jH2O6WboPAuaSSL8wHN8wg0CIigIiICIiAiIgzukt3/AIK3pljlytursZPTqonWKqtTYz4qhbCCe55afBaeNbCmGVybDnbU9g4rcolOG1e66wtk13K5cGk6665Kw1pfk5xJ3SATc9oHZmtIMSDfV1zJc4Nvc8tbW/NWRVNjc+XPJb6kZFY45d35rXE5q+SpHDgefA/8K1ko9m3is27GdRR3uOy/l+ipHg0ZaHPAsNyQNeSBZ4bkRc66DLmtJhUrd4AtFuOugBJ49i86vEi617WAsAAGgA5mwC1KKVdStRPUqtTMtfI+6xlRJtltrH0krXjOxUzhxuGZ/SAxuLs3iS2/fsJXIlex5Gi8vNwzl8umOdxdkqcNhkzA3DzbkP7bhWQGpgBEUxLOTje38rh6qi/oqxJpxGCOfrRyFzCCcruaQ2/jZTbHIn09RLEcw1xtvZ9U5tz10svLl6XOeLt1nLL5ecmOyhgFT0c0ZyLZGtfbsIctNiGFYdOCREYH2ydE6wB4dQ5Lzxh7pW7oazvub+Ch9bOYnbrjmmHFyT4LljUs2axje3oXm74zYH2mjQqQb64/BWOZJ0gNje66DTY6x0HS8QLW4lxyDQO0r6E8d3nKLZkz1cz4AAIId+S+Q3naAdtgStKZrlTrEJThmFFjzarxBxdJbVjCMx3Btm+JXNhKqNiJVnx0zKqIU0j+jDpN5shG8GOsG5jkdFohKqsrwLIMfabZCeiAdJ0ckbjYSRO3m35EEAtPeFHrKf0GPWIDw2Vn2o5AHsd2FpWVUYbhlT9iSkeftQnfjv2xP4dgIUHNUUuxPYKdgL6Z7KuMZ/VXEgHN0Jz90uUTc0gkEWIyN+BQWoiICIiAqpZVQF6NblmrAFcTkqPVkgH2Qe+/5WVZJyTclY5KpdNj16Y8FQSleSJsezJF7xuWI1ZEYVg2dNNZrz/Bbzc1YUsyq+WzbZEnXuHBYjnK7FZH3XiVddW3WRaqqiKDIo6kxva9ps5jg4HtabhfRNW1uMUMVbT5zMaGzMGpLR1hbmDmOwr5uUp2D22nwubfj68brCWI+q8DQjk4cCglrmm9jkeK0+0mFiSPeHrNFx2jiuq0+M4PizQ4Stp5zq15bE+/aHdV/eFr67YaNtycQibHzIZe3eX2+CDgVlKdlN2lljqakbzGO3hHzNjY258ls9qqbDaTd+izmqmz3zk5vfvAbo7goXWVzpTdx7gNAg3e020kldUPnkyvkxvBjB6rR+tVrWyrXhyGWyDKrKrKw46rBMpVpKog9OndzWTDiL28VhIgkVBtA5hBBLSOINlt6+eKub9bZs1urMBYnL1ZQPXHbqO3RQe6yqactsRog8qqndG4seLOabEfmDxC8VucUeJY2v8AtNsD2t4eR/FaZAREQXgJZLql1RUlUuqIoCIiAqgKiqCgvYLK8yLxul1di5zlaSqImxVUS6ooCIiAiIgqioiCt0uqIgrdUREBERAREQFsMJp+k6Rn/Tc4d7CCPhceK16lWw1Hf6TKfVjhLP65CLfBrvgg0cD+o8fwlYRWSTbf7bjzKxUBERBVFVUQEREBERBRERAREQEREBERAREQEREBERAREQEREBERAREQF0eoh+hYVGw5STjpX8D1x1Ae5tvio3sHgX0uqY1w+qj+smPDcaR1f6jZviVt/SLivSzkDRpJt+AQQqU8PEryVXG6ogIiIKoiICoiICIiAiIgIiICIiAiIgIiICIiAiIgIi3WF7MzVFNJUxlm5FLFE4Ene3pTZpAAsWjjmg0qLcVezNSx9Q0QyyNppZIpZImSPia6Jxa68gbYDK+dsliDCZza0M2fRWtG/Pp84bZfb+z7XBBhItjU4FUxx9K+nnZFe3SOikay97W3yLXvlqvOlwmeSN8scMz4o79JIyN7mMsLnfeBZuWeaDCXpBCXua1oLnOIa0DMlxNgAOJupPU+j2uaCWQSTATyQfVRzHrRhl3neYN1hL90E2zY4ZWXQ9l9kI8Hi+l1ha6qs7cGrIMswHaOksczwvYc0GPHQtwegMbiPpEvWmI4G3VjB5NGXabrkuIVJe4k6k3PyU+2gwnEa+aS1LUMDI5JW9JFM3pBHa7YxudZ53hYcbqAf6fKXvZ0Um/EHmVu47ejEf8A7he212htje+nFBiItnS7PVUt+jpaiSzWPO5FI6zJAXRvNm5NcASDoQMlrSEFEREBFK/9vq37se835q5vo7rj+7HvNQRJFMB6Nq77tvvNV3+2ld7DfeCCHBXiInQE+BUxj9GtcCD0Yy7QpLFgOLi1nAW/kVkTblYpn+y73Sq/RJPYf7rvkuwRYdjA/eN8dxZrIMYH7yL+xXSbcT+hyew/3XfJPoUn3b/dd8l28Mxcfbh/tR3+sfeQ/wBqaNuIfQpPu3+675Kv0CX7uT3XfJdsLcY++i/tVhGMffxf2po24v8A6fL91J7jvkqtwyY6Qyn+h/yXZb4x9/F/arXOxj/5EXm1NRducUno+xGT1aSUDm8Bn/cQtnF6Ka8+v0Ef88zPyupFV4bi0nrVTfB9lrJdkq93rVDT/wDYnZO7FPoulb69XSN/rc78AqH0bDjX03gHn8l6HYis++j9/wDwn7FVg/fx++Pkp9L9vF/o55VsB8Hj8l4O9HM32Z6d3i8f/lZ7dkq0fv4vf/wvVmA17dJ4fF3+EGoPo2rOHQu7pPmFJtmtnqylgERp+kP0yOZ+7JFYwCCaCVgu4EPLZjbK2Wa8Y6TEG/voPeKymPxH7yA9z3fJFSOCpqA5zn0D95tRVywub9Ckdu1Uz5bOc9143WkLSW7wIAy567AcPro2UzHUhPRRFsxMkNpHwv6ShcOtpGQAb8HO7FhsmxIcYfef/wCK9PpOKf8AR95//ig2f7ByT0cUMw+tDaeN0jnxNLIoSN5jHxN+tbYHdEgO7kbmyzT6OaVtPFDUVkoZA+pLRC5rC+Ocg7spIO86w3SQBcZWFlGZpMWdo+JvcXn8lqK3A8Sl9ecdwJH5KDo+O7fUNG2boRaSR75Lts4vkeGhznEm4vuN04NC5r6StrW1Ur4942jhjEfQuY+J1Q9zH1Be/wC0wB0jRu8WN4LWSbAVJzLmk8ySfyXk7YKccW/H5INrHtTQR7kcYrehNNPTyNcIAWidgD5mneO/IXAX3rC1gLAALUYNi9HTyktbVOjmgq4Jy4xb4ZMXtjfGNN4R7m8HH1t6xsrXbDz82/H5Kz9i5+xBJ6Db2jika9sM7TGyiYx+7TSSOjpoRG6JxkBDASN7eYAT2ZLn2NVYmqJ5Wghsk0j2g2uA95cAbcbFbxuxE54t+PyV37Cz82/H5IIoilf7Cz82/H5Ig7zG0clkNaOSqi0lejGrIDRyRERfujkrt0cgiKou6Mch5BV6JvsjyCIqRXom+yPIK3oW+yPIIiKp0LfZHkFaYW+yPIIigsMDfZb5BWmBvst8gqIiLDA32W+QVvQN9lvkERQWmnb7LfIK0wN9lvkERFWGFvst8grHxN5DyCoiDxfGOQ8gvB7ByCIo08XLzciIPMq0oiotVt0RBS6tuiIK3VCURBTe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172" name="AutoShape 4" descr="data:image/png;base64,iVBORw0KGgoAAAANSUhEUgAAALAAAACFCAMAAADM3oJyAAAAw1BMVEX///8AAAC6AADv7+9qamry8vJ0dHTX19frubkZGRn45eXuvLzPTU1LS0s+Pj7++vrijIzYgoL67e3NPj6oqKjp6emvr6/Q0NCSkpK/v7/j4+OPj4+IiIjHx8eBgYGenp5YWFhPT08xMTFDQ0MyMjLKysogICBwcHA5OTliYmIqKiq3t7cYGBigoKDz1dUODg7nqKjWZWXGMDDYdXXHMjLGAADEISHCDg7knp7FJibqsLC1AADbjo7Vd3fSXl7SVFTvy8szaPSfAAAGy0lEQVR4nO2caXuiOhSAE5ZQnYJdCPumKIK4dJlO5/ZO597//6vuid1GkTZaQPpc3g9SIk98G4/JSSQi1NHR0dHRGkRFD6SWEeiKWOY7iXAryczdvkbv2GZlJPkuXxueSReKLLYKWQnHGK/soi+dYeweFvp142E8poVSHeOocRVOVIyNQmGMsXIEFy5MjIeFQoxHpd3HsRETjAuFGKvtFdY64XrhFx4svzXOcnCwcP/2TjgCd48XhwkvLwXh5rRxbgThdHmIcP+38OOkfwQe7oXrzTbmEz4RhH7hqkZYCsLJRgGX8OBWuK7Xq5zfwuPGJ49L+OJUeKjZq5Qr4Z+NmOATvtx6XxrkRDjthGulE66bTrhuOuG6aURYFilDLjwhFvPbj2hEOMOapo2L03FxtHPZ5l0aEZYkx3EmWnH9wCyugXxEM8IBPFAVhB2iZiYSpViN1DgbkAkiOrwDLn9oNCfsgLATRxMPK4g6k5XvUDG1UWwhKSpGd0uE8wTUiARnNHHYi9lI9dzxHr4NCy8ycLNmTLj3LDxM5to+dTUrrLM33xr9KazG/kxvrbCPTThaG8IWMnHJMvrRhDPChDUdyW5C4ojVRbHz1A9rLkJBxL+w1IiwyVpQ9h32kNvrvle2ITgGPkW+wk5aJlwlnXDddMJ10wnXTdXCOQECGyE/IGxEs+HMR44nIjH0Bi6cEQJHBQ30QJat9bPIgutlKGPHPFAQgTI93J0SVS3spRN/krDhloQJDHCGpUsYmT2KcrxCpm9gwzfFkY0cjKk4dideYqLYZd+22usjxj6yNIfu+LqwHuEIHjQLqYQNvza7bSFUkTmjNFZZliYmMNCxPFiNx5AP+0gcr/OJl2OgaT4aSMHIK3mBeoRDlLIGwpCG5dksAGHRIlaCXpKe1PfTfEZFLTBIRJGaGXqYgHDo9MwxxIOZFCWaEkay0lPMmZko+puwZsS2yYTJIohNpEZh6PZYMh948gyE7Tkum+3VFRIRTCsUPGFFoKCkKUF/CKuphiaz9RRJJsE6JCjE9XCkURGE6TwnxS+Q6xEO2AuNLKQkmbeCz5DkWnGKzDlUumAVP6eVMK/zV1QcBYbXe0oxKYREjHP4j3yUQv6cBM0I+ywUdGhZMwzZn3Zo6RRRPYeSBZzLC6hJ1o0BcnRZ1kMrhDzTmLAyBxm6yI5iCP+Uqe9OOf/3A0ftdMJ10wkfgBXtcXEbhP3FHhfXKiznYZhDYqnDgYkZfhiyIddePHXSYbh+wsyRApeUdLxNCouB50GqaWduwO449DDxSSYipUd0Mmb1EiOCkdGNEWSdoZYdXZh9WZDBsCvLshGD8BhqmYdMENkpq9dGLghbQ2SsIHUuzdCaE6ZBOlaQo2nDWJORx/IMyUOT3sK02JIl5OqvwqYdlWQPTQojmbrSICKObI/ehKEtswxamc6VN2EviNsgDJ+omGoQv24qP4XEClJJKxNzCImFtpZ9CQmT637JWoWplOvYRUR1jNEYhHFmZJoDebKJ8jFEhmROpJQiV4U2N32CeVbi6+3WYIqsD9AgmHq+x0IC5tCQOVowETFdOZPIdEqGAcotNAmmUzZ/PrLwFuvZyCtytJ4F2VyR+0aTwkG8cWqvI8Dhatc32jA070UnXDedcN10wnXTCddNJ1w3nfCBbG8eKKUlwstz3ivbIbz8fsZ76aHC3w6W20H/RviX99rDhH8L3C3CQf9OuOOO4Ufhev9dBuincL//XZNlLG8E4YZX+OJeuNoo4BOG17itaucJ2yW01Wrl9G+Fy829PZx7kX4KwvfrMw4+/PT3/2Kbok556jo7v74R7jYbmHu318Ml3/asvz8S3nPT2OV298S9n65/9eucg8ePhB+eWpinrvPzX1eFQNxnx+KAh4+E0cMPFsMXh1Z2hC2WJ/fwTnN3a9vULWxgUlhB+3Yv3B3c59QtvMBSsSqI4+WOa7k4ijCMtz8PrfA4wujk9tAKS4S1ioVFZWvx+vAYHu8QnuPSG0T25VlYx3vdlv0OFONZoXCK8T43Ub/Hq7BaUYUhxsUVZgVjdiNJFegVCzO14lcjgwDjueGI8ucJX4TjCioTHWOFsbdjAKTsN2i0Kfk86otwUkFlEvQQONv58aJSZT8b8yS8qqo6UtZ/+dEsmfc+zepV+PN1zZNZ9O7+BKp8Hu+1W6ugsqr62veoupeoncr74bp5FY4/vLQdPAtPAuvYJpyUZGvt5esIi0/JyNcRJqN1jqJ/GeEgXjexk5vVrcrVh0Oi2Xw43N7FPIyA4Y4feDs6zlRNVpq2raYyCqUt4Tkkvg6B9sWExSZSq46OL85/KEPQGZOh1R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068960"/>
            <a:ext cx="6103733" cy="30614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539552" y="3501008"/>
            <a:ext cx="8064896" cy="295232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645024"/>
            <a:ext cx="8229600" cy="27977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Позитивні </a:t>
            </a:r>
            <a:r>
              <a:rPr lang="uk-UA" dirty="0" err="1" smtClean="0"/>
              <a:t>йони</a:t>
            </a:r>
            <a:r>
              <a:rPr lang="uk-UA" dirty="0" smtClean="0"/>
              <a:t> в металах розміщуються в строгому порядку, утворюючи так звані кристалічні ґратки. Між </a:t>
            </a:r>
            <a:r>
              <a:rPr lang="uk-UA" dirty="0" err="1" smtClean="0"/>
              <a:t>йонами</a:t>
            </a:r>
            <a:r>
              <a:rPr lang="uk-UA" dirty="0" smtClean="0"/>
              <a:t> хаотично рухаються вільні електрони у вигляді електронного газу.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260648"/>
            <a:ext cx="3024336" cy="2952328"/>
          </a:xfrm>
          <a:prstGeom prst="rect">
            <a:avLst/>
          </a:prstGeom>
          <a:solidFill>
            <a:srgbClr val="EEC72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2880320" cy="35086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dirty="0" smtClean="0"/>
              <a:t>У будь-якому  металі частина електронів покидає свої місця в атомі, в результаті чого атом перетворюється на </a:t>
            </a:r>
            <a:r>
              <a:rPr lang="uk-UA" sz="2400" dirty="0" err="1" smtClean="0"/>
              <a:t>йон</a:t>
            </a:r>
            <a:r>
              <a:rPr lang="uk-UA" sz="2400" dirty="0" smtClean="0"/>
              <a:t>.</a:t>
            </a:r>
          </a:p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146" name="AutoShape 2" descr="data:image/png;base64,iVBORw0KGgoAAAANSUhEUgAAALAAAACFCAMAAADM3oJyAAAAw1BMVEX///8AAAC6AADv7+9qamry8vJ0dHTX19frubkZGRn45eXuvLzPTU1LS0s+Pj7++vrijIzYgoL67e3NPj6oqKjp6emvr6/Q0NCSkpK/v7/j4+OPj4+IiIjHx8eBgYGenp5YWFhPT08xMTFDQ0MyMjLKysogICBwcHA5OTliYmIqKiq3t7cYGBigoKDz1dUODg7nqKjWZWXGMDDYdXXHMjLGAADEISHCDg7knp7FJibqsLC1AADbjo7Vd3fSXl7SVFTvy8szaPSfAAAGy0lEQVR4nO2caXuiOhSAE5ZQnYJdCPumKIK4dJlO5/ZO597//6vuid1GkTZaQPpc3g9SIk98G4/JSSQi1NHR0dHRGkRFD6SWEeiKWOY7iXAryczdvkbv2GZlJPkuXxueSReKLLYKWQnHGK/soi+dYeweFvp142E8poVSHeOocRVOVIyNQmGMsXIEFy5MjIeFQoxHpd3HsRETjAuFGKvtFdY64XrhFx4svzXOcnCwcP/2TjgCd48XhwkvLwXh5rRxbgThdHmIcP+38OOkfwQe7oXrzTbmEz4RhH7hqkZYCsLJRgGX8OBWuK7Xq5zfwuPGJ49L+OJUeKjZq5Qr4Z+NmOATvtx6XxrkRDjthGulE66bTrhuOuG6aURYFilDLjwhFvPbj2hEOMOapo2L03FxtHPZ5l0aEZYkx3EmWnH9wCyugXxEM8IBPFAVhB2iZiYSpViN1DgbkAkiOrwDLn9oNCfsgLATRxMPK4g6k5XvUDG1UWwhKSpGd0uE8wTUiARnNHHYi9lI9dzxHr4NCy8ycLNmTLj3LDxM5to+dTUrrLM33xr9KazG/kxvrbCPTThaG8IWMnHJMvrRhDPChDUdyW5C4ojVRbHz1A9rLkJBxL+w1IiwyVpQ9h32kNvrvle2ITgGPkW+wk5aJlwlnXDddMJ10wnXTdXCOQECGyE/IGxEs+HMR44nIjH0Bi6cEQJHBQ30QJat9bPIgutlKGPHPFAQgTI93J0SVS3spRN/krDhloQJDHCGpUsYmT2KcrxCpm9gwzfFkY0cjKk4dideYqLYZd+22usjxj6yNIfu+LqwHuEIHjQLqYQNvza7bSFUkTmjNFZZliYmMNCxPFiNx5AP+0gcr/OJl2OgaT4aSMHIK3mBeoRDlLIGwpCG5dksAGHRIlaCXpKe1PfTfEZFLTBIRJGaGXqYgHDo9MwxxIOZFCWaEkay0lPMmZko+puwZsS2yYTJIohNpEZh6PZYMh948gyE7Tkum+3VFRIRTCsUPGFFoKCkKUF/CKuphiaz9RRJJsE6JCjE9XCkURGE6TwnxS+Q6xEO2AuNLKQkmbeCz5DkWnGKzDlUumAVP6eVMK/zV1QcBYbXe0oxKYREjHP4j3yUQv6cBM0I+ywUdGhZMwzZn3Zo6RRRPYeSBZzLC6hJ1o0BcnRZ1kMrhDzTmLAyBxm6yI5iCP+Uqe9OOf/3A0ftdMJ10wkfgBXtcXEbhP3FHhfXKiznYZhDYqnDgYkZfhiyIddePHXSYbh+wsyRApeUdLxNCouB50GqaWduwO449DDxSSYipUd0Mmb1EiOCkdGNEWSdoZYdXZh9WZDBsCvLshGD8BhqmYdMENkpq9dGLghbQ2SsIHUuzdCaE6ZBOlaQo2nDWJORx/IMyUOT3sK02JIl5OqvwqYdlWQPTQojmbrSICKObI/ehKEtswxamc6VN2EviNsgDJ+omGoQv24qP4XEClJJKxNzCImFtpZ9CQmT637JWoWplOvYRUR1jNEYhHFmZJoDebKJ8jFEhmROpJQiV4U2N32CeVbi6+3WYIqsD9AgmHq+x0IC5tCQOVowETFdOZPIdEqGAcotNAmmUzZ/PrLwFuvZyCtytJ4F2VyR+0aTwkG8cWqvI8Dhatc32jA070UnXDedcN10wnXTCddNJ1w3nfCBbG8eKKUlwstz3ivbIbz8fsZ76aHC3w6W20H/RviX99rDhH8L3C3CQf9OuOOO4Ufhev9dBuincL//XZNlLG8E4YZX+OJeuNoo4BOG17itaucJ2yW01Wrl9G+Fy829PZx7kX4KwvfrMw4+/PT3/2Kbok556jo7v74R7jYbmHu318Ml3/asvz8S3nPT2OV298S9n65/9eucg8ePhB+eWpinrvPzX1eFQNxnx+KAh4+E0cMPFsMXh1Z2hC2WJ/fwTnN3a9vULWxgUlhB+3Yv3B3c59QtvMBSsSqI4+WOa7k4ijCMtz8PrfA4wujk9tAKS4S1ioVFZWvx+vAYHu8QnuPSG0T25VlYx3vdlv0OFONZoXCK8T43Ub/Hq7BaUYUhxsUVZgVjdiNJFegVCzO14lcjgwDjueGI8ucJX4TjCioTHWOFsbdjAKTsN2i0Kfk86otwUkFlEvQQONv58aJSZT8b8yS8qqo6UtZ/+dEsmfc+zepV+PN1zZNZ9O7+BKp8Hu+1W6ugsqr62veoupeoncr74bp5FY4/vLQdPAtPAuvYJpyUZGvt5esIi0/JyNcRJqN1jqJ/GeEgXjexk5vVrcrVh0Oi2Xw43N7FPIyA4Y4feDs6zlRNVpq2raYyCqUt4Tkkvg6B9sWExSZSq46OL85/KEPQGZOh1R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148" name="AutoShape 4" descr="data:image/png;base64,iVBORw0KGgoAAAANSUhEUgAAALAAAACFCAMAAADM3oJyAAAAw1BMVEX///8AAAC6AADv7+9qamry8vJ0dHTX19frubkZGRn45eXuvLzPTU1LS0s+Pj7++vrijIzYgoL67e3NPj6oqKjp6emvr6/Q0NCSkpK/v7/j4+OPj4+IiIjHx8eBgYGenp5YWFhPT08xMTFDQ0MyMjLKysogICBwcHA5OTliYmIqKiq3t7cYGBigoKDz1dUODg7nqKjWZWXGMDDYdXXHMjLGAADEISHCDg7knp7FJibqsLC1AADbjo7Vd3fSXl7SVFTvy8szaPSfAAAGy0lEQVR4nO2caXuiOhSAE5ZQnYJdCPumKIK4dJlO5/ZO597//6vuid1GkTZaQPpc3g9SIk98G4/JSSQi1NHR0dHRGkRFD6SWEeiKWOY7iXAryczdvkbv2GZlJPkuXxueSReKLLYKWQnHGK/soi+dYeweFvp142E8poVSHeOocRVOVIyNQmGMsXIEFy5MjIeFQoxHpd3HsRETjAuFGKvtFdY64XrhFx4svzXOcnCwcP/2TjgCd48XhwkvLwXh5rRxbgThdHmIcP+38OOkfwQe7oXrzTbmEz4RhH7hqkZYCsLJRgGX8OBWuK7Xq5zfwuPGJ49L+OJUeKjZq5Qr4Z+NmOATvtx6XxrkRDjthGulE66bTrhuOuG6aURYFilDLjwhFvPbj2hEOMOapo2L03FxtHPZ5l0aEZYkx3EmWnH9wCyugXxEM8IBPFAVhB2iZiYSpViN1DgbkAkiOrwDLn9oNCfsgLATRxMPK4g6k5XvUDG1UWwhKSpGd0uE8wTUiARnNHHYi9lI9dzxHr4NCy8ycLNmTLj3LDxM5to+dTUrrLM33xr9KazG/kxvrbCPTThaG8IWMnHJMvrRhDPChDUdyW5C4ojVRbHz1A9rLkJBxL+w1IiwyVpQ9h32kNvrvle2ITgGPkW+wk5aJlwlnXDddMJ10wnXTdXCOQECGyE/IGxEs+HMR44nIjH0Bi6cEQJHBQ30QJat9bPIgutlKGPHPFAQgTI93J0SVS3spRN/krDhloQJDHCGpUsYmT2KcrxCpm9gwzfFkY0cjKk4dideYqLYZd+22usjxj6yNIfu+LqwHuEIHjQLqYQNvza7bSFUkTmjNFZZliYmMNCxPFiNx5AP+0gcr/OJl2OgaT4aSMHIK3mBeoRDlLIGwpCG5dksAGHRIlaCXpKe1PfTfEZFLTBIRJGaGXqYgHDo9MwxxIOZFCWaEkay0lPMmZko+puwZsS2yYTJIohNpEZh6PZYMh948gyE7Tkum+3VFRIRTCsUPGFFoKCkKUF/CKuphiaz9RRJJsE6JCjE9XCkURGE6TwnxS+Q6xEO2AuNLKQkmbeCz5DkWnGKzDlUumAVP6eVMK/zV1QcBYbXe0oxKYREjHP4j3yUQv6cBM0I+ywUdGhZMwzZn3Zo6RRRPYeSBZzLC6hJ1o0BcnRZ1kMrhDzTmLAyBxm6yI5iCP+Uqe9OOf/3A0ftdMJ10wkfgBXtcXEbhP3FHhfXKiznYZhDYqnDgYkZfhiyIddePHXSYbh+wsyRApeUdLxNCouB50GqaWduwO449DDxSSYipUd0Mmb1EiOCkdGNEWSdoZYdXZh9WZDBsCvLshGD8BhqmYdMENkpq9dGLghbQ2SsIHUuzdCaE6ZBOlaQo2nDWJORx/IMyUOT3sK02JIl5OqvwqYdlWQPTQojmbrSICKObI/ehKEtswxamc6VN2EviNsgDJ+omGoQv24qP4XEClJJKxNzCImFtpZ9CQmT637JWoWplOvYRUR1jNEYhHFmZJoDebKJ8jFEhmROpJQiV4U2N32CeVbi6+3WYIqsD9AgmHq+x0IC5tCQOVowETFdOZPIdEqGAcotNAmmUzZ/PrLwFuvZyCtytJ4F2VyR+0aTwkG8cWqvI8Dhatc32jA070UnXDedcN10wnXTCddNJ1w3nfCBbG8eKKUlwstz3ivbIbz8fsZ76aHC3w6W20H/RviX99rDhH8L3C3CQf9OuOOO4Ufhev9dBuincL//XZNlLG8E4YZX+OJeuNoo4BOG17itaucJ2yW01Wrl9G+Fy829PZx7kX4KwvfrMw4+/PT3/2Kbok556jo7v74R7jYbmHu318Ml3/asvz8S3nPT2OV298S9n65/9eucg8ePhB+eWpinrvPzX1eFQNxnx+KAh4+E0cMPFsMXh1Z2hC2WJ/fwTnN3a9vULWxgUlhB+3Yv3B3c59QtvMBSsSqI4+WOa7k4ijCMtz8PrfA4wujk9tAKS4S1ioVFZWvx+vAYHu8QnuPSG0T25VlYx3vdlv0OFONZoXCK8T43Ub/Hq7BaUYUhxsUVZgVjdiNJFegVCzO14lcjgwDjueGI8ucJX4TjCioTHWOFsbdjAKTsN2i0Kfk86otwUkFlEvQQONv58aJSZT8b8yS8qqo6UtZ/+dEsmfc+zepV+PN1zZNZ9O7+BKp8Hu+1W6ugsqr62veoupeoncr74bp5FY4/vLQdPAtPAuvYJpyUZGvt5esIi0/JyNcRJqN1jqJ/GeEgXjexk5vVrcrVh0Oi2Xw43N7FPIyA4Y4feDs6zlRNVpq2raYyCqUt4Tkkvg6B9sWExSZSq46OL85/KEPQGZOh1RkAAAAASUVORK5CYII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8" name="Рисунок 7" descr="скачанные файл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548680"/>
            <a:ext cx="3417937" cy="268841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  <a:alpha val="54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779912" y="3933056"/>
            <a:ext cx="4896544" cy="2664296"/>
          </a:xfrm>
          <a:prstGeom prst="roundRect">
            <a:avLst/>
          </a:prstGeom>
          <a:solidFill>
            <a:srgbClr val="7CDD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683568" y="404664"/>
            <a:ext cx="2808312" cy="6120680"/>
          </a:xfrm>
          <a:prstGeom prst="snip1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3096344" cy="5760640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    </a:t>
            </a:r>
            <a:r>
              <a:rPr lang="uk-UA" sz="2800" dirty="0" smtClean="0"/>
              <a:t>У 1899 р. К. </a:t>
            </a:r>
            <a:r>
              <a:rPr lang="uk-UA" sz="2800" dirty="0" err="1" smtClean="0"/>
              <a:t>Рікке</a:t>
            </a:r>
            <a:r>
              <a:rPr lang="uk-UA" sz="2800" dirty="0" smtClean="0"/>
              <a:t>  довів, що під час проходження провідником електричного струму </a:t>
            </a:r>
            <a:r>
              <a:rPr lang="uk-UA" sz="2800" dirty="0" err="1" smtClean="0"/>
              <a:t>йони</a:t>
            </a:r>
            <a:r>
              <a:rPr lang="uk-UA" sz="2800" dirty="0" smtClean="0"/>
              <a:t> не переміщуються, а в різних металах переміщуються тільки електрони. </a:t>
            </a:r>
            <a:endParaRPr lang="uk-UA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4005064"/>
            <a:ext cx="468052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3200" dirty="0" smtClean="0">
                <a:solidFill>
                  <a:srgbClr val="FF0000"/>
                </a:solidFill>
              </a:rPr>
              <a:t>Отже, електричний струм у металевих провідниках створюється впорядкованим рухом електронів.</a:t>
            </a:r>
            <a:endParaRPr lang="ru-RU" sz="32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Рисунок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76672"/>
            <a:ext cx="3160762" cy="31188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  <a:alpha val="62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7416824" cy="2880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dir="21540000" sx="101000" sy="101000" algn="tl" rotWithShape="0">
              <a:prstClr val="black">
                <a:alpha val="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04664"/>
            <a:ext cx="8013576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dirty="0" smtClean="0">
                <a:solidFill>
                  <a:schemeClr val="bg1"/>
                </a:solidFill>
              </a:rPr>
              <a:t>Отже, електричний струм у металах (металевих провідниках) – це впорядкований рух електронів під дією електричного поля, яке створює джерело електричного струму.</a:t>
            </a:r>
            <a:endParaRPr lang="uk-UA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3501008"/>
            <a:ext cx="5298306" cy="30387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260648"/>
            <a:ext cx="4392488" cy="56886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4788024" cy="5433467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Дослідженнями, що стосується електронної провідності металів, займався український вчений А. Е. Малиновський. Він представив свою інтерпретацію взаємодії вільних електронів і позитивних </a:t>
            </a:r>
            <a:r>
              <a:rPr lang="uk-UA" dirty="0" err="1" smtClean="0">
                <a:solidFill>
                  <a:schemeClr val="bg1"/>
                </a:solidFill>
              </a:rPr>
              <a:t>йонів</a:t>
            </a:r>
            <a:r>
              <a:rPr lang="uk-UA" dirty="0" smtClean="0">
                <a:solidFill>
                  <a:schemeClr val="bg1"/>
                </a:solidFill>
              </a:rPr>
              <a:t> у металах.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07904" y="260648"/>
            <a:ext cx="5112568" cy="626469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35896" y="404664"/>
            <a:ext cx="5050904" cy="612068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ysClr val="windowText" lastClr="000000"/>
                </a:solidFill>
              </a:rPr>
              <a:t>Зробив уточнення до теорії дослідів, які виконали у 1916 р. американський фізик Р. </a:t>
            </a:r>
            <a:r>
              <a:rPr lang="uk-UA" sz="2800" dirty="0" err="1" smtClean="0">
                <a:solidFill>
                  <a:sysClr val="windowText" lastClr="000000"/>
                </a:solidFill>
              </a:rPr>
              <a:t>Толмен</a:t>
            </a:r>
            <a:r>
              <a:rPr lang="uk-UA" sz="2800" dirty="0" smtClean="0">
                <a:solidFill>
                  <a:sysClr val="windowText" lastClr="000000"/>
                </a:solidFill>
              </a:rPr>
              <a:t> і шотландський фізик Б. Стюарт. Вони розкручували до великої швидкості котушку з мідного тонкого дроту навколо її осі, потім різко гальмували її і при цьому реєстрували в колі короткочасний електричний струм, зумовлений інерцією носіїв зарядів, якими виявилися сама електрони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pic>
        <p:nvPicPr>
          <p:cNvPr id="2050" name="Picture 2" descr="http://100v.com.ua/sites/100v.com.ua/files/tolmen_richard_chey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2304256" cy="3253067"/>
          </a:xfrm>
          <a:prstGeom prst="rect">
            <a:avLst/>
          </a:prstGeom>
          <a:noFill/>
        </p:spPr>
      </p:pic>
      <p:pic>
        <p:nvPicPr>
          <p:cNvPr id="2052" name="Picture 4" descr="http://festival.1september.ru/articles/618503/img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645024"/>
            <a:ext cx="2295128" cy="3251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  <a:alpha val="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2.gstatic.com/images?q=tbn:ANd9GcT22aLqxYkxBhMo1VYFYB9feMjySc5E75i2BOiUYfeq24JQEX5Wj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132856"/>
            <a:ext cx="2257425" cy="2028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227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Електричний струм у металах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 у металах</dc:title>
  <dc:creator>Діанка</dc:creator>
  <cp:lastModifiedBy>Діанка</cp:lastModifiedBy>
  <cp:revision>14</cp:revision>
  <dcterms:created xsi:type="dcterms:W3CDTF">2015-01-25T11:02:46Z</dcterms:created>
  <dcterms:modified xsi:type="dcterms:W3CDTF">2015-01-26T09:05:00Z</dcterms:modified>
</cp:coreProperties>
</file>