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8" r:id="rId10"/>
    <p:sldId id="262" r:id="rId11"/>
    <p:sldId id="269" r:id="rId12"/>
    <p:sldId id="270" r:id="rId13"/>
    <p:sldId id="263" r:id="rId14"/>
    <p:sldId id="271" r:id="rId15"/>
    <p:sldId id="272" r:id="rId16"/>
    <p:sldId id="264" r:id="rId17"/>
    <p:sldId id="26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620688"/>
            <a:ext cx="8208912" cy="1360562"/>
          </a:xfrm>
        </p:spPr>
        <p:txBody>
          <a:bodyPr/>
          <a:lstStyle/>
          <a:p>
            <a:r>
              <a:rPr lang="uk-UA" sz="7200" dirty="0" smtClean="0"/>
              <a:t>Мікроелектроніка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44008" y="4869160"/>
            <a:ext cx="4355976" cy="1752600"/>
          </a:xfrm>
        </p:spPr>
        <p:txBody>
          <a:bodyPr>
            <a:normAutofit/>
          </a:bodyPr>
          <a:lstStyle/>
          <a:p>
            <a:pPr marL="18288" indent="0" algn="r">
              <a:buNone/>
            </a:pPr>
            <a:r>
              <a:rPr lang="uk-UA" dirty="0" smtClean="0"/>
              <a:t>Проект підготувала учениця </a:t>
            </a:r>
          </a:p>
          <a:p>
            <a:pPr marL="18288" indent="0" algn="r">
              <a:buNone/>
            </a:pPr>
            <a:r>
              <a:rPr lang="uk-UA" dirty="0" smtClean="0"/>
              <a:t>7(11)-А класу </a:t>
            </a:r>
          </a:p>
          <a:p>
            <a:pPr marL="18288" indent="0" algn="r">
              <a:buNone/>
            </a:pPr>
            <a:r>
              <a:rPr lang="uk-UA" dirty="0" smtClean="0"/>
              <a:t>Щур Тетяна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/>
        </p:blipFill>
        <p:spPr>
          <a:xfrm>
            <a:off x="260617" y="2420888"/>
            <a:ext cx="4953000" cy="3312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82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3503"/>
            <a:ext cx="3273425" cy="2458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0150"/>
            <a:ext cx="3273425" cy="2455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53637"/>
            <a:ext cx="2520280" cy="2804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26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7" y="980728"/>
            <a:ext cx="2880320" cy="4164121"/>
          </a:xfrm>
        </p:spPr>
      </p:pic>
      <p:sp>
        <p:nvSpPr>
          <p:cNvPr id="5" name="Прямоугольник 4"/>
          <p:cNvSpPr/>
          <p:nvPr/>
        </p:nvSpPr>
        <p:spPr>
          <a:xfrm>
            <a:off x="582007" y="5589240"/>
            <a:ext cx="3182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/>
              <a:t>Олег </a:t>
            </a:r>
            <a:r>
              <a:rPr lang="ru-RU" sz="2200" b="1" dirty="0" err="1" smtClean="0"/>
              <a:t>Костянтинович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Антонов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37261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 smtClean="0"/>
              <a:t>За </a:t>
            </a:r>
            <a:r>
              <a:rPr lang="ru-RU" sz="2400" dirty="0" err="1"/>
              <a:t>пропозицією</a:t>
            </a:r>
            <a:r>
              <a:rPr lang="ru-RU" sz="2400" dirty="0"/>
              <a:t> Олега </a:t>
            </a:r>
            <a:r>
              <a:rPr lang="ru-RU" sz="2400" dirty="0" err="1"/>
              <a:t>Костянтиновича</a:t>
            </a:r>
            <a:r>
              <a:rPr lang="ru-RU" sz="2400" dirty="0"/>
              <a:t> Антонова - головного конструктора </a:t>
            </a:r>
            <a:r>
              <a:rPr lang="ru-RU" sz="2400" dirty="0" err="1"/>
              <a:t>Київського</a:t>
            </a:r>
            <a:r>
              <a:rPr lang="ru-RU" sz="2400" dirty="0"/>
              <a:t> </a:t>
            </a:r>
            <a:r>
              <a:rPr lang="ru-RU" sz="2400" dirty="0" err="1"/>
              <a:t>авіазаводу</a:t>
            </a:r>
            <a:r>
              <a:rPr lang="ru-RU" sz="2400" dirty="0"/>
              <a:t> -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проведені</a:t>
            </a:r>
            <a:r>
              <a:rPr lang="ru-RU" sz="2400" dirty="0"/>
              <a:t> </a:t>
            </a:r>
            <a:r>
              <a:rPr lang="ru-RU" sz="2400" dirty="0" err="1"/>
              <a:t>спільні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оптимальних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 </a:t>
            </a:r>
            <a:r>
              <a:rPr lang="ru-RU" sz="2400" dirty="0" err="1"/>
              <a:t>мікромініатюризації</a:t>
            </a:r>
            <a:r>
              <a:rPr lang="ru-RU" sz="2400" dirty="0"/>
              <a:t> </a:t>
            </a:r>
            <a:r>
              <a:rPr lang="ru-RU" sz="2400" dirty="0" err="1"/>
              <a:t>бортової</a:t>
            </a:r>
            <a:r>
              <a:rPr lang="ru-RU" sz="2400" dirty="0"/>
              <a:t> </a:t>
            </a:r>
            <a:r>
              <a:rPr lang="ru-RU" sz="2400" dirty="0" err="1"/>
              <a:t>літакової</a:t>
            </a:r>
            <a:r>
              <a:rPr lang="ru-RU" sz="2400" dirty="0"/>
              <a:t> </a:t>
            </a:r>
            <a:r>
              <a:rPr lang="ru-RU" sz="2400" dirty="0" err="1"/>
              <a:t>апаратури</a:t>
            </a:r>
            <a:r>
              <a:rPr lang="ru-RU" sz="2400" dirty="0"/>
              <a:t> для </a:t>
            </a:r>
            <a:r>
              <a:rPr lang="ru-RU" sz="2400" dirty="0" err="1"/>
              <a:t>керування</a:t>
            </a:r>
            <a:r>
              <a:rPr lang="ru-RU" sz="2400" dirty="0"/>
              <a:t> </a:t>
            </a:r>
            <a:r>
              <a:rPr lang="ru-RU" sz="2400" dirty="0" err="1"/>
              <a:t>польотом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18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10" y="4005064"/>
            <a:ext cx="313078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737" y="836712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У 1970 </a:t>
            </a:r>
            <a:r>
              <a:rPr lang="ru-RU" sz="2400" dirty="0"/>
              <a:t>р. </a:t>
            </a:r>
            <a:r>
              <a:rPr lang="ru-RU" sz="2400" dirty="0" err="1"/>
              <a:t>було</a:t>
            </a:r>
            <a:r>
              <a:rPr lang="ru-RU" sz="2400" dirty="0"/>
              <a:t> створено перший у </a:t>
            </a:r>
            <a:r>
              <a:rPr lang="ru-RU" sz="2400" dirty="0" err="1"/>
              <a:t>колишньому</a:t>
            </a:r>
            <a:r>
              <a:rPr lang="ru-RU" sz="2400" dirty="0"/>
              <a:t> СРСР і </a:t>
            </a:r>
            <a:r>
              <a:rPr lang="ru-RU" sz="2400" dirty="0" err="1"/>
              <a:t>Європі</a:t>
            </a:r>
            <a:r>
              <a:rPr lang="ru-RU" sz="2400" dirty="0"/>
              <a:t> </a:t>
            </a:r>
            <a:r>
              <a:rPr lang="ru-RU" sz="2400" b="1" dirty="0" err="1"/>
              <a:t>мікрокалькулятор</a:t>
            </a:r>
            <a:r>
              <a:rPr lang="ru-RU" sz="2400" u="sng" dirty="0"/>
              <a:t> </a:t>
            </a:r>
            <a:r>
              <a:rPr lang="ru-RU" sz="2400" dirty="0"/>
              <a:t>на 4-х великих </a:t>
            </a:r>
            <a:r>
              <a:rPr lang="ru-RU" sz="2400" dirty="0" err="1"/>
              <a:t>інтегральних</a:t>
            </a:r>
            <a:r>
              <a:rPr lang="ru-RU" sz="2400" dirty="0"/>
              <a:t> схемах МОП-ВІС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ступенем</a:t>
            </a:r>
            <a:r>
              <a:rPr lang="ru-RU" sz="2400" dirty="0"/>
              <a:t> </a:t>
            </a:r>
            <a:r>
              <a:rPr lang="ru-RU" sz="2400" dirty="0" err="1"/>
              <a:t>інтеграції</a:t>
            </a:r>
            <a:r>
              <a:rPr lang="ru-RU" sz="2400" dirty="0"/>
              <a:t> до 500 </a:t>
            </a:r>
            <a:r>
              <a:rPr lang="ru-RU" sz="2400" dirty="0" err="1"/>
              <a:t>транзисторів</a:t>
            </a:r>
            <a:r>
              <a:rPr lang="ru-RU" sz="2400" dirty="0"/>
              <a:t> на </a:t>
            </a:r>
            <a:r>
              <a:rPr lang="ru-RU" sz="2400" dirty="0" err="1"/>
              <a:t>кристалі</a:t>
            </a:r>
            <a:r>
              <a:rPr lang="ru-RU" sz="2400" dirty="0"/>
              <a:t>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0" y="3861048"/>
            <a:ext cx="389559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4" y="922080"/>
            <a:ext cx="354137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60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43800" cy="914400"/>
          </a:xfrm>
        </p:spPr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uk-UA" dirty="0" smtClean="0"/>
              <a:t>мікроелектроніки: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Функціональна мікроелектроніка.</a:t>
            </a:r>
            <a:r>
              <a:rPr lang="uk-UA" sz="2400" dirty="0"/>
              <a:t> </a:t>
            </a:r>
            <a:r>
              <a:rPr lang="uk-UA" sz="2400" dirty="0" smtClean="0"/>
              <a:t>Функціональна </a:t>
            </a:r>
            <a:r>
              <a:rPr lang="uk-UA" sz="2400" dirty="0"/>
              <a:t>мікроелектроніка пропонує принципово новий підхід, що дозволяє реалізувати певну функцію апаратури без застосування стандартних базових елементів, </a:t>
            </a:r>
            <a:r>
              <a:rPr lang="uk-UA" sz="2400" dirty="0" err="1"/>
              <a:t>грунтуючись</a:t>
            </a:r>
            <a:r>
              <a:rPr lang="uk-UA" sz="2400" dirty="0"/>
              <a:t> безпосередньо на фізичних явищах в твердому тілі.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04" y="3783815"/>
            <a:ext cx="4291744" cy="286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28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578" y="352688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Оптоелектроніка. </a:t>
            </a:r>
            <a:r>
              <a:rPr lang="uk-UA" sz="2400" dirty="0" smtClean="0"/>
              <a:t>Істотна </a:t>
            </a:r>
            <a:r>
              <a:rPr lang="uk-UA" sz="2400" dirty="0"/>
              <a:t>особливість оптоелектронних пристроїв полягає в тому, що елементи в них оптично зв'язані, але </a:t>
            </a:r>
            <a:r>
              <a:rPr lang="uk-UA" sz="2400" dirty="0" err="1"/>
              <a:t>електрично</a:t>
            </a:r>
            <a:r>
              <a:rPr lang="uk-UA" sz="2400" dirty="0"/>
              <a:t> ізольовані один від одного. Завдяки цьому легко забезпечується узгодження високовольтних і низьковольтних, а також високочастотних ланцюгів.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669">
            <a:off x="5968533" y="1836855"/>
            <a:ext cx="2880492" cy="2899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323">
            <a:off x="1254000" y="4136694"/>
            <a:ext cx="4447337" cy="250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81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329755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uk-UA" sz="2400" i="1" dirty="0" err="1">
                <a:effectLst/>
              </a:rPr>
              <a:t>Магнетоелектроніка</a:t>
            </a:r>
            <a:r>
              <a:rPr lang="uk-UA" sz="2400" i="1" dirty="0">
                <a:effectLst/>
              </a:rPr>
              <a:t>. </a:t>
            </a:r>
            <a:r>
              <a:rPr lang="uk-UA" sz="2400" dirty="0" err="1">
                <a:effectLst/>
              </a:rPr>
              <a:t>Магнетоелектроніка</a:t>
            </a:r>
            <a:r>
              <a:rPr lang="uk-UA" sz="2400" dirty="0">
                <a:effectLst/>
              </a:rPr>
              <a:t> – напрям функціональної мікроелектроніки, пов'язаний з появою нових магнітних матеріалів, що мають малу намагніченість насичення і з розробленням технологічних методів отримання тонких магнітних плівок.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2"/>
          <a:stretch/>
        </p:blipFill>
        <p:spPr>
          <a:xfrm>
            <a:off x="721327" y="3504309"/>
            <a:ext cx="782299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648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243408"/>
            <a:ext cx="8496944" cy="5256584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3200" dirty="0" smtClean="0"/>
              <a:t>	</a:t>
            </a:r>
            <a:r>
              <a:rPr lang="uk-UA" sz="2400" i="1" dirty="0" err="1">
                <a:effectLst/>
              </a:rPr>
              <a:t>Акустоелектроніка</a:t>
            </a:r>
            <a:r>
              <a:rPr lang="uk-UA" sz="2400" i="1" dirty="0">
                <a:effectLst/>
              </a:rPr>
              <a:t>.</a:t>
            </a:r>
            <a:r>
              <a:rPr lang="uk-UA" sz="2400" dirty="0">
                <a:effectLst/>
              </a:rPr>
              <a:t> </a:t>
            </a:r>
            <a:r>
              <a:rPr lang="uk-UA" sz="2400" dirty="0" err="1" smtClean="0">
                <a:effectLst/>
              </a:rPr>
              <a:t>Акустоелектроніка</a:t>
            </a:r>
            <a:r>
              <a:rPr lang="uk-UA" sz="2400" dirty="0" smtClean="0">
                <a:effectLst/>
              </a:rPr>
              <a:t> – </a:t>
            </a:r>
            <a:r>
              <a:rPr lang="uk-UA" sz="2400" dirty="0">
                <a:effectLst/>
              </a:rPr>
              <a:t>напрям функціональної мікроелектроніки, зв'язаний з використанням механічних резонансних ефектів, п'єзоелектричного ефекту, а також ефекту, заснованого на взаємодії електричних полів з хвилями акустичних напруг в </a:t>
            </a:r>
            <a:r>
              <a:rPr lang="uk-UA" sz="2400" dirty="0" smtClean="0">
                <a:effectLst/>
              </a:rPr>
              <a:t>п'єзоелектричному напівпровідниковому матеріалі. </a:t>
            </a:r>
            <a:r>
              <a:rPr lang="uk-UA" sz="2400" dirty="0" err="1" smtClean="0">
                <a:effectLst/>
              </a:rPr>
              <a:t>Акустоелектроніка</a:t>
            </a:r>
            <a:r>
              <a:rPr lang="uk-UA" sz="2400" dirty="0" smtClean="0">
                <a:effectLst/>
              </a:rPr>
              <a:t> </a:t>
            </a:r>
            <a:r>
              <a:rPr lang="uk-UA" sz="2400" dirty="0">
                <a:effectLst/>
              </a:rPr>
              <a:t>займається перетворенням акустичних сигналів в електричні і електричних сигналів в акустичні.</a:t>
            </a:r>
            <a:endParaRPr lang="ru-RU" sz="2400" dirty="0">
              <a:effectLst/>
            </a:endParaRPr>
          </a:p>
          <a:p>
            <a:pPr marL="18288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967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608512" cy="6120680"/>
          </a:xfrm>
        </p:spPr>
        <p:txBody>
          <a:bodyPr/>
          <a:lstStyle/>
          <a:p>
            <a:pPr marL="18288" indent="0" algn="just">
              <a:buNone/>
            </a:pPr>
            <a:r>
              <a:rPr lang="uk-UA" i="1" dirty="0" smtClean="0">
                <a:effectLst/>
              </a:rPr>
              <a:t>	</a:t>
            </a:r>
            <a:r>
              <a:rPr lang="uk-UA" sz="2400" i="1" dirty="0" smtClean="0">
                <a:effectLst/>
              </a:rPr>
              <a:t>Хемотроніка</a:t>
            </a:r>
            <a:r>
              <a:rPr lang="uk-UA" sz="2400" i="1" dirty="0">
                <a:effectLst/>
              </a:rPr>
              <a:t>.</a:t>
            </a:r>
            <a:r>
              <a:rPr lang="uk-UA" sz="2400" dirty="0">
                <a:effectLst/>
              </a:rPr>
              <a:t> Хемотроніка </a:t>
            </a:r>
            <a:r>
              <a:rPr lang="uk-UA" sz="2400" dirty="0" smtClean="0">
                <a:effectLst/>
              </a:rPr>
              <a:t>як </a:t>
            </a:r>
            <a:r>
              <a:rPr lang="uk-UA" sz="2400" dirty="0">
                <a:effectLst/>
              </a:rPr>
              <a:t>новий науковий напрям виник на стику двох напрямів, що розвиваються: електрохімії і електроніки. Перспектива розвитку хемотроніки – це створення інформаційних систем і систем керування на рідинній основі, а в </a:t>
            </a:r>
            <a:r>
              <a:rPr lang="uk-UA" sz="2400" dirty="0" smtClean="0">
                <a:effectLst/>
              </a:rPr>
              <a:t>майбутньому – </a:t>
            </a:r>
            <a:r>
              <a:rPr lang="uk-UA" sz="2400" dirty="0" err="1">
                <a:effectLst/>
              </a:rPr>
              <a:t>біоперетворювачів</a:t>
            </a:r>
            <a:r>
              <a:rPr lang="uk-UA" sz="2400" dirty="0">
                <a:effectLst/>
              </a:rPr>
              <a:t> інформації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2615" b="3539"/>
          <a:stretch/>
        </p:blipFill>
        <p:spPr>
          <a:xfrm>
            <a:off x="5486400" y="1524000"/>
            <a:ext cx="3173660" cy="3990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709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7940" y="260648"/>
            <a:ext cx="8716060" cy="3009527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uk-UA" sz="2400" i="1" dirty="0" err="1">
                <a:effectLst/>
              </a:rPr>
              <a:t>Кріоелектроніка</a:t>
            </a:r>
            <a:r>
              <a:rPr lang="uk-UA" sz="2400" i="1" dirty="0">
                <a:effectLst/>
              </a:rPr>
              <a:t>.</a:t>
            </a:r>
            <a:r>
              <a:rPr lang="uk-UA" sz="2400" dirty="0">
                <a:effectLst/>
              </a:rPr>
              <a:t> </a:t>
            </a:r>
            <a:r>
              <a:rPr lang="uk-UA" sz="2400" dirty="0" err="1" smtClean="0">
                <a:effectLst/>
              </a:rPr>
              <a:t>Кріоелектроніка</a:t>
            </a:r>
            <a:r>
              <a:rPr lang="uk-UA" sz="2400" dirty="0" smtClean="0">
                <a:effectLst/>
              </a:rPr>
              <a:t> – </a:t>
            </a:r>
            <a:r>
              <a:rPr lang="uk-UA" sz="2400" dirty="0">
                <a:effectLst/>
              </a:rPr>
              <a:t>напрям електроніки і мікроелектроніки </a:t>
            </a:r>
            <a:r>
              <a:rPr lang="uk-UA" sz="2400" dirty="0" err="1">
                <a:effectLst/>
              </a:rPr>
              <a:t>охоплюючий</a:t>
            </a:r>
            <a:r>
              <a:rPr lang="uk-UA" sz="2400" dirty="0">
                <a:effectLst/>
              </a:rPr>
              <a:t> дослідження взаємодії електромагнітного поля з електронами в твердих тілах при кріогенних температурах і створення електронних приладів на їх основі.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5040560" cy="351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7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8172400" cy="3657599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uk-UA" sz="2000" dirty="0" smtClean="0"/>
              <a:t>	 </a:t>
            </a:r>
            <a:r>
              <a:rPr lang="uk-UA" sz="2000" dirty="0" smtClean="0">
                <a:effectLst/>
              </a:rPr>
              <a:t>Мікроелектроніка </a:t>
            </a:r>
            <a:r>
              <a:rPr lang="uk-UA" sz="2000" dirty="0">
                <a:effectLst/>
              </a:rPr>
              <a:t>базується на інтеграції дискретних елементів електронної техніки, при якій кожен елемент схеми формується окремо в напівпровідниковому кристалі. </a:t>
            </a:r>
            <a:endParaRPr lang="ru-RU" sz="2000" dirty="0">
              <a:effectLst/>
            </a:endParaRPr>
          </a:p>
          <a:p>
            <a:pPr marL="18288" indent="0" algn="just">
              <a:buNone/>
            </a:pPr>
            <a:r>
              <a:rPr lang="uk-UA" sz="2000" dirty="0" smtClean="0">
                <a:effectLst/>
              </a:rPr>
              <a:t>	Взаємозв’язок фізики та мікроелектроніки </a:t>
            </a:r>
            <a:r>
              <a:rPr lang="uk-UA" sz="2000" dirty="0">
                <a:effectLst/>
              </a:rPr>
              <a:t>прослідковується в тому, </a:t>
            </a:r>
            <a:r>
              <a:rPr lang="uk-UA" sz="2000" dirty="0" smtClean="0">
                <a:effectLst/>
              </a:rPr>
              <a:t>що </a:t>
            </a:r>
            <a:r>
              <a:rPr lang="uk-UA" sz="2000" dirty="0">
                <a:effectLst/>
              </a:rPr>
              <a:t>мікроелектроніка передбачає принципово новий підхід, </a:t>
            </a:r>
            <a:r>
              <a:rPr lang="uk-UA" sz="2000" dirty="0" smtClean="0">
                <a:effectLst/>
              </a:rPr>
              <a:t>який </a:t>
            </a:r>
            <a:r>
              <a:rPr lang="uk-UA" sz="2000" dirty="0">
                <a:effectLst/>
              </a:rPr>
              <a:t>дозволяє реалізувати певну функцію апаратури без застосування стандартних базових елементів, </a:t>
            </a:r>
            <a:r>
              <a:rPr lang="uk-UA" sz="2000" dirty="0" err="1">
                <a:effectLst/>
              </a:rPr>
              <a:t>грунтуючись</a:t>
            </a:r>
            <a:r>
              <a:rPr lang="uk-UA" sz="2000" dirty="0">
                <a:effectLst/>
              </a:rPr>
              <a:t> безпосередньо на фізичних явищах </a:t>
            </a:r>
            <a:r>
              <a:rPr lang="uk-UA" sz="2000" dirty="0" smtClean="0">
                <a:effectLst/>
              </a:rPr>
              <a:t>у </a:t>
            </a:r>
            <a:r>
              <a:rPr lang="uk-UA" sz="2000" dirty="0">
                <a:effectLst/>
              </a:rPr>
              <a:t>твердому тілі. </a:t>
            </a:r>
            <a:endParaRPr lang="ru-RU" sz="2000" dirty="0">
              <a:effectLst/>
            </a:endParaRPr>
          </a:p>
          <a:p>
            <a:pPr marL="18288" indent="0" algn="just">
              <a:buNone/>
            </a:pPr>
            <a:r>
              <a:rPr lang="uk-UA" sz="2000" dirty="0" smtClean="0"/>
              <a:t>	</a:t>
            </a:r>
            <a:r>
              <a:rPr lang="uk-UA" sz="2000" dirty="0">
                <a:effectLst/>
              </a:rPr>
              <a:t>Розвиток сучасної мікроелектроніки характеризується розробленням великого числа типів інтегральних мікросхем, в першу чергу створенням великих і надвеликих інтегральних схем і мікропроцесорів, а також систем на одному кристалі. </a:t>
            </a:r>
            <a:r>
              <a:rPr lang="uk-UA" sz="2000" dirty="0" smtClean="0">
                <a:effectLst/>
              </a:rPr>
              <a:t>Саме завдяки цій розробці </a:t>
            </a:r>
            <a:r>
              <a:rPr lang="uk-UA" sz="2000" dirty="0">
                <a:effectLst/>
              </a:rPr>
              <a:t>м</a:t>
            </a:r>
            <a:r>
              <a:rPr lang="uk-UA" sz="2000" dirty="0" smtClean="0">
                <a:effectLst/>
              </a:rPr>
              <a:t>ікроелектроніка є основою в будь-яких сучасних технологій, без яких на сьогодні жоден з нас не може обійтися.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15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145431"/>
          </a:xfrm>
        </p:spPr>
        <p:txBody>
          <a:bodyPr/>
          <a:lstStyle/>
          <a:p>
            <a:pPr marL="18288" indent="0" algn="just">
              <a:buNone/>
            </a:pPr>
            <a:r>
              <a:rPr lang="uk-UA" dirty="0" smtClean="0"/>
              <a:t>	</a:t>
            </a:r>
            <a:r>
              <a:rPr lang="uk-UA" sz="2400" dirty="0" smtClean="0"/>
              <a:t>На сьогодні світ неможливо уявити без сучасних технологій. Саме мікроелектроніка є непорушним фундаментом для багатьох галузей промисловості.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800" cy="914400"/>
          </a:xfrm>
        </p:spPr>
        <p:txBody>
          <a:bodyPr/>
          <a:lstStyle/>
          <a:p>
            <a:r>
              <a:rPr lang="uk-UA" dirty="0" smtClean="0"/>
              <a:t>Актуальність: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r="337"/>
          <a:stretch/>
        </p:blipFill>
        <p:spPr>
          <a:xfrm>
            <a:off x="2699792" y="3429000"/>
            <a:ext cx="4037434" cy="302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9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5" cy="2066528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Прослідкувати історію розвитку мікроелектроніки. З</a:t>
            </a:r>
            <a:r>
              <a:rPr lang="en-US" sz="2400" dirty="0" smtClean="0"/>
              <a:t>’</a:t>
            </a:r>
            <a:r>
              <a:rPr lang="uk-UA" sz="2400" dirty="0" smtClean="0"/>
              <a:t>ясувати, наскільки тісно мікроелектроніка  </a:t>
            </a:r>
            <a:r>
              <a:rPr lang="uk-UA" sz="2400" dirty="0" err="1" smtClean="0"/>
              <a:t>пов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язана</a:t>
            </a:r>
            <a:r>
              <a:rPr lang="uk-UA" sz="2400" dirty="0" smtClean="0"/>
              <a:t> </a:t>
            </a:r>
            <a:r>
              <a:rPr lang="uk-UA" sz="2400" dirty="0" smtClean="0"/>
              <a:t>з фізикою та </a:t>
            </a:r>
            <a:r>
              <a:rPr lang="uk-UA" sz="2400" dirty="0" smtClean="0"/>
              <a:t>сучасним </a:t>
            </a:r>
            <a:r>
              <a:rPr lang="uk-UA" sz="2400" dirty="0" smtClean="0"/>
              <a:t>життям </a:t>
            </a:r>
            <a:r>
              <a:rPr lang="uk-UA" sz="2400" dirty="0" smtClean="0"/>
              <a:t>людини.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914400"/>
          </a:xfrm>
        </p:spPr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789040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дослідження:</a:t>
            </a:r>
          </a:p>
          <a:p>
            <a:endParaRPr lang="uk-UA" dirty="0"/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Мікроелектроніка 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сіх її проявах.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3441575"/>
          </a:xfrm>
        </p:spPr>
        <p:txBody>
          <a:bodyPr/>
          <a:lstStyle/>
          <a:p>
            <a:pPr algn="just"/>
            <a:r>
              <a:rPr lang="uk-UA" sz="2400" dirty="0" smtClean="0"/>
              <a:t>Проаналізувати етапи розвитку мікроелектроніки;</a:t>
            </a:r>
          </a:p>
          <a:p>
            <a:pPr algn="just"/>
            <a:r>
              <a:rPr lang="uk-UA" sz="2400" dirty="0" smtClean="0"/>
              <a:t>Показати мікроелектроніку в усіх її проявах; </a:t>
            </a:r>
          </a:p>
          <a:p>
            <a:pPr algn="just"/>
            <a:r>
              <a:rPr lang="uk-UA" sz="2400" dirty="0" smtClean="0"/>
              <a:t>З</a:t>
            </a:r>
            <a:r>
              <a:rPr lang="en-US" sz="2400" dirty="0" smtClean="0"/>
              <a:t>’</a:t>
            </a:r>
            <a:r>
              <a:rPr lang="uk-UA" sz="2400" dirty="0" smtClean="0"/>
              <a:t>ясувати </a:t>
            </a:r>
            <a:r>
              <a:rPr lang="uk-UA" sz="2400" dirty="0" err="1" smtClean="0"/>
              <a:t>взаємозв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язок</a:t>
            </a:r>
            <a:r>
              <a:rPr lang="uk-UA" sz="2400" dirty="0" smtClean="0"/>
              <a:t> мікроелектроніки з </a:t>
            </a:r>
            <a:r>
              <a:rPr lang="uk-UA" sz="2400" dirty="0" err="1" smtClean="0"/>
              <a:t>сучаними</a:t>
            </a:r>
            <a:r>
              <a:rPr lang="uk-UA" sz="2400" dirty="0" smtClean="0"/>
              <a:t> технологіями.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914400"/>
          </a:xfrm>
        </p:spPr>
        <p:txBody>
          <a:bodyPr/>
          <a:lstStyle/>
          <a:p>
            <a:r>
              <a:rPr lang="uk-UA" dirty="0" smtClean="0"/>
              <a:t>Завдання: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5688632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12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0330" y="116632"/>
            <a:ext cx="8352928" cy="475252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b="1" dirty="0">
              <a:effectLst/>
            </a:endParaRPr>
          </a:p>
          <a:p>
            <a:pPr marL="18288" indent="0" algn="just">
              <a:buNone/>
            </a:pPr>
            <a:r>
              <a:rPr lang="uk-UA" dirty="0" smtClean="0">
                <a:effectLst/>
              </a:rPr>
              <a:t>	</a:t>
            </a:r>
            <a:r>
              <a:rPr lang="uk-UA" sz="2400" dirty="0" smtClean="0">
                <a:effectLst/>
              </a:rPr>
              <a:t>Мікроелектроніка </a:t>
            </a:r>
            <a:r>
              <a:rPr lang="uk-UA" sz="2400" dirty="0">
                <a:effectLst/>
              </a:rPr>
              <a:t>— галузь сучасної промисловості, виробництво кремнієвих кристалів інтегральних мікросхем</a:t>
            </a:r>
            <a:r>
              <a:rPr lang="uk-UA" sz="2400" dirty="0" smtClean="0">
                <a:effectLst/>
              </a:rPr>
              <a:t>.</a:t>
            </a:r>
          </a:p>
          <a:p>
            <a:pPr marL="18288" indent="0" algn="just">
              <a:buNone/>
            </a:pPr>
            <a:r>
              <a:rPr lang="uk-UA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	</a:t>
            </a:r>
            <a:r>
              <a:rPr lang="uk-UA" sz="2400" dirty="0" smtClean="0">
                <a:effectLst/>
              </a:rPr>
              <a:t>Мікроелектроніка </a:t>
            </a:r>
            <a:r>
              <a:rPr lang="uk-UA" sz="2400" dirty="0">
                <a:effectLst/>
              </a:rPr>
              <a:t>— це непорушний фундамент не тільки всієї сучасної індустрії інформаційних і комп'ютерних технологій, але і дуже багатьох суміжних галузей — побутової електроніки, індустрії розваг (включаючи музику і відео), медицини, військової і автомобільної промисловості тощо.</a:t>
            </a:r>
            <a:endParaRPr lang="ru-RU" sz="2400" dirty="0">
              <a:effectLst/>
            </a:endParaRPr>
          </a:p>
          <a:p>
            <a:pPr marL="18288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43">
            <a:off x="4932456" y="4323190"/>
            <a:ext cx="3456384" cy="2429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599">
            <a:off x="842863" y="4258242"/>
            <a:ext cx="3453119" cy="2366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61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38" y="692696"/>
            <a:ext cx="8496944" cy="3657599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ru-RU" sz="2400" dirty="0">
                <a:effectLst/>
              </a:rPr>
              <a:t>У 1962 </a:t>
            </a:r>
            <a:r>
              <a:rPr lang="ru-RU" sz="2400" dirty="0" err="1">
                <a:effectLst/>
              </a:rPr>
              <a:t>році</a:t>
            </a:r>
            <a:r>
              <a:rPr lang="ru-RU" sz="2400" dirty="0">
                <a:effectLst/>
              </a:rPr>
              <a:t> уряд </a:t>
            </a:r>
            <a:r>
              <a:rPr lang="ru-RU" sz="2400" dirty="0" err="1">
                <a:effectLst/>
              </a:rPr>
              <a:t>колишнього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Радянського</a:t>
            </a:r>
            <a:r>
              <a:rPr lang="ru-RU" sz="2400" dirty="0">
                <a:effectLst/>
              </a:rPr>
              <a:t> Союзу </a:t>
            </a:r>
            <a:r>
              <a:rPr lang="ru-RU" sz="2400" dirty="0" err="1">
                <a:effectLst/>
              </a:rPr>
              <a:t>прийняв</a:t>
            </a:r>
            <a:r>
              <a:rPr lang="ru-RU" sz="2400" dirty="0">
                <a:effectLst/>
              </a:rPr>
              <a:t> постанову про </a:t>
            </a:r>
            <a:r>
              <a:rPr lang="ru-RU" sz="2400" dirty="0" err="1">
                <a:effectLst/>
              </a:rPr>
              <a:t>розвиток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мікроелектронної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промисловості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створення</a:t>
            </a:r>
            <a:r>
              <a:rPr lang="ru-RU" sz="2400" dirty="0">
                <a:effectLst/>
              </a:rPr>
              <a:t> у </a:t>
            </a:r>
            <a:r>
              <a:rPr lang="ru-RU" sz="2400" dirty="0" err="1">
                <a:effectLst/>
              </a:rPr>
              <a:t>Зеленограді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під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Москвою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Наукового</a:t>
            </a:r>
            <a:r>
              <a:rPr lang="ru-RU" sz="2400" dirty="0">
                <a:effectLst/>
              </a:rPr>
              <a:t> центру </a:t>
            </a:r>
            <a:r>
              <a:rPr lang="ru-RU" sz="2400" dirty="0" err="1">
                <a:effectLst/>
              </a:rPr>
              <a:t>мікроелектроніки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філіями</a:t>
            </a:r>
            <a:r>
              <a:rPr lang="ru-RU" sz="2400" dirty="0">
                <a:effectLst/>
              </a:rPr>
              <a:t> у </a:t>
            </a:r>
            <a:r>
              <a:rPr lang="ru-RU" sz="2400" dirty="0" err="1">
                <a:effectLst/>
              </a:rPr>
              <a:t>Києві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Мінську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Ризі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Вільнюсі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Тбілісі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ряді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інших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міст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914400"/>
          </a:xfrm>
        </p:spPr>
        <p:txBody>
          <a:bodyPr/>
          <a:lstStyle/>
          <a:p>
            <a:r>
              <a:rPr lang="uk-UA" dirty="0" smtClean="0"/>
              <a:t>Історія розвитку: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04" y="3659266"/>
            <a:ext cx="4381500" cy="292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76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" y="692696"/>
            <a:ext cx="3240360" cy="440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554444"/>
            <a:ext cx="4176464" cy="4777176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2400" dirty="0" smtClean="0"/>
              <a:t>	</a:t>
            </a:r>
            <a:r>
              <a:rPr lang="ru-RU" sz="2400" dirty="0">
                <a:effectLst/>
              </a:rPr>
              <a:t>З </a:t>
            </a:r>
            <a:r>
              <a:rPr lang="ru-RU" sz="2400" dirty="0" err="1">
                <a:effectLst/>
              </a:rPr>
              <a:t>ініціативи</a:t>
            </a:r>
            <a:r>
              <a:rPr lang="ru-RU" sz="2400" dirty="0">
                <a:effectLst/>
              </a:rPr>
              <a:t> і за </a:t>
            </a:r>
            <a:r>
              <a:rPr lang="ru-RU" sz="2400" dirty="0" err="1">
                <a:effectLst/>
              </a:rPr>
              <a:t>допомогою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Олександра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Івановича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Шокіна</a:t>
            </a:r>
            <a:r>
              <a:rPr lang="ru-RU" sz="2400" dirty="0" smtClean="0">
                <a:effectLst/>
              </a:rPr>
              <a:t> </a:t>
            </a:r>
            <a:r>
              <a:rPr lang="uk-UA" sz="2400" dirty="0" smtClean="0"/>
              <a:t>в </a:t>
            </a:r>
            <a:r>
              <a:rPr lang="ru-RU" sz="2400" dirty="0" err="1" smtClean="0">
                <a:effectLst/>
              </a:rPr>
              <a:t>Києві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на початку 1962 р. </a:t>
            </a:r>
            <a:r>
              <a:rPr lang="ru-RU" sz="2400" dirty="0" err="1">
                <a:effectLst/>
              </a:rPr>
              <a:t>відкрилася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виставка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мікроелектроніки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випускалися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підприємствами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Комітету</a:t>
            </a:r>
            <a:r>
              <a:rPr lang="ru-RU" sz="2400" dirty="0">
                <a:effectLst/>
              </a:rPr>
              <a:t>. </a:t>
            </a:r>
            <a:endParaRPr lang="ru-RU" sz="2400" dirty="0" smtClean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783" y="5301207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Шокін Олександр </a:t>
            </a:r>
          </a:p>
          <a:p>
            <a:pPr algn="ctr"/>
            <a:r>
              <a:rPr lang="uk-UA" sz="2200" b="1" dirty="0" smtClean="0"/>
              <a:t>Іванович</a:t>
            </a:r>
          </a:p>
        </p:txBody>
      </p:sp>
    </p:spTree>
    <p:extLst>
      <p:ext uri="{BB962C8B-B14F-4D97-AF65-F5344CB8AC3E}">
        <p14:creationId xmlns:p14="http://schemas.microsoft.com/office/powerpoint/2010/main" val="248180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149729" cy="42484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980728"/>
            <a:ext cx="3096344" cy="4248472"/>
          </a:xfrm>
        </p:spPr>
      </p:pic>
      <p:sp>
        <p:nvSpPr>
          <p:cNvPr id="9" name="Прямоугольник 8"/>
          <p:cNvSpPr/>
          <p:nvPr/>
        </p:nvSpPr>
        <p:spPr>
          <a:xfrm>
            <a:off x="1187624" y="5450104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err="1"/>
              <a:t>Іван</a:t>
            </a:r>
            <a:r>
              <a:rPr lang="ru-RU" sz="2200" b="1" dirty="0"/>
              <a:t> </a:t>
            </a:r>
            <a:r>
              <a:rPr lang="ru-RU" sz="2200" b="1" dirty="0" err="1"/>
              <a:t>Васильович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Кудрявцев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458697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Станіслав Олексійович </a:t>
            </a:r>
          </a:p>
          <a:p>
            <a:pPr algn="ctr"/>
            <a:r>
              <a:rPr lang="uk-UA" sz="2200" b="1" dirty="0" err="1" smtClean="0"/>
              <a:t>Моральов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41820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3290664"/>
          </a:xfrm>
        </p:spPr>
        <p:txBody>
          <a:bodyPr/>
          <a:lstStyle/>
          <a:p>
            <a:pPr marL="18288" indent="0" algn="just">
              <a:buNone/>
            </a:pPr>
            <a:r>
              <a:rPr lang="uk-UA" dirty="0" smtClean="0"/>
              <a:t>	</a:t>
            </a:r>
            <a:r>
              <a:rPr lang="ru-RU" sz="2400" dirty="0" err="1">
                <a:effectLst/>
              </a:rPr>
              <a:t>Півроку</a:t>
            </a:r>
            <a:r>
              <a:rPr lang="ru-RU" sz="2400" dirty="0">
                <a:effectLst/>
              </a:rPr>
              <a:t> потому, коли </a:t>
            </a:r>
            <a:r>
              <a:rPr lang="ru-RU" sz="2400" dirty="0" err="1">
                <a:effectLst/>
              </a:rPr>
              <a:t>з'явилася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урядова</a:t>
            </a:r>
            <a:r>
              <a:rPr lang="ru-RU" sz="2400" dirty="0">
                <a:effectLst/>
              </a:rPr>
              <a:t> постанова про </a:t>
            </a:r>
            <a:r>
              <a:rPr lang="ru-RU" sz="2400" dirty="0" err="1">
                <a:effectLst/>
              </a:rPr>
              <a:t>розвиток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мікроелектронної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промисловості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було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створене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Київське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конструкторське</a:t>
            </a:r>
            <a:r>
              <a:rPr lang="ru-RU" sz="2400" dirty="0">
                <a:effectLst/>
              </a:rPr>
              <a:t> бюро з </a:t>
            </a:r>
            <a:r>
              <a:rPr lang="ru-RU" sz="2400" dirty="0" err="1">
                <a:effectLst/>
              </a:rPr>
              <a:t>мікроелектроніки</a:t>
            </a:r>
            <a:r>
              <a:rPr lang="ru-RU" sz="2400" dirty="0">
                <a:effectLst/>
              </a:rPr>
              <a:t> КБ-3 Державного </a:t>
            </a:r>
            <a:r>
              <a:rPr lang="ru-RU" sz="2400" dirty="0" err="1">
                <a:effectLst/>
              </a:rPr>
              <a:t>комітету</a:t>
            </a:r>
            <a:r>
              <a:rPr lang="ru-RU" sz="2400" dirty="0">
                <a:effectLst/>
              </a:rPr>
              <a:t> РМ СРСР з </a:t>
            </a:r>
            <a:r>
              <a:rPr lang="ru-RU" sz="2400" dirty="0" err="1">
                <a:effectLst/>
              </a:rPr>
              <a:t>електронної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техніки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06080"/>
            <a:ext cx="476250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757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540</TotalTime>
  <Words>69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Мікроелектроніка</vt:lpstr>
      <vt:lpstr>Актуальність:</vt:lpstr>
      <vt:lpstr>Мета:</vt:lpstr>
      <vt:lpstr>Завдання:</vt:lpstr>
      <vt:lpstr>Презентация PowerPoint</vt:lpstr>
      <vt:lpstr>Історія розвитку: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мікроелектроніки: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Мікроелектроніка</dc:title>
  <dc:creator>Ваня</dc:creator>
  <cp:lastModifiedBy>Ваня</cp:lastModifiedBy>
  <cp:revision>20</cp:revision>
  <dcterms:created xsi:type="dcterms:W3CDTF">2014-04-28T13:20:18Z</dcterms:created>
  <dcterms:modified xsi:type="dcterms:W3CDTF">2014-05-12T16:13:21Z</dcterms:modified>
</cp:coreProperties>
</file>