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037CEA70-EF3D-4100-9EE3-6D7A14E20782}" type="datetimeFigureOut">
              <a:rPr lang="ru-RU" smtClean="0"/>
              <a:t>17.12.2013</a:t>
            </a:fld>
            <a:endParaRPr lang="ru-RU"/>
          </a:p>
        </p:txBody>
      </p:sp>
      <p:sp>
        <p:nvSpPr>
          <p:cNvPr id="8" name="Slide Number Placeholder 7"/>
          <p:cNvSpPr>
            <a:spLocks noGrp="1"/>
          </p:cNvSpPr>
          <p:nvPr>
            <p:ph type="sldNum" sz="quarter" idx="11"/>
          </p:nvPr>
        </p:nvSpPr>
        <p:spPr/>
        <p:txBody>
          <a:bodyPr/>
          <a:lstStyle/>
          <a:p>
            <a:fld id="{55C21A41-19CE-4945-AF95-89527FD75346}"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037CEA70-EF3D-4100-9EE3-6D7A14E20782}" type="datetimeFigureOut">
              <a:rPr lang="ru-RU" smtClean="0"/>
              <a:t>17.12.2013</a:t>
            </a:fld>
            <a:endParaRPr lang="ru-RU"/>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55C21A41-19CE-4945-AF95-89527FD75346}" type="slidenum">
              <a:rPr lang="ru-RU" smtClean="0"/>
              <a:t>‹#›</a:t>
            </a:fld>
            <a:endParaRPr lang="ru-RU"/>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ru-RU"/>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ru-RU" smtClean="0"/>
              <a:t>Образец заголовка</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5C21A41-19CE-4945-AF95-89527FD75346}"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9" name="Date Placeholder 8"/>
          <p:cNvSpPr>
            <a:spLocks noGrp="1"/>
          </p:cNvSpPr>
          <p:nvPr>
            <p:ph type="dt" sz="half" idx="10"/>
          </p:nvPr>
        </p:nvSpPr>
        <p:spPr/>
        <p:txBody>
          <a:bodyPr/>
          <a:lstStyle>
            <a:lvl1pPr>
              <a:defRPr>
                <a:solidFill>
                  <a:srgbClr val="FFFFFF"/>
                </a:solidFill>
              </a:defRPr>
            </a:lvl1pPr>
          </a:lstStyle>
          <a:p>
            <a:fld id="{037CEA70-EF3D-4100-9EE3-6D7A14E20782}" type="datetimeFigureOut">
              <a:rPr lang="ru-RU" smtClean="0"/>
              <a:t>17.12.2013</a:t>
            </a:fld>
            <a:endParaRPr lang="ru-RU"/>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55C21A41-19CE-4945-AF95-89527FD75346}" type="slidenum">
              <a:rPr lang="ru-RU" smtClean="0"/>
              <a:t>‹#›</a:t>
            </a:fld>
            <a:endParaRPr lang="ru-RU"/>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ru-RU"/>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ru-RU" smtClean="0"/>
              <a:t>Образец заголовка</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037CEA70-EF3D-4100-9EE3-6D7A14E20782}" type="datetimeFigureOut">
              <a:rPr lang="ru-RU" smtClean="0"/>
              <a:t>17.12.2013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5C21A41-19CE-4945-AF95-89527FD75346}" type="slidenum">
              <a:rPr lang="ru-RU" smtClean="0"/>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037CEA70-EF3D-4100-9EE3-6D7A14E20782}" type="datetimeFigureOut">
              <a:rPr lang="ru-RU" smtClean="0"/>
              <a:t>17.12.2013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5C21A41-19CE-4945-AF95-89527FD75346}" type="slidenum">
              <a:rPr lang="ru-RU" smtClean="0"/>
              <a:t>‹#›</a:t>
            </a:fld>
            <a:endParaRPr lang="ru-RU"/>
          </a:p>
        </p:txBody>
      </p:sp>
      <p:sp>
        <p:nvSpPr>
          <p:cNvPr id="10" name="Title 9"/>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37CEA70-EF3D-4100-9EE3-6D7A14E20782}" type="datetimeFigureOut">
              <a:rPr lang="ru-RU" smtClean="0"/>
              <a:t>17.12.2013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5C21A41-19CE-4945-AF95-89527FD75346}" type="slidenum">
              <a:rPr lang="ru-RU" smtClean="0"/>
              <a:t>‹#›</a:t>
            </a:fld>
            <a:endParaRPr lang="ru-RU"/>
          </a:p>
        </p:txBody>
      </p:sp>
      <p:sp>
        <p:nvSpPr>
          <p:cNvPr id="6" name="Title 5"/>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037CEA70-EF3D-4100-9EE3-6D7A14E20782}" type="datetimeFigureOut">
              <a:rPr lang="ru-RU" smtClean="0"/>
              <a:t>17.12.2013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37CEA70-EF3D-4100-9EE3-6D7A14E20782}" type="datetimeFigureOut">
              <a:rPr lang="ru-RU" smtClean="0"/>
              <a:t>17.12.2013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55C21A41-19CE-4945-AF95-89527FD75346}" type="slidenum">
              <a:rPr lang="ru-RU" smtClean="0"/>
              <a:t>‹#›</a:t>
            </a:fld>
            <a:endParaRPr lang="ru-RU"/>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ru-RU" smtClean="0"/>
              <a:t>Образец заголовка</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37CEA70-EF3D-4100-9EE3-6D7A14E20782}" type="datetimeFigureOut">
              <a:rPr lang="ru-RU" smtClean="0"/>
              <a:t>17.12.2013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5C21A41-19CE-4945-AF95-89527FD75346}" type="slidenum">
              <a:rPr lang="ru-RU" smtClean="0"/>
              <a:t>‹#›</a:t>
            </a:fld>
            <a:endParaRPr lang="ru-RU"/>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ru-RU" smtClean="0"/>
              <a:t>Образец заголовка</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55C21A41-19CE-4945-AF95-89527FD7534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037CEA70-EF3D-4100-9EE3-6D7A14E20782}" type="datetimeFigureOut">
              <a:rPr lang="ru-RU" smtClean="0"/>
              <a:t>17.12.2013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5C21A41-19CE-4945-AF95-89527FD75346}"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037CEA70-EF3D-4100-9EE3-6D7A14E20782}" type="datetimeFigureOut">
              <a:rPr lang="ru-RU" smtClean="0"/>
              <a:t>17.12.2013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5C21A41-19CE-4945-AF95-89527FD75346}"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037CEA70-EF3D-4100-9EE3-6D7A14E20782}" type="datetimeFigureOut">
              <a:rPr lang="ru-RU" smtClean="0"/>
              <a:t>17.12.2013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5C21A41-19CE-4945-AF95-89527FD75346}"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037CEA70-EF3D-4100-9EE3-6D7A14E20782}" type="datetimeFigureOut">
              <a:rPr lang="ru-RU" smtClean="0"/>
              <a:t>17.12.2013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CEA70-EF3D-4100-9EE3-6D7A14E20782}" type="datetimeFigureOut">
              <a:rPr lang="ru-RU" smtClean="0"/>
              <a:t>17.12.2013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37CEA70-EF3D-4100-9EE3-6D7A14E20782}" type="datetimeFigureOut">
              <a:rPr lang="ru-RU" smtClean="0"/>
              <a:t>17.12.2013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37CEA70-EF3D-4100-9EE3-6D7A14E20782}" type="datetimeFigureOut">
              <a:rPr lang="ru-RU" smtClean="0"/>
              <a:t>17.12.2013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5C21A41-19CE-4945-AF95-89527FD75346}"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037CEA70-EF3D-4100-9EE3-6D7A14E20782}" type="datetimeFigureOut">
              <a:rPr lang="ru-RU" smtClean="0"/>
              <a:t>17.12.2013</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55C21A41-19CE-4945-AF95-89527FD75346}"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037CEA70-EF3D-4100-9EE3-6D7A14E20782}" type="datetimeFigureOut">
              <a:rPr lang="ru-RU" smtClean="0"/>
              <a:t>17.12.2013</a:t>
            </a:fld>
            <a:endParaRPr lang="ru-RU"/>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ru-RU"/>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55C21A41-19CE-4945-AF95-89527FD75346}"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8.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8.xml"/><Relationship Id="rId1" Type="http://schemas.openxmlformats.org/officeDocument/2006/relationships/themeOverride" Target="../theme/themeOverride1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themeOverride" Target="../theme/themeOverride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8.xml"/><Relationship Id="rId1" Type="http://schemas.openxmlformats.org/officeDocument/2006/relationships/themeOverride" Target="../theme/themeOverride14.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hemeOverride" Target="../theme/themeOverride15.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8.xml"/><Relationship Id="rId1" Type="http://schemas.openxmlformats.org/officeDocument/2006/relationships/themeOverride" Target="../theme/themeOverride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hemeOverride" Target="../theme/themeOverr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603448"/>
            <a:ext cx="7772400" cy="4267200"/>
          </a:xfrm>
        </p:spPr>
        <p:txBody>
          <a:bodyPr/>
          <a:lstStyle/>
          <a:p>
            <a:r>
              <a:rPr lang="ru-RU" sz="7200" dirty="0" smtClean="0"/>
              <a:t>Производство электроэнергии</a:t>
            </a:r>
            <a:endParaRPr lang="ru-RU" sz="7200" dirty="0"/>
          </a:p>
        </p:txBody>
      </p:sp>
      <p:sp>
        <p:nvSpPr>
          <p:cNvPr id="3" name="Подзаголовок 2"/>
          <p:cNvSpPr>
            <a:spLocks noGrp="1"/>
          </p:cNvSpPr>
          <p:nvPr>
            <p:ph type="subTitle" idx="1"/>
          </p:nvPr>
        </p:nvSpPr>
        <p:spPr/>
        <p:txBody>
          <a:bodyPr/>
          <a:lstStyle/>
          <a:p>
            <a:endParaRPr lang="ru-RU"/>
          </a:p>
        </p:txBody>
      </p:sp>
    </p:spTree>
    <p:extLst>
      <p:ext uri="{BB962C8B-B14F-4D97-AF65-F5344CB8AC3E}">
        <p14:creationId xmlns:p14="http://schemas.microsoft.com/office/powerpoint/2010/main" val="3131948562"/>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955032"/>
            <a:ext cx="8784976"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71782"/>
            <a:ext cx="7720768" cy="646331"/>
          </a:xfrm>
          <a:prstGeom prst="rect">
            <a:avLst/>
          </a:prstGeom>
          <a:noFill/>
        </p:spPr>
        <p:txBody>
          <a:bodyPr wrap="none" rtlCol="0">
            <a:spAutoFit/>
          </a:bodyPr>
          <a:lstStyle/>
          <a:p>
            <a:r>
              <a:rPr lang="ru-RU" sz="3600" dirty="0" smtClean="0">
                <a:solidFill>
                  <a:srgbClr val="FFFF00"/>
                </a:solidFill>
              </a:rPr>
              <a:t>ГЕОТЕРМАЛЬНЫЕ ЭЛЕКТРОСТАНЦИИ</a:t>
            </a:r>
            <a:endParaRPr lang="ru-RU" sz="3600" dirty="0">
              <a:solidFill>
                <a:srgbClr val="FFFF00"/>
              </a:solidFill>
            </a:endParaRPr>
          </a:p>
        </p:txBody>
      </p:sp>
    </p:spTree>
    <p:extLst>
      <p:ext uri="{BB962C8B-B14F-4D97-AF65-F5344CB8AC3E}">
        <p14:creationId xmlns:p14="http://schemas.microsoft.com/office/powerpoint/2010/main" val="376072611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429000"/>
            <a:ext cx="5638800" cy="323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96652"/>
            <a:ext cx="4680520" cy="27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25537"/>
            <a:ext cx="4032448" cy="3046988"/>
          </a:xfrm>
          <a:prstGeom prst="rect">
            <a:avLst/>
          </a:prstGeom>
        </p:spPr>
        <p:txBody>
          <a:bodyPr wrap="square">
            <a:spAutoFit/>
          </a:bodyPr>
          <a:lstStyle/>
          <a:p>
            <a:r>
              <a:rPr lang="ru-RU" sz="2400" dirty="0" smtClean="0">
                <a:solidFill>
                  <a:srgbClr val="FFFF00"/>
                </a:solidFill>
              </a:rPr>
              <a:t>Геотермальные электростанции используют тепловую энергию, выделяемую земной корой в вулканических зонах – например, в Исландии, на Камчатке, в Новой Зеландии</a:t>
            </a:r>
            <a:r>
              <a:rPr lang="ru-RU" sz="2400" dirty="0" smtClean="0"/>
              <a:t>. </a:t>
            </a:r>
            <a:endParaRPr lang="ru-RU" sz="2400" dirty="0"/>
          </a:p>
        </p:txBody>
      </p:sp>
      <p:sp>
        <p:nvSpPr>
          <p:cNvPr id="3" name="Прямоугольник 2"/>
          <p:cNvSpPr/>
          <p:nvPr/>
        </p:nvSpPr>
        <p:spPr>
          <a:xfrm>
            <a:off x="6012160" y="3068960"/>
            <a:ext cx="2952328" cy="2862322"/>
          </a:xfrm>
          <a:prstGeom prst="rect">
            <a:avLst/>
          </a:prstGeom>
        </p:spPr>
        <p:txBody>
          <a:bodyPr wrap="square">
            <a:spAutoFit/>
          </a:bodyPr>
          <a:lstStyle/>
          <a:p>
            <a:r>
              <a:rPr lang="ru-RU" sz="2000" b="1" dirty="0" smtClean="0">
                <a:solidFill>
                  <a:srgbClr val="FFFF00"/>
                </a:solidFill>
              </a:rPr>
              <a:t>Такие объекты достаточно дороги, зато их эксплуатация весьма экономична. В Исландии уже сейчас используют этот энергоресурс для отопления около 90% домов. </a:t>
            </a:r>
            <a:endParaRPr lang="ru-RU" sz="2000" b="1" dirty="0">
              <a:solidFill>
                <a:srgbClr val="FFFF00"/>
              </a:solidFill>
            </a:endParaRPr>
          </a:p>
        </p:txBody>
      </p:sp>
    </p:spTree>
    <p:extLst>
      <p:ext uri="{BB962C8B-B14F-4D97-AF65-F5344CB8AC3E}">
        <p14:creationId xmlns:p14="http://schemas.microsoft.com/office/powerpoint/2010/main" val="294645482"/>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34142"/>
            <a:ext cx="8784976" cy="566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222463"/>
            <a:ext cx="7480253" cy="707886"/>
          </a:xfrm>
          <a:prstGeom prst="rect">
            <a:avLst/>
          </a:prstGeom>
          <a:noFill/>
        </p:spPr>
        <p:txBody>
          <a:bodyPr wrap="none" rtlCol="0">
            <a:spAutoFit/>
          </a:bodyPr>
          <a:lstStyle/>
          <a:p>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ПРИЛИВНЫЕ ЭЛЕКТРОСТАНЦИИ</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423598257"/>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770" y="188641"/>
            <a:ext cx="4460237" cy="334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770" y="3789040"/>
            <a:ext cx="5396342" cy="2837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5580112" y="116632"/>
            <a:ext cx="3520209" cy="5655956"/>
          </a:xfrm>
          <a:prstGeom prst="rect">
            <a:avLst/>
          </a:prstGeom>
        </p:spPr>
        <p:txBody>
          <a:bodyPr wrap="square">
            <a:spAutoFit/>
          </a:bodyPr>
          <a:lstStyle/>
          <a:p>
            <a:r>
              <a:rPr lang="ru-RU" b="1" dirty="0" smtClean="0">
                <a:solidFill>
                  <a:srgbClr val="FFFF00"/>
                </a:solidFill>
              </a:rPr>
              <a:t>В приморских зонах можно строить приливные электростанции, использующие колебания уровня воды. Залив или устье реки перегораживают специальной плотиной, задерживающей воду при отливе. Когда воду выпускают, она вращает турбину. Еще более удивительный метод добычи энергии – использование разницы температур океанской воды. Теплая вода нагревает легко испаряющуюся жидкость (аммиак), пары приводят в движение турбину, а затем их конденсируют при помощи холодной воды. Такая электростанция работает, в частности, на Гавайях.</a:t>
            </a:r>
            <a:endParaRPr lang="ru-RU" b="1" dirty="0">
              <a:solidFill>
                <a:srgbClr val="FFFF00"/>
              </a:solidFill>
            </a:endParaRPr>
          </a:p>
        </p:txBody>
      </p:sp>
    </p:spTree>
    <p:extLst>
      <p:ext uri="{BB962C8B-B14F-4D97-AF65-F5344CB8AC3E}">
        <p14:creationId xmlns:p14="http://schemas.microsoft.com/office/powerpoint/2010/main" val="1182037086"/>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60648"/>
            <a:ext cx="42862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706075"/>
            <a:ext cx="4946342" cy="2929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626137" y="476672"/>
            <a:ext cx="4572000" cy="2677656"/>
          </a:xfrm>
          <a:prstGeom prst="rect">
            <a:avLst/>
          </a:prstGeom>
        </p:spPr>
        <p:txBody>
          <a:bodyPr>
            <a:spAutoFit/>
          </a:bodyPr>
          <a:lstStyle/>
          <a:p>
            <a:r>
              <a:rPr lang="ru-RU" sz="2800" dirty="0" smtClean="0">
                <a:solidFill>
                  <a:srgbClr val="FFFF00"/>
                </a:solidFill>
              </a:rPr>
              <a:t>Энергосберегающая лампочка потребляет две третьих от количества энергии, необходимого для обычной лампочки, а служит на 70% дольше. </a:t>
            </a:r>
            <a:endParaRPr lang="ru-RU" sz="2800" dirty="0">
              <a:solidFill>
                <a:srgbClr val="FFFF00"/>
              </a:solidFill>
            </a:endParaRPr>
          </a:p>
        </p:txBody>
      </p:sp>
      <p:sp>
        <p:nvSpPr>
          <p:cNvPr id="3" name="Прямоугольник 2"/>
          <p:cNvSpPr/>
          <p:nvPr/>
        </p:nvSpPr>
        <p:spPr>
          <a:xfrm>
            <a:off x="89131" y="3616639"/>
            <a:ext cx="3901472" cy="3108543"/>
          </a:xfrm>
          <a:prstGeom prst="rect">
            <a:avLst/>
          </a:prstGeom>
        </p:spPr>
        <p:txBody>
          <a:bodyPr wrap="square">
            <a:spAutoFit/>
          </a:bodyPr>
          <a:lstStyle/>
          <a:p>
            <a:r>
              <a:rPr lang="ru-RU" sz="2800" dirty="0" smtClean="0">
                <a:solidFill>
                  <a:srgbClr val="FFFF00"/>
                </a:solidFill>
              </a:rPr>
              <a:t>Эффективность отопительных приборов и кондиционеров падает на 20% из-за банальных щелей в оконных рамах. </a:t>
            </a:r>
            <a:endParaRPr lang="ru-RU" sz="2800" dirty="0">
              <a:solidFill>
                <a:srgbClr val="FFFF00"/>
              </a:solidFill>
            </a:endParaRPr>
          </a:p>
        </p:txBody>
      </p:sp>
    </p:spTree>
    <p:extLst>
      <p:ext uri="{BB962C8B-B14F-4D97-AF65-F5344CB8AC3E}">
        <p14:creationId xmlns:p14="http://schemas.microsoft.com/office/powerpoint/2010/main" val="202019368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260649"/>
            <a:ext cx="6147048" cy="3166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04864"/>
            <a:ext cx="4191000"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419395" y="3573016"/>
            <a:ext cx="4572000" cy="3046988"/>
          </a:xfrm>
          <a:prstGeom prst="rect">
            <a:avLst/>
          </a:prstGeom>
        </p:spPr>
        <p:txBody>
          <a:bodyPr>
            <a:spAutoFit/>
          </a:bodyPr>
          <a:lstStyle/>
          <a:p>
            <a:r>
              <a:rPr lang="ru-RU" sz="2400" dirty="0" smtClean="0">
                <a:solidFill>
                  <a:srgbClr val="FFFF00"/>
                </a:solidFill>
              </a:rPr>
              <a:t>Если зарядное устройство для мобильного телефона постоянно подключено к сети, 95% энергии тратится впустую. </a:t>
            </a:r>
          </a:p>
          <a:p>
            <a:r>
              <a:rPr lang="ru-RU" sz="2400" dirty="0" smtClean="0">
                <a:solidFill>
                  <a:srgbClr val="FFFF00"/>
                </a:solidFill>
              </a:rPr>
              <a:t>Неправильно выбранная программа стирки приводит к 30% перерасхода энергии. </a:t>
            </a:r>
            <a:endParaRPr lang="ru-RU" sz="2400" dirty="0">
              <a:solidFill>
                <a:srgbClr val="FFFF00"/>
              </a:solidFill>
            </a:endParaRPr>
          </a:p>
        </p:txBody>
      </p:sp>
    </p:spTree>
    <p:extLst>
      <p:ext uri="{BB962C8B-B14F-4D97-AF65-F5344CB8AC3E}">
        <p14:creationId xmlns:p14="http://schemas.microsoft.com/office/powerpoint/2010/main" val="207506413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2" y="7606"/>
            <a:ext cx="9133858" cy="6850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450293"/>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19672" y="266745"/>
            <a:ext cx="6553397" cy="707886"/>
          </a:xfrm>
          <a:prstGeom prst="rect">
            <a:avLst/>
          </a:prstGeom>
          <a:noFill/>
        </p:spPr>
        <p:txBody>
          <a:bodyPr wrap="none" rtlCol="0">
            <a:spAutoFit/>
          </a:bodyPr>
          <a:lstStyle/>
          <a:p>
            <a:r>
              <a:rPr lang="ru-RU" sz="4000" dirty="0" smtClean="0">
                <a:solidFill>
                  <a:srgbClr val="FFFF00"/>
                </a:solidFill>
              </a:rPr>
              <a:t>Тепловые электростанции</a:t>
            </a:r>
            <a:endParaRPr lang="ru-RU" sz="4000" dirty="0">
              <a:solidFill>
                <a:srgbClr val="FFFF00"/>
              </a:solidFill>
            </a:endParaRPr>
          </a:p>
        </p:txBody>
      </p:sp>
    </p:spTree>
    <p:extLst>
      <p:ext uri="{BB962C8B-B14F-4D97-AF65-F5344CB8AC3E}">
        <p14:creationId xmlns:p14="http://schemas.microsoft.com/office/powerpoint/2010/main" val="267366528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34539"/>
            <a:ext cx="4752528" cy="3390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60648"/>
            <a:ext cx="4525516" cy="30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43609" y="404664"/>
            <a:ext cx="4572000" cy="2677656"/>
          </a:xfrm>
          <a:prstGeom prst="rect">
            <a:avLst/>
          </a:prstGeom>
        </p:spPr>
        <p:txBody>
          <a:bodyPr>
            <a:spAutoFit/>
          </a:bodyPr>
          <a:lstStyle/>
          <a:p>
            <a:r>
              <a:rPr lang="ru-RU" sz="2400" dirty="0" smtClean="0">
                <a:solidFill>
                  <a:srgbClr val="FFFF00"/>
                </a:solidFill>
              </a:rPr>
              <a:t>Из нефти сегодня вырабатывают около 7% мировой электроэнергии. В России на мазуте в основном работают электростанции, расположенные на Севере и на Дальнем Востоке. </a:t>
            </a:r>
            <a:endParaRPr lang="ru-RU" sz="2400" dirty="0">
              <a:solidFill>
                <a:srgbClr val="FFFF00"/>
              </a:solidFill>
            </a:endParaRPr>
          </a:p>
        </p:txBody>
      </p:sp>
      <p:sp>
        <p:nvSpPr>
          <p:cNvPr id="3" name="Прямоугольник 2"/>
          <p:cNvSpPr/>
          <p:nvPr/>
        </p:nvSpPr>
        <p:spPr>
          <a:xfrm>
            <a:off x="5148064" y="3506113"/>
            <a:ext cx="3787891" cy="3046988"/>
          </a:xfrm>
          <a:prstGeom prst="rect">
            <a:avLst/>
          </a:prstGeom>
        </p:spPr>
        <p:txBody>
          <a:bodyPr wrap="square">
            <a:spAutoFit/>
          </a:bodyPr>
          <a:lstStyle/>
          <a:p>
            <a:r>
              <a:rPr lang="ru-RU" sz="2400" dirty="0" smtClean="0">
                <a:solidFill>
                  <a:srgbClr val="FFFF00"/>
                </a:solidFill>
              </a:rPr>
              <a:t>Кроме того, мазут часто применяют в качестве резервного топлива на ТЭС, использующих газ как основное топливо. В России доля таких электростанций составляет 35%.</a:t>
            </a:r>
            <a:endParaRPr lang="ru-RU" sz="2400" dirty="0">
              <a:solidFill>
                <a:srgbClr val="FFFF00"/>
              </a:solidFill>
            </a:endParaRPr>
          </a:p>
        </p:txBody>
      </p:sp>
    </p:spTree>
    <p:extLst>
      <p:ext uri="{BB962C8B-B14F-4D97-AF65-F5344CB8AC3E}">
        <p14:creationId xmlns:p14="http://schemas.microsoft.com/office/powerpoint/2010/main" val="77710705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36911"/>
            <a:ext cx="4499992" cy="4059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504" y="220889"/>
            <a:ext cx="4284984" cy="2676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265978"/>
            <a:ext cx="4572000" cy="2308324"/>
          </a:xfrm>
          <a:prstGeom prst="rect">
            <a:avLst/>
          </a:prstGeom>
        </p:spPr>
        <p:txBody>
          <a:bodyPr>
            <a:spAutoFit/>
          </a:bodyPr>
          <a:lstStyle/>
          <a:p>
            <a:r>
              <a:rPr lang="ru-RU" b="1" dirty="0" smtClean="0">
                <a:solidFill>
                  <a:srgbClr val="FFFF00"/>
                </a:solidFill>
              </a:rPr>
              <a:t>Принцип работы ТЭС основан на преобразовании тепловой энергии в механическую, а затем – в электрическую. В топке котельного агрегата сжигают топливо, чтобы привести  в движение первичный двигатель, который, в свою очередь, заведет электрогенератор. </a:t>
            </a:r>
            <a:endParaRPr lang="ru-RU" b="1" dirty="0">
              <a:solidFill>
                <a:srgbClr val="FFFF00"/>
              </a:solidFill>
            </a:endParaRPr>
          </a:p>
        </p:txBody>
      </p:sp>
      <p:sp>
        <p:nvSpPr>
          <p:cNvPr id="3" name="Прямоугольник 2"/>
          <p:cNvSpPr/>
          <p:nvPr/>
        </p:nvSpPr>
        <p:spPr>
          <a:xfrm>
            <a:off x="4676800" y="2996298"/>
            <a:ext cx="4572000" cy="3416320"/>
          </a:xfrm>
          <a:prstGeom prst="rect">
            <a:avLst/>
          </a:prstGeom>
        </p:spPr>
        <p:txBody>
          <a:bodyPr>
            <a:spAutoFit/>
          </a:bodyPr>
          <a:lstStyle/>
          <a:p>
            <a:r>
              <a:rPr lang="ru-RU" sz="2400" b="1" dirty="0" smtClean="0">
                <a:solidFill>
                  <a:srgbClr val="FFFF00"/>
                </a:solidFill>
              </a:rPr>
              <a:t>Так, в самых распространенных в мире паротурбинных ТЭС, сжигая топливо, получают водяной пар высокого давления. Он приводит в движение ротор паровой турбины, соединенный с ротором электрического генератора</a:t>
            </a:r>
            <a:endParaRPr lang="ru-RU" sz="2400" b="1" dirty="0">
              <a:solidFill>
                <a:srgbClr val="FFFF00"/>
              </a:solidFill>
            </a:endParaRPr>
          </a:p>
        </p:txBody>
      </p:sp>
    </p:spTree>
    <p:extLst>
      <p:ext uri="{BB962C8B-B14F-4D97-AF65-F5344CB8AC3E}">
        <p14:creationId xmlns:p14="http://schemas.microsoft.com/office/powerpoint/2010/main" val="305127248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3569"/>
            <a:ext cx="3888432"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2746257"/>
            <a:ext cx="4690864" cy="380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4199384" y="260648"/>
            <a:ext cx="4572000" cy="2246769"/>
          </a:xfrm>
          <a:prstGeom prst="rect">
            <a:avLst/>
          </a:prstGeom>
        </p:spPr>
        <p:txBody>
          <a:bodyPr>
            <a:spAutoFit/>
          </a:bodyPr>
          <a:lstStyle/>
          <a:p>
            <a:r>
              <a:rPr lang="ru-RU" sz="2000" b="1" dirty="0" smtClean="0">
                <a:solidFill>
                  <a:srgbClr val="FFFF00"/>
                </a:solidFill>
              </a:rPr>
              <a:t>Надо сказать, что мазут – не единственный нефтепродукт, который используют для получения электроэнергии.  Для привода электрогенераторов можно применять бензиновые или дизельные двигатели внутреннего сгорания</a:t>
            </a:r>
            <a:endParaRPr lang="ru-RU" sz="2000" b="1" dirty="0">
              <a:solidFill>
                <a:srgbClr val="FFFF00"/>
              </a:solidFill>
            </a:endParaRPr>
          </a:p>
        </p:txBody>
      </p:sp>
      <p:sp>
        <p:nvSpPr>
          <p:cNvPr id="3" name="Прямоугольник 2"/>
          <p:cNvSpPr/>
          <p:nvPr/>
        </p:nvSpPr>
        <p:spPr>
          <a:xfrm>
            <a:off x="179512" y="4218517"/>
            <a:ext cx="3888432" cy="2554545"/>
          </a:xfrm>
          <a:prstGeom prst="rect">
            <a:avLst/>
          </a:prstGeom>
        </p:spPr>
        <p:txBody>
          <a:bodyPr wrap="square">
            <a:spAutoFit/>
          </a:bodyPr>
          <a:lstStyle/>
          <a:p>
            <a:r>
              <a:rPr lang="ru-RU" sz="2000" b="1" dirty="0" smtClean="0">
                <a:solidFill>
                  <a:srgbClr val="FFFF00"/>
                </a:solidFill>
              </a:rPr>
              <a:t>.  В будущем нефть будет активнее использоваться в качестве ценнейшего сырья для химической промышленности. А электроэнергетическая отрасль сделает ставку на альтернативные источники энергии.</a:t>
            </a:r>
            <a:endParaRPr lang="ru-RU" sz="2000" b="1" dirty="0">
              <a:solidFill>
                <a:srgbClr val="FFFF00"/>
              </a:solidFill>
            </a:endParaRPr>
          </a:p>
        </p:txBody>
      </p:sp>
    </p:spTree>
    <p:extLst>
      <p:ext uri="{BB962C8B-B14F-4D97-AF65-F5344CB8AC3E}">
        <p14:creationId xmlns:p14="http://schemas.microsoft.com/office/powerpoint/2010/main" val="23363061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032551"/>
            <a:ext cx="8784976" cy="5643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91680" y="201554"/>
            <a:ext cx="5531707" cy="830997"/>
          </a:xfrm>
          <a:prstGeom prst="rect">
            <a:avLst/>
          </a:prstGeom>
          <a:noFill/>
        </p:spPr>
        <p:txBody>
          <a:bodyPr wrap="none" rtlCol="0">
            <a:spAutoFit/>
          </a:bodyPr>
          <a:lstStyle/>
          <a:p>
            <a:r>
              <a:rPr lang="ru-RU" sz="4800" b="1" dirty="0" smtClean="0">
                <a:solidFill>
                  <a:srgbClr val="FFFF00"/>
                </a:solidFill>
              </a:rPr>
              <a:t>ВЕТРОГЕНЕРАТОРЫ</a:t>
            </a:r>
            <a:endParaRPr lang="ru-RU" sz="4800" b="1" dirty="0">
              <a:solidFill>
                <a:srgbClr val="FFFF00"/>
              </a:solidFill>
            </a:endParaRPr>
          </a:p>
        </p:txBody>
      </p:sp>
    </p:spTree>
    <p:extLst>
      <p:ext uri="{BB962C8B-B14F-4D97-AF65-F5344CB8AC3E}">
        <p14:creationId xmlns:p14="http://schemas.microsoft.com/office/powerpoint/2010/main" val="2304054278"/>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76872"/>
            <a:ext cx="8784976" cy="4472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95536" y="188640"/>
            <a:ext cx="8568952" cy="2031325"/>
          </a:xfrm>
          <a:prstGeom prst="rect">
            <a:avLst/>
          </a:prstGeom>
        </p:spPr>
        <p:txBody>
          <a:bodyPr wrap="square">
            <a:spAutoFit/>
          </a:bodyPr>
          <a:lstStyle/>
          <a:p>
            <a:r>
              <a:rPr lang="ru-RU" dirty="0">
                <a:solidFill>
                  <a:srgbClr val="FFFF00"/>
                </a:solidFill>
              </a:rPr>
              <a:t>В</a:t>
            </a:r>
            <a:r>
              <a:rPr lang="ru-RU" dirty="0" smtClean="0">
                <a:solidFill>
                  <a:srgbClr val="FFFF00"/>
                </a:solidFill>
              </a:rPr>
              <a:t> Испании доля «</a:t>
            </a:r>
            <a:r>
              <a:rPr lang="ru-RU" dirty="0" err="1" smtClean="0">
                <a:solidFill>
                  <a:srgbClr val="FFFF00"/>
                </a:solidFill>
              </a:rPr>
              <a:t>ветроэнергии</a:t>
            </a:r>
            <a:r>
              <a:rPr lang="ru-RU" dirty="0" smtClean="0">
                <a:solidFill>
                  <a:srgbClr val="FFFF00"/>
                </a:solidFill>
              </a:rPr>
              <a:t>» уже достигла 40%, а британское правительство планирует к 2020 году перевести на нее все домохозяйства страны. Относительная дешевизна, доступность и экологическая чистота – несомненные плюсы этого направления. Но есть и недостатки: сильный шум, неровный выход энергии, необходимость в больших площадях для того, чтобы огромные лопасти современных мельниц не мешали друг другу. И, конечно же, необходимы постоянные ветра, а значит, технология подходит далеко не для всех территорий.</a:t>
            </a:r>
            <a:endParaRPr lang="ru-RU" dirty="0">
              <a:solidFill>
                <a:srgbClr val="FFFF00"/>
              </a:solidFill>
            </a:endParaRPr>
          </a:p>
        </p:txBody>
      </p:sp>
    </p:spTree>
    <p:extLst>
      <p:ext uri="{BB962C8B-B14F-4D97-AF65-F5344CB8AC3E}">
        <p14:creationId xmlns:p14="http://schemas.microsoft.com/office/powerpoint/2010/main" val="2874630957"/>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12776"/>
            <a:ext cx="8784976" cy="529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9512" y="37871"/>
            <a:ext cx="8579593" cy="1200329"/>
          </a:xfrm>
          <a:prstGeom prst="rect">
            <a:avLst/>
          </a:prstGeom>
          <a:noFill/>
        </p:spPr>
        <p:txBody>
          <a:bodyPr wrap="none" rtlCol="0">
            <a:spAutoFit/>
          </a:bodyPr>
          <a:lstStyle/>
          <a:p>
            <a:r>
              <a:rPr lang="ru-RU" sz="7200" b="1" dirty="0" smtClean="0">
                <a:solidFill>
                  <a:srgbClr val="002060"/>
                </a:solidFill>
              </a:rPr>
              <a:t>ГЕЛИОСТАНЦИИ</a:t>
            </a:r>
            <a:endParaRPr lang="ru-RU" sz="7200" b="1" dirty="0">
              <a:solidFill>
                <a:srgbClr val="002060"/>
              </a:solidFill>
            </a:endParaRPr>
          </a:p>
        </p:txBody>
      </p:sp>
    </p:spTree>
    <p:extLst>
      <p:ext uri="{BB962C8B-B14F-4D97-AF65-F5344CB8AC3E}">
        <p14:creationId xmlns:p14="http://schemas.microsoft.com/office/powerpoint/2010/main" val="293126218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765030"/>
            <a:ext cx="8784976" cy="397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7349" y="188640"/>
            <a:ext cx="3957139" cy="2576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251520" y="205946"/>
            <a:ext cx="4572000" cy="2246769"/>
          </a:xfrm>
          <a:prstGeom prst="rect">
            <a:avLst/>
          </a:prstGeom>
        </p:spPr>
        <p:txBody>
          <a:bodyPr>
            <a:spAutoFit/>
          </a:bodyPr>
          <a:lstStyle/>
          <a:p>
            <a:r>
              <a:rPr lang="ru-RU" sz="2000" dirty="0" smtClean="0">
                <a:solidFill>
                  <a:srgbClr val="FFFF00"/>
                </a:solidFill>
              </a:rPr>
              <a:t>Солнечные батареи становятся частью повседневной жизни именно в южных странах, где в году много ясных дней.</a:t>
            </a:r>
          </a:p>
          <a:p>
            <a:r>
              <a:rPr lang="ru-RU" sz="2000" dirty="0" smtClean="0">
                <a:solidFill>
                  <a:srgbClr val="FFFF00"/>
                </a:solidFill>
              </a:rPr>
              <a:t> В Москве солнечные батареи можно увидеть на крыше высотного здания Академии наук.</a:t>
            </a:r>
            <a:endParaRPr lang="ru-RU" sz="2000" dirty="0">
              <a:solidFill>
                <a:srgbClr val="FFFF00"/>
              </a:solidFill>
            </a:endParaRPr>
          </a:p>
        </p:txBody>
      </p:sp>
    </p:spTree>
    <p:extLst>
      <p:ext uri="{BB962C8B-B14F-4D97-AF65-F5344CB8AC3E}">
        <p14:creationId xmlns:p14="http://schemas.microsoft.com/office/powerpoint/2010/main" val="2809155615"/>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Сетка">
  <a:themeElements>
    <a:clrScheme name="Сетка">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етка">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10.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11.xml><?xml version="1.0" encoding="utf-8"?>
<a:themeOverride xmlns:a="http://schemas.openxmlformats.org/drawingml/2006/main">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12.xml><?xml version="1.0" encoding="utf-8"?>
<a:themeOverride xmlns:a="http://schemas.openxmlformats.org/drawingml/2006/main">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3.xml><?xml version="1.0" encoding="utf-8"?>
<a:themeOverride xmlns:a="http://schemas.openxmlformats.org/drawingml/2006/main">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14.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15.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2.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3.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4.xml><?xml version="1.0" encoding="utf-8"?>
<a:themeOverride xmlns:a="http://schemas.openxmlformats.org/drawingml/2006/main">
  <a:clrScheme name="Другая 5">
    <a:dk1>
      <a:srgbClr val="00B050"/>
    </a:dk1>
    <a:lt1>
      <a:srgbClr val="92D050"/>
    </a:lt1>
    <a:dk2>
      <a:srgbClr val="184C0C"/>
    </a:dk2>
    <a:lt2>
      <a:srgbClr val="129033"/>
    </a:lt2>
    <a:accent1>
      <a:srgbClr val="00B050"/>
    </a:accent1>
    <a:accent2>
      <a:srgbClr val="63E181"/>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5.xml><?xml version="1.0" encoding="utf-8"?>
<a:themeOverride xmlns:a="http://schemas.openxmlformats.org/drawingml/2006/main">
  <a:clrScheme name="Другая 1">
    <a:dk1>
      <a:srgbClr val="5EFFFA"/>
    </a:dk1>
    <a:lt1>
      <a:sysClr val="window" lastClr="FFFFFF"/>
    </a:lt1>
    <a:dk2>
      <a:srgbClr val="2C2C2C"/>
    </a:dk2>
    <a:lt2>
      <a:srgbClr val="00A19D"/>
    </a:lt2>
    <a:accent1>
      <a:srgbClr val="44FFFA"/>
    </a:accent1>
    <a:accent2>
      <a:srgbClr val="44FFFA"/>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6.xml><?xml version="1.0" encoding="utf-8"?>
<a:themeOverride xmlns:a="http://schemas.openxmlformats.org/drawingml/2006/main">
  <a:clrScheme name="Другая 3">
    <a:dk1>
      <a:srgbClr val="FFFF00"/>
    </a:dk1>
    <a:lt1>
      <a:sysClr val="window" lastClr="FFFFFF"/>
    </a:lt1>
    <a:dk2>
      <a:srgbClr val="3B3B3B"/>
    </a:dk2>
    <a:lt2>
      <a:srgbClr val="00F2EB"/>
    </a:lt2>
    <a:accent1>
      <a:srgbClr val="44FFFA"/>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ppt/theme/themeOverride7.xml><?xml version="1.0" encoding="utf-8"?>
<a:themeOverride xmlns:a="http://schemas.openxmlformats.org/drawingml/2006/main">
  <a:clrScheme name="Другая 6">
    <a:dk1>
      <a:srgbClr val="CC0099"/>
    </a:dk1>
    <a:lt1>
      <a:srgbClr val="FF3399"/>
    </a:lt1>
    <a:dk2>
      <a:srgbClr val="510B44"/>
    </a:dk2>
    <a:lt2>
      <a:srgbClr val="E33D90"/>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ppt/theme/themeOverride8.xml><?xml version="1.0" encoding="utf-8"?>
<a:themeOverride xmlns:a="http://schemas.openxmlformats.org/drawingml/2006/main">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themeOverride>
</file>

<file path=ppt/theme/themeOverride9.xml><?xml version="1.0" encoding="utf-8"?>
<a:themeOverride xmlns:a="http://schemas.openxmlformats.org/drawingml/2006/main">
  <a:clrScheme name="Другая 4">
    <a:dk1>
      <a:srgbClr val="7810A7"/>
    </a:dk1>
    <a:lt1>
      <a:srgbClr val="C86EF0"/>
    </a:lt1>
    <a:dk2>
      <a:srgbClr val="2C2C2C"/>
    </a:dk2>
    <a:lt2>
      <a:srgbClr val="A116E0"/>
    </a:lt2>
    <a:accent1>
      <a:srgbClr val="7810A7"/>
    </a:accent1>
    <a:accent2>
      <a:srgbClr val="FFFF00"/>
    </a:accent2>
    <a:accent3>
      <a:srgbClr val="8D89A4"/>
    </a:accent3>
    <a:accent4>
      <a:srgbClr val="B4FFFD"/>
    </a:accent4>
    <a:accent5>
      <a:srgbClr val="BAB8C8"/>
    </a:accent5>
    <a:accent6>
      <a:srgbClr val="8EFFFB"/>
    </a:accent6>
    <a:hlink>
      <a:srgbClr val="00C8C3"/>
    </a:hlink>
    <a:folHlink>
      <a:srgbClr val="A116E0"/>
    </a:folHlink>
  </a:clrScheme>
</a:themeOverride>
</file>

<file path=docProps/app.xml><?xml version="1.0" encoding="utf-8"?>
<Properties xmlns="http://schemas.openxmlformats.org/officeDocument/2006/extended-properties" xmlns:vt="http://schemas.openxmlformats.org/officeDocument/2006/docPropsVTypes">
  <Template>Executive</Template>
  <TotalTime>80</TotalTime>
  <Words>502</Words>
  <Application>Microsoft Office PowerPoint</Application>
  <PresentationFormat>Экран (4:3)</PresentationFormat>
  <Paragraphs>22</Paragraphs>
  <Slides>16</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16</vt:i4>
      </vt:variant>
    </vt:vector>
  </HeadingPairs>
  <TitlesOfParts>
    <vt:vector size="18" baseType="lpstr">
      <vt:lpstr>Исполнительная</vt:lpstr>
      <vt:lpstr>Сетка</vt:lpstr>
      <vt:lpstr>Производство электроэнергии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Производство электроэнергии</dc:title>
  <dc:creator>Vlad</dc:creator>
  <cp:lastModifiedBy>Vlad</cp:lastModifiedBy>
  <cp:revision>8</cp:revision>
  <dcterms:created xsi:type="dcterms:W3CDTF">2013-12-17T13:17:18Z</dcterms:created>
  <dcterms:modified xsi:type="dcterms:W3CDTF">2013-12-17T14:37:24Z</dcterms:modified>
</cp:coreProperties>
</file>