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8" r:id="rId3"/>
    <p:sldId id="259" r:id="rId4"/>
    <p:sldId id="260" r:id="rId5"/>
    <p:sldId id="273" r:id="rId6"/>
    <p:sldId id="261" r:id="rId7"/>
    <p:sldId id="264" r:id="rId8"/>
    <p:sldId id="274" r:id="rId9"/>
    <p:sldId id="275" r:id="rId10"/>
    <p:sldId id="265" r:id="rId11"/>
    <p:sldId id="266" r:id="rId12"/>
    <p:sldId id="276" r:id="rId13"/>
    <p:sldId id="269" r:id="rId14"/>
    <p:sldId id="277" r:id="rId15"/>
    <p:sldId id="278" r:id="rId16"/>
    <p:sldId id="279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800080"/>
    <a:srgbClr val="FF3300"/>
    <a:srgbClr val="660033"/>
    <a:srgbClr val="FF0066"/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1ADF40-AC1C-4C7D-BDFC-E1251068EF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E08D4-EA32-41F9-99D7-739C4BB1C0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B53BB-D7FE-45EB-B0B0-590E5D90BE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F79855-BDC0-4EDA-8C78-3052DA0FA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8E21C-4568-4395-8BFF-913E139F58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398D5-70CE-4073-939D-AA4223FA7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9F779-CFB7-4EB9-8A99-631749B765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95711-E9A3-4569-AF93-D946770F3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4DA71-EFA4-4581-8810-B82007071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1CD77-C091-40C2-80F5-A552673990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E3CFB-4D03-4317-BF15-851E549E8A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F17B2-CE1A-4CED-A927-7FAAA38FA3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797A5A3-3E74-4ED8-92FB-DC1F4C8933C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lifetips.org.ua/uploads/posts/2011-12/1324042315_z_28de9e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89" y="0"/>
            <a:ext cx="9124011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tx1"/>
                </a:solidFill>
              </a:rPr>
              <a:t>Астрономія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3857628"/>
            <a:ext cx="6400800" cy="1752600"/>
          </a:xfrm>
        </p:spPr>
        <p:txBody>
          <a:bodyPr/>
          <a:lstStyle/>
          <a:p>
            <a:pPr algn="l"/>
            <a:endParaRPr lang="ru-RU" sz="20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Планети земної групи</a:t>
            </a:r>
            <a:endParaRPr lang="ru-RU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1666875" cy="4179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/>
              <a:t>Меркурій</a:t>
            </a:r>
          </a:p>
          <a:p>
            <a:pPr>
              <a:lnSpc>
                <a:spcPct val="80000"/>
              </a:lnSpc>
            </a:pPr>
            <a:r>
              <a:rPr lang="uk-UA" sz="2000"/>
              <a:t>Венера</a:t>
            </a:r>
          </a:p>
          <a:p>
            <a:pPr>
              <a:lnSpc>
                <a:spcPct val="80000"/>
              </a:lnSpc>
            </a:pPr>
            <a:r>
              <a:rPr lang="uk-UA" sz="2000"/>
              <a:t>Марс  </a:t>
            </a:r>
            <a:endParaRPr lang="ru-RU" sz="200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195513" y="1916113"/>
            <a:ext cx="6491287" cy="4179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600"/>
              <a:t>Меркурій – найближча до Сонця планета. За розмірами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вона не набагато більша від Місяця: її екваторіальний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радіус становить 2439 км, а сила тяжіння у 2,6 рази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менша від земної.</a:t>
            </a:r>
          </a:p>
          <a:p>
            <a:pPr>
              <a:lnSpc>
                <a:spcPct val="80000"/>
              </a:lnSpc>
            </a:pPr>
            <a:r>
              <a:rPr lang="uk-UA" sz="1600"/>
              <a:t>Венера – друга в Сонячній системі й найближча до Землі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планета. З періодом 224,7 млн. км по майже коловій орбіті. Радіус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і маса планети мало відрізняються від земних, відповідно 6051 км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і 0,82</a:t>
            </a:r>
            <a:r>
              <a:rPr lang="en-US" sz="1600"/>
              <a:t>m</a:t>
            </a:r>
            <a:r>
              <a:rPr lang="uk-UA" sz="1600"/>
              <a:t>. Сила тяжіння на Венері становить 0,9 сили тяжіння на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Землі.</a:t>
            </a:r>
          </a:p>
          <a:p>
            <a:pPr>
              <a:lnSpc>
                <a:spcPct val="80000"/>
              </a:lnSpc>
            </a:pPr>
            <a:r>
              <a:rPr lang="uk-UA" sz="1600"/>
              <a:t>Марс – четверта планета Сонячної системи, яка з періодом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687 земних діб рухається навколо Сонця на середній відстані 228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млн. км. За розмірами Марс майже удвічі, а за масою – в дев'ять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разів менший від Землі, сила тяжіння на Марсі становить 0,39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/>
              <a:t>земної.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build="p"/>
      <p:bldP spid="1249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Планети-гіганти </a:t>
            </a:r>
            <a:endParaRPr lang="ru-RU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1800225" cy="4187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600"/>
              <a:t>Юпітер </a:t>
            </a:r>
          </a:p>
          <a:p>
            <a:pPr>
              <a:lnSpc>
                <a:spcPct val="80000"/>
              </a:lnSpc>
            </a:pPr>
            <a:r>
              <a:rPr lang="uk-UA" sz="1600"/>
              <a:t>Сатурн</a:t>
            </a:r>
          </a:p>
          <a:p>
            <a:pPr>
              <a:lnSpc>
                <a:spcPct val="80000"/>
              </a:lnSpc>
            </a:pPr>
            <a:r>
              <a:rPr lang="uk-UA" sz="1600"/>
              <a:t>Уран і Нептун</a:t>
            </a:r>
          </a:p>
          <a:p>
            <a:pPr>
              <a:lnSpc>
                <a:spcPct val="80000"/>
              </a:lnSpc>
            </a:pPr>
            <a:r>
              <a:rPr lang="uk-UA" sz="1600"/>
              <a:t>Плутон </a:t>
            </a:r>
            <a:endParaRPr lang="ru-RU" sz="1600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24075" y="1844675"/>
            <a:ext cx="6562725" cy="4251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400" dirty="0"/>
              <a:t>Юпітер – найбільша планета Сонячної системи, яка з періодом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11,86 земного року обертається навколо Сонця.  На Юпітері добре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помітні смуги, що простягаються паралельно екватору, вони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поступово змінюються протягом років. У 1831р. в південній півкулі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Юпітера було виявлено </a:t>
            </a:r>
            <a:r>
              <a:rPr lang="uk-UA" sz="1400" i="1" u="sng" dirty="0"/>
              <a:t>Велику Червону Пляму. </a:t>
            </a:r>
            <a:r>
              <a:rPr lang="uk-UA" sz="1400" dirty="0"/>
              <a:t>Юпітер має 28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супутників, найбільші з них – </a:t>
            </a:r>
            <a:r>
              <a:rPr lang="uk-UA" sz="1400" dirty="0" err="1"/>
              <a:t>Іо</a:t>
            </a:r>
            <a:r>
              <a:rPr lang="uk-UA" sz="1400" dirty="0"/>
              <a:t>, Європа, </a:t>
            </a:r>
            <a:r>
              <a:rPr lang="uk-UA" sz="1400" dirty="0" err="1"/>
              <a:t>Ганімед</a:t>
            </a:r>
            <a:r>
              <a:rPr lang="uk-UA" sz="1400" dirty="0"/>
              <a:t> і </a:t>
            </a:r>
            <a:r>
              <a:rPr lang="uk-UA" sz="1400" dirty="0" err="1"/>
              <a:t>Каллісто</a:t>
            </a:r>
            <a:r>
              <a:rPr lang="uk-UA" sz="14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err="1"/>
              <a:t>Ганімед</a:t>
            </a:r>
            <a:r>
              <a:rPr lang="uk-UA" sz="1400" dirty="0"/>
              <a:t> найбільший серед супутників у всій Сонячній системі.</a:t>
            </a:r>
          </a:p>
          <a:p>
            <a:pPr>
              <a:lnSpc>
                <a:spcPct val="80000"/>
              </a:lnSpc>
            </a:pPr>
            <a:r>
              <a:rPr lang="uk-UA" sz="1400" dirty="0"/>
              <a:t>Сатурн – дуга планета-велетень. Вона обертається навколо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Сонця з періодом обертання 29,5 земних років. Її маса в 95 раз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більша за масу Землі. Сатурн має густину нижчу за густину води 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лише 0,7 г/см</a:t>
            </a:r>
            <a:r>
              <a:rPr lang="uk-UA" sz="1400" baseline="30000" dirty="0"/>
              <a:t>3</a:t>
            </a:r>
            <a:r>
              <a:rPr lang="uk-UA" sz="1400" dirty="0"/>
              <a:t>. планета має систему кілець, які  добре видно. </a:t>
            </a:r>
          </a:p>
          <a:p>
            <a:pPr>
              <a:lnSpc>
                <a:spcPct val="80000"/>
              </a:lnSpc>
            </a:pPr>
            <a:r>
              <a:rPr lang="uk-UA" sz="1400" dirty="0"/>
              <a:t>Уран має екваторіальний період обертання навколо осі 17 год.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14хв.  Він рухається навколо Сонця </a:t>
            </a:r>
            <a:r>
              <a:rPr lang="uk-UA" sz="1400" dirty="0" err="1"/>
              <a:t>“лежачи</a:t>
            </a:r>
            <a:r>
              <a:rPr lang="uk-UA" sz="1400" dirty="0"/>
              <a:t> на </a:t>
            </a:r>
            <a:r>
              <a:rPr lang="uk-UA" sz="1400" dirty="0" err="1"/>
              <a:t>боці”</a:t>
            </a:r>
            <a:r>
              <a:rPr lang="uk-UA" sz="1400" dirty="0"/>
              <a:t>, і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обертається, як Венера у зворотному напрямку. Нептун має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Екваторіальний період обертання 17 год42 хв. Уран має 5 супутників, 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Нептун – 8(найбільший з них Тритон).</a:t>
            </a:r>
          </a:p>
          <a:p>
            <a:pPr>
              <a:lnSpc>
                <a:spcPct val="80000"/>
              </a:lnSpc>
            </a:pPr>
            <a:r>
              <a:rPr lang="uk-UA" sz="1400" dirty="0"/>
              <a:t>Плутон рухається навколо Сонця з періодом 248,4 земних років. Плутон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/>
              <a:t>має супутник, який здійснює оберт навколо нього за 6,4 доби. Радіус орбіти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err="1"/>
              <a:t>Харона</a:t>
            </a:r>
            <a:r>
              <a:rPr lang="uk-UA" sz="1400" dirty="0"/>
              <a:t> дорівнює 19640 км. Ця планета є найменшою у сонячній системі.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6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6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6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6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6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6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6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6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6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6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6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6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6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6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6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6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69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69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69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69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69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69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69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69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69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69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69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69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69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69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69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69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69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69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69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269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69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269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69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69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269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69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269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69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269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69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269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69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rewalls.com/pic/201102/1920x1200/reWalls.com-21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5929330"/>
            <a:ext cx="781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Меркурій, Венера, Земля, Марс, Юпітер, Сатурн, Уран, Нептун, Плутон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Молочний </a:t>
            </a:r>
            <a:r>
              <a:rPr lang="uk-UA" sz="3600" dirty="0" smtClean="0"/>
              <a:t>Шлях</a:t>
            </a:r>
            <a:br>
              <a:rPr lang="uk-UA" sz="3600" dirty="0" smtClean="0"/>
            </a:br>
            <a:r>
              <a:rPr lang="uk-UA" sz="3600" dirty="0" smtClean="0"/>
              <a:t>(Чумацький Шлях)</a:t>
            </a:r>
            <a:endParaRPr lang="ru-RU" sz="3600" dirty="0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800" i="1" dirty="0"/>
              <a:t>Молочний Шлях –</a:t>
            </a:r>
            <a:r>
              <a:rPr lang="uk-UA" sz="2800" dirty="0"/>
              <a:t> це відносно яскрава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/>
              <a:t>сріблясто-біла смуга на зоряному небі.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/>
              <a:t>Кільце Молочного Шляху утворюють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/>
              <a:t>найближчі до нас зорі Галактики, яка як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/>
              <a:t>зоряна система має вигляд диска чи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/>
              <a:t>двоопуклої лінзи.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2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1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ttp://lifetips.org.ua/uploads/posts/2011-12/1324042296_z_25f2a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28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://amberbook.com.ua/img/Milky_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myreport.com.ua/wp-content/uploads/2012/12/astronomicheskipobeditel-9-6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0" name="Object 4"/>
          <p:cNvGraphicFramePr>
            <a:graphicFrameLocks noChangeAspect="1"/>
          </p:cNvGraphicFramePr>
          <p:nvPr>
            <p:ph idx="1"/>
          </p:nvPr>
        </p:nvGraphicFramePr>
        <p:xfrm>
          <a:off x="1524000" y="2005013"/>
          <a:ext cx="6096000" cy="4067175"/>
        </p:xfrm>
        <a:graphic>
          <a:graphicData uri="http://schemas.openxmlformats.org/presentationml/2006/ole">
            <p:oleObj spid="_x0000_s137220" name="Диаграмма" r:id="rId4" imgW="6096000" imgH="4067251" progId="MSGraph.Chart.8">
              <p:embed followColorScheme="full"/>
            </p:oleObj>
          </a:graphicData>
        </a:graphic>
      </p:graphicFrame>
      <p:sp>
        <p:nvSpPr>
          <p:cNvPr id="137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Діаграма</a:t>
            </a:r>
            <a:r>
              <a:rPr lang="uk-UA"/>
              <a:t> мас </a:t>
            </a:r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Діаграма мас планет-гігантів</a:t>
            </a:r>
            <a:endParaRPr lang="ru-RU"/>
          </a:p>
        </p:txBody>
      </p:sp>
      <p:graphicFrame>
        <p:nvGraphicFramePr>
          <p:cNvPr id="139272" name="Object 8"/>
          <p:cNvGraphicFramePr>
            <a:graphicFrameLocks noChangeAspect="1"/>
          </p:cNvGraphicFramePr>
          <p:nvPr>
            <p:ph type="chart" idx="1"/>
          </p:nvPr>
        </p:nvGraphicFramePr>
        <p:xfrm>
          <a:off x="457200" y="1981200"/>
          <a:ext cx="8229600" cy="4114800"/>
        </p:xfrm>
        <a:graphic>
          <a:graphicData uri="http://schemas.openxmlformats.org/presentationml/2006/ole">
            <p:oleObj spid="_x0000_s139272" name="Диаграмма" r:id="rId3" imgW="8229680" imgH="4114959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9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42852"/>
            <a:ext cx="7143800" cy="6143668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dirty="0"/>
              <a:t>Астрономія – наука про небесні світила, про закони їхнього </a:t>
            </a: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dirty="0"/>
              <a:t>руху, будови і розвитку, а також про будову і розвиток</a:t>
            </a: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dirty="0"/>
              <a:t>Всесвіту в цілому. Астрономія вивчає всю сукупність</a:t>
            </a: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dirty="0"/>
              <a:t>небесних світил: планети та їх супутники, метеорні тіла і</a:t>
            </a: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dirty="0"/>
              <a:t>комети, Сонце, зорі і т.д.</a:t>
            </a: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dirty="0" smtClean="0"/>
              <a:t>Основа </a:t>
            </a:r>
            <a:r>
              <a:rPr lang="uk-UA" sz="1800" b="1" dirty="0"/>
              <a:t>астрономії – спостереження. </a:t>
            </a:r>
            <a:endParaRPr lang="ru-RU" sz="1800" b="1" dirty="0"/>
          </a:p>
        </p:txBody>
      </p:sp>
      <p:pic>
        <p:nvPicPr>
          <p:cNvPr id="97285" name="Picture 5" descr="http://4.bp.blogspot.com/-BLVh7pwYs1Q/USS87dKlFNI/AAAAAAAAAfo/s32bSTXc8w4/s640/%D0%B0%D1%81%D1%82%D1%80%D0%BE%D0%BD%D0%BE%D0%BC%D1%96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41490"/>
            <a:ext cx="8215370" cy="430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357166"/>
            <a:ext cx="82296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Небесна сфера – це уявна сфера довільного радіуса, в центрі якої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знаходиться спостерігач і на яку спроектовано всі світила так, як він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бачить їх у певний момент часу з певної точки простору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uk-UA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8789" name="Picture 5" descr="http://upload.wikimedia.org/wikipedia/commons/thumb/4/40/Poli_celesti.svg/200px-Poli_celesti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4143404" cy="4329857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ru/6/62/%D0%9D%D0%B5%D0%B1%D0%B5%D1%81%D0%BD%D0%B0%D1%8F_%D1%81%D1%84%D0%B5%D1%80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797016" cy="485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85728"/>
            <a:ext cx="3714776" cy="4114800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Сузір'я – це певна</a:t>
            </a:r>
          </a:p>
          <a:p>
            <a:pPr>
              <a:buNone/>
            </a:pPr>
            <a:r>
              <a:rPr lang="uk-UA" sz="2400" dirty="0" smtClean="0"/>
              <a:t>ділянка зоряного неба</a:t>
            </a:r>
          </a:p>
          <a:p>
            <a:pPr>
              <a:buNone/>
            </a:pPr>
            <a:r>
              <a:rPr lang="uk-UA" sz="2400" dirty="0" smtClean="0"/>
              <a:t>чітко окресленими</a:t>
            </a:r>
          </a:p>
          <a:p>
            <a:pPr>
              <a:buNone/>
            </a:pPr>
            <a:r>
              <a:rPr lang="uk-UA" sz="2400" dirty="0" smtClean="0"/>
              <a:t>межами, що </a:t>
            </a:r>
          </a:p>
          <a:p>
            <a:pPr>
              <a:buNone/>
            </a:pPr>
            <a:r>
              <a:rPr lang="uk-UA" sz="2400" dirty="0" smtClean="0"/>
              <a:t>охоплює всі належні їй</a:t>
            </a:r>
          </a:p>
          <a:p>
            <a:pPr>
              <a:buNone/>
            </a:pPr>
            <a:r>
              <a:rPr lang="uk-UA" sz="2400" dirty="0" smtClean="0"/>
              <a:t>світила і яка має власну</a:t>
            </a:r>
          </a:p>
          <a:p>
            <a:pPr>
              <a:buNone/>
            </a:pPr>
            <a:r>
              <a:rPr lang="uk-UA" sz="2400" dirty="0" smtClean="0"/>
              <a:t>назву. </a:t>
            </a:r>
            <a:endParaRPr lang="ru-RU" sz="2400" dirty="0" smtClean="0"/>
          </a:p>
          <a:p>
            <a:pPr>
              <a:buFont typeface="Wingdings" pitchFamily="2" charset="2"/>
              <a:buNone/>
            </a:pPr>
            <a:r>
              <a:rPr lang="uk-UA" sz="2400" dirty="0" smtClean="0"/>
              <a:t>Зір</a:t>
            </a:r>
            <a:r>
              <a:rPr lang="uk-UA" sz="2400" dirty="0"/>
              <a:t>, які можна </a:t>
            </a:r>
            <a:r>
              <a:rPr lang="uk-UA" sz="2400" dirty="0" smtClean="0"/>
              <a:t>побачити</a:t>
            </a:r>
          </a:p>
          <a:p>
            <a:pPr>
              <a:buFont typeface="Wingdings" pitchFamily="2" charset="2"/>
              <a:buNone/>
            </a:pPr>
            <a:r>
              <a:rPr lang="uk-UA" sz="2400" dirty="0" smtClean="0"/>
              <a:t>неозброєним </a:t>
            </a:r>
            <a:r>
              <a:rPr lang="uk-UA" sz="2400" dirty="0"/>
              <a:t>оком, </a:t>
            </a:r>
            <a:r>
              <a:rPr lang="uk-UA" sz="2400" dirty="0" smtClean="0"/>
              <a:t>на</a:t>
            </a:r>
          </a:p>
          <a:p>
            <a:pPr>
              <a:buFont typeface="Wingdings" pitchFamily="2" charset="2"/>
              <a:buNone/>
            </a:pPr>
            <a:r>
              <a:rPr lang="uk-UA" sz="2400" dirty="0" smtClean="0"/>
              <a:t>небі </a:t>
            </a:r>
            <a:r>
              <a:rPr lang="uk-UA" sz="2400" dirty="0"/>
              <a:t>Землі 6000. </a:t>
            </a:r>
            <a:endParaRPr lang="uk-UA" sz="2400" dirty="0" smtClean="0"/>
          </a:p>
        </p:txBody>
      </p:sp>
      <p:pic>
        <p:nvPicPr>
          <p:cNvPr id="119813" name="Picture 5" descr="http://planetarium-kharkov.org/files/zodi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857628"/>
            <a:ext cx="5124450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://xn--80aqafcrtq.cc/img/4/7/7/%D0%9A%D0%B0%D1%80%D1%82%D0%B0,%20%D1%81%D0%BE%D0%B7%D0%B2%D0%B5%D0%B7%D0%B4%D0%B8%D1%8F,%20%D0%BD%D0%B5%D0%B1%D0%BE,%20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" y="428604"/>
            <a:ext cx="9144026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Зодіакальні сузір'я і знаки Зодіаку</a:t>
            </a:r>
            <a:endParaRPr lang="ru-RU" sz="400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1600" dirty="0"/>
              <a:t>Шлях Сонця на небі уздовж екліптики пролягає серед  певних сузір'їв, які здавна  </a:t>
            </a:r>
          </a:p>
          <a:p>
            <a:pPr algn="ctr">
              <a:buFont typeface="Wingdings" pitchFamily="2" charset="2"/>
              <a:buNone/>
            </a:pPr>
            <a:r>
              <a:rPr lang="uk-UA" sz="1600" dirty="0"/>
              <a:t>мають назву </a:t>
            </a:r>
            <a:r>
              <a:rPr lang="uk-UA" sz="1600" i="1" dirty="0"/>
              <a:t>зодіакальних</a:t>
            </a:r>
            <a:r>
              <a:rPr lang="uk-UA" sz="1600" dirty="0"/>
              <a:t>. Слово </a:t>
            </a:r>
            <a:r>
              <a:rPr lang="uk-UA" sz="1600" dirty="0" err="1"/>
              <a:t>“зодіак”</a:t>
            </a:r>
            <a:r>
              <a:rPr lang="uk-UA" sz="1600" dirty="0"/>
              <a:t> означає </a:t>
            </a:r>
            <a:r>
              <a:rPr lang="uk-UA" sz="1600" dirty="0" err="1"/>
              <a:t>“коло</a:t>
            </a:r>
            <a:r>
              <a:rPr lang="uk-UA" sz="1600" dirty="0"/>
              <a:t> із зображеннями </a:t>
            </a:r>
            <a:r>
              <a:rPr lang="uk-UA" sz="1600" dirty="0" err="1"/>
              <a:t>тварин”</a:t>
            </a:r>
            <a:r>
              <a:rPr lang="uk-UA" sz="1600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uk-UA" sz="1600" dirty="0"/>
              <a:t>або </a:t>
            </a:r>
            <a:r>
              <a:rPr lang="uk-UA" sz="1600" dirty="0" err="1"/>
              <a:t>“пояс</a:t>
            </a:r>
            <a:r>
              <a:rPr lang="uk-UA" sz="1600" dirty="0"/>
              <a:t> </a:t>
            </a:r>
            <a:r>
              <a:rPr lang="uk-UA" sz="1600" dirty="0" err="1"/>
              <a:t>тварин”</a:t>
            </a:r>
            <a:r>
              <a:rPr lang="uk-UA" sz="1600" dirty="0"/>
              <a:t>. В зодіаку налічується 12 сузір'їв. Зауважимо: з 20 листопада по </a:t>
            </a:r>
          </a:p>
          <a:p>
            <a:pPr algn="ctr">
              <a:buFont typeface="Wingdings" pitchFamily="2" charset="2"/>
              <a:buNone/>
            </a:pPr>
            <a:r>
              <a:rPr lang="uk-UA" sz="1600" dirty="0"/>
              <a:t>18 грудня Сонця перебуває у 13-му сузір'ї – Змієносця, проте воно до числа</a:t>
            </a:r>
          </a:p>
          <a:p>
            <a:pPr algn="ctr">
              <a:buFont typeface="Wingdings" pitchFamily="2" charset="2"/>
              <a:buNone/>
            </a:pPr>
            <a:r>
              <a:rPr lang="uk-UA" sz="1600" dirty="0"/>
              <a:t> зодіакальних не зараховано.</a:t>
            </a:r>
          </a:p>
          <a:p>
            <a:pPr algn="ctr">
              <a:buFont typeface="Wingdings" pitchFamily="2" charset="2"/>
              <a:buNone/>
            </a:pPr>
            <a:r>
              <a:rPr lang="uk-UA" sz="1600" dirty="0"/>
              <a:t>Знак </a:t>
            </a:r>
            <a:r>
              <a:rPr lang="uk-UA" sz="1600" dirty="0" err="1"/>
              <a:t>Зодіака</a:t>
            </a:r>
            <a:r>
              <a:rPr lang="uk-UA" sz="1600" dirty="0"/>
              <a:t> – це дуга екліптики протяжністю в 30</a:t>
            </a:r>
            <a:r>
              <a:rPr lang="uk-UA" sz="1600" baseline="30000" dirty="0"/>
              <a:t>о</a:t>
            </a:r>
            <a:r>
              <a:rPr lang="uk-UA" sz="1600" dirty="0"/>
              <a:t>, позначена назвою відповідного</a:t>
            </a:r>
          </a:p>
          <a:p>
            <a:pPr algn="ctr">
              <a:buFont typeface="Wingdings" pitchFamily="2" charset="2"/>
              <a:buNone/>
            </a:pPr>
            <a:r>
              <a:rPr lang="uk-UA" sz="1600" dirty="0"/>
              <a:t>зодіакального сузір'я.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Земля і Місяць</a:t>
            </a:r>
            <a:endParaRPr lang="ru-R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uk-UA" sz="1800"/>
              <a:t>Земля бере участь у двох рухах у просторі: обертається навколо осі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та рухається навколо Сонця з середньою швидкістю 30км/м на середній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віддалі 149,6 млн. км. Завдяки рухові Землі по орбіті з періодом 365 діб 5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год. 48 хв. 46 с Сонце, відображаючи цей рух, переміщується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небом серед зір з тим же періодом у напрямку, протилежному добовому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обертанню неба, із заходу на схід.</a:t>
            </a:r>
          </a:p>
          <a:p>
            <a:pPr marL="609600" indent="-609600">
              <a:lnSpc>
                <a:spcPct val="80000"/>
              </a:lnSpc>
            </a:pPr>
            <a:r>
              <a:rPr lang="uk-UA" sz="1800"/>
              <a:t>Місяць – найближче до Землі небесне тіло, яке знаходиться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від неї на середній віддалі 384 400 км і має радіус 1 738 км.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Відношення маси Місяця до маси Землі у порівнянні з подібною величиною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для супутників інших планет дуже велике і становить 1:81. друге місце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посідає супутник Нептун Тритон, але його маса вже у 700 разів менша за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масу планети.  Тому є всі підстави вважати систему Земля-Місяць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1800" i="1"/>
              <a:t>подвійною планетою.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2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yak-prosto.com/images/7/0/yak-viznachiti--v-yakomu-znaku-misy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3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://vidomosti-ua.com/photo/original-1299743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67834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297</TotalTime>
  <Words>774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Tahoma</vt:lpstr>
      <vt:lpstr>Wingdings</vt:lpstr>
      <vt:lpstr>Текстура</vt:lpstr>
      <vt:lpstr>Диаграмма Microsoft Graph</vt:lpstr>
      <vt:lpstr>Астрономія</vt:lpstr>
      <vt:lpstr>Слайд 2</vt:lpstr>
      <vt:lpstr>Слайд 3</vt:lpstr>
      <vt:lpstr>Слайд 4</vt:lpstr>
      <vt:lpstr>Слайд 5</vt:lpstr>
      <vt:lpstr>Зодіакальні сузір'я і знаки Зодіаку</vt:lpstr>
      <vt:lpstr>Земля і Місяць</vt:lpstr>
      <vt:lpstr>Слайд 8</vt:lpstr>
      <vt:lpstr>Слайд 9</vt:lpstr>
      <vt:lpstr>Планети земної групи</vt:lpstr>
      <vt:lpstr>Планети-гіганти </vt:lpstr>
      <vt:lpstr>Слайд 12</vt:lpstr>
      <vt:lpstr>Молочний Шлях (Чумацький Шлях)</vt:lpstr>
      <vt:lpstr>Слайд 14</vt:lpstr>
      <vt:lpstr>Слайд 15</vt:lpstr>
      <vt:lpstr>Слайд 16</vt:lpstr>
      <vt:lpstr>Діаграма мас </vt:lpstr>
      <vt:lpstr>Діаграма мас планет-гігантів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Астрономія</dc:title>
  <dc:creator>Вика</dc:creator>
  <cp:lastModifiedBy>user</cp:lastModifiedBy>
  <cp:revision>14</cp:revision>
  <dcterms:created xsi:type="dcterms:W3CDTF">2009-04-21T17:33:03Z</dcterms:created>
  <dcterms:modified xsi:type="dcterms:W3CDTF">2014-09-18T15:55:02Z</dcterms:modified>
</cp:coreProperties>
</file>