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AC2EA-5102-4260-A680-32410F968048}" type="datetimeFigureOut">
              <a:rPr lang="uk-UA" smtClean="0"/>
              <a:t>02.02.2015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2BF3D-3332-4DA5-A50E-15C2094C687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76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мощность источника энергии недостаточна для поддержания стационарного дугового разряда или тлеющего разряд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2BF3D-3332-4DA5-A50E-15C2094C687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460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15314" y="5105400"/>
            <a:ext cx="4320480" cy="1752600"/>
          </a:xfrm>
        </p:spPr>
        <p:txBody>
          <a:bodyPr/>
          <a:lstStyle/>
          <a:p>
            <a:r>
              <a:rPr lang="uk-UA" dirty="0" err="1" smtClean="0"/>
              <a:t>Презентацию</a:t>
            </a:r>
            <a:r>
              <a:rPr lang="uk-UA" dirty="0" smtClean="0"/>
              <a:t> </a:t>
            </a:r>
            <a:r>
              <a:rPr lang="uk-UA" dirty="0" err="1" smtClean="0"/>
              <a:t>подготовили</a:t>
            </a:r>
            <a:r>
              <a:rPr lang="uk-UA" dirty="0" smtClean="0"/>
              <a:t> ученики 9-Б </a:t>
            </a:r>
            <a:r>
              <a:rPr lang="uk-UA" dirty="0" err="1" smtClean="0"/>
              <a:t>класса</a:t>
            </a:r>
            <a:r>
              <a:rPr lang="uk-UA" dirty="0" smtClean="0"/>
              <a:t> </a:t>
            </a:r>
          </a:p>
          <a:p>
            <a:r>
              <a:rPr lang="uk-UA" dirty="0" smtClean="0"/>
              <a:t>ХСШ №16</a:t>
            </a:r>
          </a:p>
          <a:p>
            <a:r>
              <a:rPr lang="uk-UA" dirty="0" err="1" smtClean="0"/>
              <a:t>Поваляев</a:t>
            </a:r>
            <a:r>
              <a:rPr lang="uk-UA" dirty="0" smtClean="0"/>
              <a:t> </a:t>
            </a:r>
            <a:r>
              <a:rPr lang="uk-UA" dirty="0" err="1" smtClean="0"/>
              <a:t>Игорь</a:t>
            </a:r>
            <a:r>
              <a:rPr lang="uk-UA" dirty="0" smtClean="0"/>
              <a:t> и </a:t>
            </a:r>
            <a:r>
              <a:rPr lang="uk-UA" dirty="0" err="1" smtClean="0"/>
              <a:t>Калайтан</a:t>
            </a:r>
            <a:r>
              <a:rPr lang="uk-UA" dirty="0" smtClean="0"/>
              <a:t> Владислав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dirty="0" err="1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Book Antiqua" panose="02040602050305030304" pitchFamily="18" charset="0"/>
                <a:cs typeface="Andalus" panose="02020603050405020304" pitchFamily="18" charset="-78"/>
              </a:rPr>
              <a:t>Искровой</a:t>
            </a:r>
            <a:r>
              <a:rPr lang="uk-UA" sz="4400" dirty="0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Book Antiqua" panose="02040602050305030304" pitchFamily="18" charset="0"/>
                <a:cs typeface="Andalus" panose="02020603050405020304" pitchFamily="18" charset="-78"/>
              </a:rPr>
              <a:t> </a:t>
            </a:r>
            <a:r>
              <a:rPr lang="uk-UA" sz="4400" dirty="0" err="1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Book Antiqua" panose="02040602050305030304" pitchFamily="18" charset="0"/>
                <a:cs typeface="Andalus" panose="02020603050405020304" pitchFamily="18" charset="-78"/>
              </a:rPr>
              <a:t>разряд</a:t>
            </a:r>
            <a:endParaRPr lang="uk-UA" sz="4400" dirty="0">
              <a:ln>
                <a:solidFill>
                  <a:schemeClr val="tx2"/>
                </a:solidFill>
              </a:ln>
              <a:solidFill>
                <a:schemeClr val="tx2"/>
              </a:solidFill>
              <a:latin typeface="Book Antiqua" panose="02040602050305030304" pitchFamily="18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127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196751"/>
            <a:ext cx="86764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err="1">
                <a:ln>
                  <a:solidFill>
                    <a:schemeClr val="tx2"/>
                  </a:solidFill>
                </a:ln>
                <a:solidFill>
                  <a:schemeClr val="tx2"/>
                </a:solidFill>
              </a:rPr>
              <a:t>Искровой</a:t>
            </a:r>
            <a:r>
              <a:rPr lang="uk-UA" sz="3200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</a:rPr>
              <a:t> </a:t>
            </a:r>
            <a:r>
              <a:rPr lang="uk-UA" sz="3200" dirty="0" err="1">
                <a:ln>
                  <a:solidFill>
                    <a:schemeClr val="tx2"/>
                  </a:solidFill>
                </a:ln>
                <a:solidFill>
                  <a:schemeClr val="tx2"/>
                </a:solidFill>
              </a:rPr>
              <a:t>разряд</a:t>
            </a:r>
            <a:endParaRPr lang="uk-UA" sz="3200" dirty="0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" name="Текст 3"/>
          <p:cNvSpPr txBox="1">
            <a:spLocks/>
          </p:cNvSpPr>
          <p:nvPr/>
        </p:nvSpPr>
        <p:spPr>
          <a:xfrm>
            <a:off x="107504" y="1892528"/>
            <a:ext cx="2971800" cy="240510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err="1" smtClean="0"/>
              <a:t>Искрово́й</a:t>
            </a:r>
            <a:r>
              <a:rPr lang="ru-RU" sz="2400" dirty="0" smtClean="0"/>
              <a:t> </a:t>
            </a:r>
            <a:r>
              <a:rPr lang="ru-RU" sz="2400" dirty="0" err="1" smtClean="0"/>
              <a:t>разря́д</a:t>
            </a:r>
            <a:r>
              <a:rPr lang="ru-RU" sz="2400" dirty="0" smtClean="0"/>
              <a:t> (искра электрическая) — нестационарная форма электрического разряда, происходящая в газах. Искровой разряд</a:t>
            </a:r>
            <a:endParaRPr lang="uk-UA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423" y="1574993"/>
            <a:ext cx="5001547" cy="3751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4631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lad\AppData\Roaming\Skype\My Skype Received Files\разрял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88640"/>
            <a:ext cx="8496944" cy="646331"/>
          </a:xfrm>
          <a:prstGeom prst="rect">
            <a:avLst/>
          </a:prstGeom>
        </p:spPr>
        <p:txBody>
          <a:bodyPr wrap="square">
            <a:prstTxWarp prst="textDeflateBottom">
              <a:avLst/>
            </a:prstTxWarp>
            <a:spAutoFit/>
          </a:bodyPr>
          <a:lstStyle/>
          <a:p>
            <a:r>
              <a:rPr lang="uk-UA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Условия</a:t>
            </a:r>
            <a:r>
              <a:rPr lang="uk-U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возникновения</a:t>
            </a:r>
            <a:r>
              <a:rPr lang="uk-U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lang="uk-U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●</a:t>
            </a:r>
            <a:r>
              <a:rPr lang="uk-UA" sz="2000" dirty="0" smtClean="0">
                <a:solidFill>
                  <a:schemeClr val="tx2"/>
                </a:solidFill>
              </a:rPr>
              <a:t> </a:t>
            </a:r>
            <a:r>
              <a:rPr lang="uk-UA" sz="2400" dirty="0" smtClean="0"/>
              <a:t>Е</a:t>
            </a:r>
            <a:r>
              <a:rPr lang="ru-RU" sz="2400" dirty="0" err="1" smtClean="0"/>
              <a:t>сли</a:t>
            </a:r>
            <a:r>
              <a:rPr lang="ru-RU" sz="2400" dirty="0" smtClean="0"/>
              <a:t> </a:t>
            </a:r>
            <a:r>
              <a:rPr lang="ru-RU" sz="2400" dirty="0"/>
              <a:t>мощность источника энергии недостаточна для поддержания стационарного дугового разряда или тлеющего </a:t>
            </a:r>
            <a:r>
              <a:rPr lang="ru-RU" sz="2400" dirty="0" smtClean="0"/>
              <a:t>разряда.</a:t>
            </a: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580559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</a:rPr>
              <a:t>● </a:t>
            </a:r>
            <a:r>
              <a:rPr lang="ru-RU" sz="2400" dirty="0" smtClean="0"/>
              <a:t>Если </a:t>
            </a:r>
            <a:r>
              <a:rPr lang="ru-RU" sz="2400" dirty="0"/>
              <a:t>источник тока не способен поддерживать самостоятельный электрический разряд в течение длительного </a:t>
            </a:r>
            <a:r>
              <a:rPr lang="ru-RU" sz="2400" dirty="0" smtClean="0"/>
              <a:t>времени.</a:t>
            </a:r>
            <a:endParaRPr lang="uk-UA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293096"/>
            <a:ext cx="2694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solidFill>
                  <a:schemeClr val="tx2"/>
                </a:solidFill>
              </a:rPr>
              <a:t>● </a:t>
            </a:r>
            <a:r>
              <a:rPr lang="uk-UA" sz="2400" dirty="0" err="1" smtClean="0"/>
              <a:t>Сверкание</a:t>
            </a:r>
            <a:r>
              <a:rPr lang="uk-UA" sz="2400" dirty="0" smtClean="0"/>
              <a:t> </a:t>
            </a:r>
            <a:r>
              <a:rPr lang="uk-UA" sz="2400" dirty="0" err="1" smtClean="0"/>
              <a:t>молнии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27367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lad\AppData\Roaming\Skype\My Skype Received Files\заряд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9"/>
            <a:ext cx="9144000" cy="685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7155" y="1221987"/>
            <a:ext cx="3195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solidFill>
                  <a:schemeClr val="tx2"/>
                </a:solidFill>
              </a:rPr>
              <a:t>●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/>
              <a:t>Н</a:t>
            </a:r>
            <a:r>
              <a:rPr lang="uk-UA" sz="2400" dirty="0" err="1" smtClean="0"/>
              <a:t>апряжение</a:t>
            </a:r>
            <a:r>
              <a:rPr lang="uk-UA" sz="2400" dirty="0" smtClean="0"/>
              <a:t> </a:t>
            </a:r>
            <a:r>
              <a:rPr lang="uk-UA" sz="2400" dirty="0" err="1" smtClean="0"/>
              <a:t>зажигания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7524" y="188640"/>
            <a:ext cx="8568952" cy="800799"/>
          </a:xfrm>
          <a:prstGeom prst="rect">
            <a:avLst/>
          </a:prstGeom>
        </p:spPr>
        <p:txBody>
          <a:bodyPr wrap="none">
            <a:prstTxWarp prst="textDeflateBottom">
              <a:avLst/>
            </a:prstTxWarp>
            <a:spAutoFit/>
          </a:bodyPr>
          <a:lstStyle/>
          <a:p>
            <a:r>
              <a:rPr lang="uk-UA" sz="49600" dirty="0" err="1">
                <a:latin typeface="+mj-lt"/>
              </a:rPr>
              <a:t>Величины</a:t>
            </a:r>
            <a:r>
              <a:rPr lang="uk-UA" sz="49600" dirty="0">
                <a:latin typeface="+mj-lt"/>
              </a:rPr>
              <a:t>, </a:t>
            </a:r>
            <a:r>
              <a:rPr lang="uk-UA" sz="49600" dirty="0" err="1">
                <a:latin typeface="+mj-lt"/>
              </a:rPr>
              <a:t>характеризующие</a:t>
            </a:r>
            <a:r>
              <a:rPr lang="uk-UA" sz="49600" dirty="0">
                <a:latin typeface="+mj-lt"/>
              </a:rPr>
              <a:t> </a:t>
            </a:r>
            <a:r>
              <a:rPr lang="uk-UA" sz="49600" dirty="0" err="1">
                <a:latin typeface="+mj-lt"/>
              </a:rPr>
              <a:t>искровой</a:t>
            </a:r>
            <a:r>
              <a:rPr lang="uk-UA" sz="49600" dirty="0">
                <a:latin typeface="+mj-lt"/>
              </a:rPr>
              <a:t> </a:t>
            </a:r>
            <a:r>
              <a:rPr lang="uk-UA" sz="49600" dirty="0" err="1" smtClean="0">
                <a:latin typeface="+mj-lt"/>
              </a:rPr>
              <a:t>разряд</a:t>
            </a:r>
            <a:r>
              <a:rPr lang="uk-UA" sz="49600" dirty="0">
                <a:latin typeface="+mj-lt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7155" y="2110787"/>
            <a:ext cx="3174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solidFill>
                  <a:schemeClr val="tx2"/>
                </a:solidFill>
              </a:rPr>
              <a:t>●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/>
              <a:t>Н</a:t>
            </a:r>
            <a:r>
              <a:rPr lang="uk-UA" sz="2400" dirty="0" err="1" smtClean="0"/>
              <a:t>апряжение</a:t>
            </a:r>
            <a:r>
              <a:rPr lang="uk-UA" sz="2400" dirty="0" smtClean="0"/>
              <a:t> </a:t>
            </a:r>
            <a:r>
              <a:rPr lang="uk-UA" sz="2400" dirty="0" err="1"/>
              <a:t>погасания</a:t>
            </a:r>
            <a:endParaRPr lang="uk-UA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7524" y="2896243"/>
            <a:ext cx="3456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solidFill>
                  <a:schemeClr val="tx2"/>
                </a:solidFill>
              </a:rPr>
              <a:t>●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 smtClean="0"/>
              <a:t>Максимальная</a:t>
            </a:r>
            <a:r>
              <a:rPr lang="uk-UA" sz="2400" dirty="0" smtClean="0"/>
              <a:t> </a:t>
            </a:r>
            <a:r>
              <a:rPr lang="uk-UA" sz="2400" dirty="0"/>
              <a:t>сила </a:t>
            </a:r>
            <a:r>
              <a:rPr lang="uk-UA" sz="2400" dirty="0" err="1"/>
              <a:t>тока</a:t>
            </a:r>
            <a:r>
              <a:rPr lang="uk-UA" sz="2400" dirty="0"/>
              <a:t> </a:t>
            </a:r>
            <a:endParaRPr lang="uk-UA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7155" y="3616037"/>
            <a:ext cx="2090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solidFill>
                  <a:schemeClr val="tx2"/>
                </a:solidFill>
              </a:rPr>
              <a:t>●</a:t>
            </a:r>
            <a:r>
              <a:rPr lang="uk-UA" sz="2400" dirty="0" smtClean="0"/>
              <a:t> </a:t>
            </a:r>
            <a:r>
              <a:rPr lang="uk-UA" sz="2400" dirty="0" err="1"/>
              <a:t>Д</a:t>
            </a:r>
            <a:r>
              <a:rPr lang="uk-UA" sz="2400" dirty="0" err="1" smtClean="0"/>
              <a:t>лительность</a:t>
            </a:r>
            <a:endParaRPr lang="uk-UA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7154" y="4352172"/>
            <a:ext cx="85593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Могут меняться в широких пределах в зависимости от параметров разрядной цепи, величины разрядного промежутка, геометрии электродов, давления газа.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75553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Особый</a:t>
            </a:r>
            <a:r>
              <a:rPr lang="uk-UA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dirty="0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вид</a:t>
            </a:r>
            <a:endParaRPr lang="uk-UA" dirty="0">
              <a:ln>
                <a:solidFill>
                  <a:schemeClr val="tx2"/>
                </a:solidFill>
              </a:ln>
              <a:solidFill>
                <a:schemeClr val="tx2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19284"/>
            <a:ext cx="8136904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>
                <a:ln w="0"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Особый вид искрового разряда — скользящий искровой разряд, возникающий вдоль поверхности раздела газа и твёрдого диэлектрика, помещенного между электродами, при условии превышения напряженностью поля пробивной прочности воздуха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uk-UA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1513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Vlad\AppData\Roaming\Skype\My Skype Received Files\iskrov-promezh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436187"/>
            <a:ext cx="4487625" cy="342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Vlad\AppData\Roaming\Skype\My Skype Received Files\201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36" y="3453958"/>
            <a:ext cx="4648944" cy="340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07904" y="836712"/>
            <a:ext cx="22493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err="1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effectLst/>
              </a:rPr>
              <a:t>Применение</a:t>
            </a:r>
            <a:r>
              <a:rPr lang="uk-UA" sz="3200" dirty="0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effectLst/>
              </a:rPr>
              <a:t>:</a:t>
            </a:r>
            <a:endParaRPr lang="uk-UA" sz="3200" dirty="0">
              <a:ln>
                <a:solidFill>
                  <a:schemeClr val="tx2"/>
                </a:solidFill>
              </a:ln>
              <a:solidFill>
                <a:schemeClr val="tx2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7592" y="1484784"/>
            <a:ext cx="7994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/>
                </a:solidFill>
              </a:rPr>
              <a:t>●</a:t>
            </a:r>
            <a:r>
              <a:rPr lang="ru-RU" sz="2400" dirty="0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</a:rPr>
              <a:t>в </a:t>
            </a:r>
            <a:r>
              <a:rPr lang="ru-RU" sz="2400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</a:rPr>
              <a:t>технике (инсценировка взрывов и процессов горения, измерение высоких напряжений; спектроскопический анализ, использование в переключателях электрических цепей, для высокоточной обработки металлов)</a:t>
            </a:r>
            <a:endParaRPr lang="uk-UA" sz="2400" dirty="0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67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800" dirty="0" err="1" smtClean="0"/>
              <a:t>Спасибо</a:t>
            </a:r>
            <a:r>
              <a:rPr lang="uk-UA" sz="2800" dirty="0" smtClean="0"/>
              <a:t> за Ваше </a:t>
            </a:r>
            <a:r>
              <a:rPr lang="uk-UA" sz="2800" dirty="0" err="1" smtClean="0"/>
              <a:t>внимание</a:t>
            </a:r>
            <a:r>
              <a:rPr lang="uk-UA" sz="2800" dirty="0" smtClean="0"/>
              <a:t> </a:t>
            </a:r>
            <a:r>
              <a:rPr lang="uk-UA" sz="2800" dirty="0" smtClean="0">
                <a:sym typeface="Wingdings" panose="05000000000000000000" pitchFamily="2" charset="2"/>
              </a:rPr>
              <a:t></a:t>
            </a:r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dirty="0" err="1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</a:rPr>
              <a:t>Конец</a:t>
            </a:r>
            <a:endParaRPr lang="uk-UA" sz="5400" dirty="0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7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49</TotalTime>
  <Words>196</Words>
  <Application>Microsoft Office PowerPoint</Application>
  <PresentationFormat>Экран (4:3)</PresentationFormat>
  <Paragraphs>24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Горизонт</vt:lpstr>
      <vt:lpstr>Искровой разряд</vt:lpstr>
      <vt:lpstr>Презентация PowerPoint</vt:lpstr>
      <vt:lpstr>Презентация PowerPoint</vt:lpstr>
      <vt:lpstr>Презентация PowerPoint</vt:lpstr>
      <vt:lpstr>Особый вид</vt:lpstr>
      <vt:lpstr>Презентация PowerPoint</vt:lpstr>
      <vt:lpstr>Конец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Искровой разряд</dc:title>
  <dc:creator>Vlad</dc:creator>
  <cp:lastModifiedBy>Vlad </cp:lastModifiedBy>
  <cp:revision>7</cp:revision>
  <dcterms:created xsi:type="dcterms:W3CDTF">2015-02-02T16:15:00Z</dcterms:created>
  <dcterms:modified xsi:type="dcterms:W3CDTF">2015-02-02T17:27:08Z</dcterms:modified>
</cp:coreProperties>
</file>