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424" autoAdjust="0"/>
  </p:normalViewPr>
  <p:slideViewPr>
    <p:cSldViewPr>
      <p:cViewPr varScale="1">
        <p:scale>
          <a:sx n="72" d="100"/>
          <a:sy n="72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8B9FB-A1DC-4B8F-9349-8E8935B96C36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6FA4E-7C1D-4EC2-B6B7-42E3CF4D30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BB1CE-CDCB-47C0-BF43-CC95E4271CAA}" type="datetimeFigureOut">
              <a:rPr lang="ru-RU" smtClean="0"/>
              <a:pPr/>
              <a:t>08.02.2015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911DB-3C4F-4F3B-BE55-D23F765FD9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F%D0%B5%D1%82%D1%80%D0%BE%D0%B2_%D0%92%D0%B0%D1%81%D0%B8%D0%BB%D1%8C_%D0%92%D0%BE%D0%BB%D0%BE%D0%B4%D0%B8%D0%BC%D0%B8%D1%80%D0%BE%D0%B2%D0%B8%D1%87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бл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Іскровий газовий розряд</a:t>
            </a:r>
            <a:endParaRPr lang="ru-RU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Іскровий розряд - нестаціонарна форма електричного розряду, яка відбувається в газах. Такий розряд виникає зазвичай при атмосферному тиску і супроводжується характерним звуковим ефектом - «тріском» іскри.  </a:t>
            </a:r>
            <a:endParaRPr lang="ru-RU" dirty="0" smtClean="0">
              <a:solidFill>
                <a:srgbClr val="FFFF00"/>
              </a:solidFill>
            </a:endParaRPr>
          </a:p>
          <a:p>
            <a:r>
              <a:rPr lang="uk-UA" dirty="0" smtClean="0">
                <a:solidFill>
                  <a:srgbClr val="FFFF00"/>
                </a:solidFill>
              </a:rPr>
              <a:t> </a:t>
            </a:r>
            <a:endParaRPr lang="ru-RU" dirty="0" smtClean="0">
              <a:solidFill>
                <a:srgbClr val="FFFF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Тліючий розряд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бл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0215602" y="21429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 </a:t>
            </a:r>
            <a:endParaRPr lang="ru-RU" dirty="0" smtClean="0"/>
          </a:p>
          <a:p>
            <a:r>
              <a:rPr lang="uk-UA" sz="29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Іскровий розряд являє собою пучок яскравих, швидко зникаючих або </a:t>
            </a:r>
            <a:r>
              <a:rPr lang="uk-UA" sz="29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змінюючих</a:t>
            </a:r>
            <a:r>
              <a:rPr lang="uk-UA" sz="29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один одного ниткоподібних, часто сильно розгалужених смужок - іскрових каналів </a:t>
            </a:r>
            <a:r>
              <a:rPr lang="uk-UA" sz="29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.Механізм</a:t>
            </a:r>
            <a:r>
              <a:rPr lang="uk-UA" sz="29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формування іскрових каналів (і, отже, виникнення іскрового розряду) пояснюється </a:t>
            </a:r>
            <a:r>
              <a:rPr lang="uk-UA" sz="29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стримерною</a:t>
            </a:r>
            <a:r>
              <a:rPr lang="uk-UA" sz="29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 теорією електричного пробою газів. Згідно цієї теорії, з електронних лавин, що виникають в електричному полі розрядного проміжку, при певних умовах утворюються </a:t>
            </a:r>
            <a:r>
              <a:rPr lang="uk-UA" sz="29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стримери</a:t>
            </a:r>
            <a:r>
              <a:rPr lang="uk-UA" sz="29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- тонкі розгалужені канали  що тьмяно світяться, які містять іонізовані атоми газу і відщеплені від них </a:t>
            </a:r>
            <a:r>
              <a:rPr lang="uk-UA" sz="2900" dirty="0" smtClean="0">
                <a:solidFill>
                  <a:srgbClr val="FFFF00"/>
                </a:solidFill>
              </a:rPr>
              <a:t>вільні електрони. Кожен канал швидко розширюється, в результаті чого на його кордонах виникає ударна хвиля. Сукупність ударних хвиль від розширення  іскрових каналів породжує звук, що сприймається як «тріск» іскри (у разі блискавки - грім).</a:t>
            </a:r>
            <a:br>
              <a:rPr lang="uk-UA" sz="2900" dirty="0" smtClean="0">
                <a:solidFill>
                  <a:srgbClr val="FFFF00"/>
                </a:solidFill>
              </a:rPr>
            </a:br>
            <a:r>
              <a:rPr lang="uk-UA" sz="2900" dirty="0" smtClean="0">
                <a:solidFill>
                  <a:srgbClr val="FFFF00"/>
                </a:solidFill>
              </a:rPr>
              <a:t/>
            </a:r>
            <a:br>
              <a:rPr lang="uk-UA" sz="2900" dirty="0" smtClean="0">
                <a:solidFill>
                  <a:srgbClr val="FFFF00"/>
                </a:solidFill>
              </a:rPr>
            </a:br>
            <a:r>
              <a:rPr lang="uk-UA" sz="2900" dirty="0" smtClean="0">
                <a:solidFill>
                  <a:srgbClr val="FFFF00"/>
                </a:solidFill>
              </a:rPr>
              <a:t>Напруга запалювання іскрового розряду, як правило, досить велика. Напруженість електричного поля в іскрі знижується від декількох десятків кіловольт на сантиметр (кВ / см) в момент пробою до ~ 100 вольт на сантиметр (В / см) через кілька мікросекунд. Максимальна сила струму в потужному іскровому  розряді може досягати значень порядку декількох сотень тисяч ампер.</a:t>
            </a:r>
            <a:br>
              <a:rPr lang="uk-UA" sz="2900" dirty="0" smtClean="0">
                <a:solidFill>
                  <a:srgbClr val="FFFF00"/>
                </a:solidFill>
              </a:rPr>
            </a:br>
            <a:r>
              <a:rPr lang="uk-UA" sz="2900" dirty="0" smtClean="0">
                <a:solidFill>
                  <a:srgbClr val="FFFF00"/>
                </a:solidFill>
              </a:rPr>
              <a:t/>
            </a:r>
            <a:br>
              <a:rPr lang="uk-UA" sz="2900" dirty="0" smtClean="0">
                <a:solidFill>
                  <a:srgbClr val="FFFF00"/>
                </a:solidFill>
              </a:rPr>
            </a:br>
            <a:endParaRPr lang="ru-RU" sz="29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Коронний розряд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FF00"/>
                </a:solidFill>
              </a:rPr>
              <a:t>Коро́нний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розря́д</a:t>
            </a:r>
            <a:r>
              <a:rPr lang="ru-RU" dirty="0" smtClean="0">
                <a:solidFill>
                  <a:srgbClr val="FFFF00"/>
                </a:solidFill>
              </a:rPr>
              <a:t> — тип газового </a:t>
            </a:r>
            <a:r>
              <a:rPr lang="ru-RU" dirty="0" err="1" smtClean="0">
                <a:solidFill>
                  <a:srgbClr val="FFFF00"/>
                </a:solidFill>
              </a:rPr>
              <a:t>розряду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виникає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сильних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неоднорідних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електричних</a:t>
            </a:r>
            <a:r>
              <a:rPr lang="ru-RU" dirty="0" smtClean="0">
                <a:solidFill>
                  <a:srgbClr val="FFFF00"/>
                </a:solidFill>
              </a:rPr>
              <a:t> полях </a:t>
            </a:r>
            <a:r>
              <a:rPr lang="ru-RU" dirty="0" err="1" smtClean="0">
                <a:solidFill>
                  <a:srgbClr val="FFFF00"/>
                </a:solidFill>
              </a:rPr>
              <a:t>навколо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електродів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із</a:t>
            </a:r>
            <a:r>
              <a:rPr lang="ru-RU" dirty="0" smtClean="0">
                <a:solidFill>
                  <a:srgbClr val="FFFF00"/>
                </a:solidFill>
              </a:rPr>
              <a:t> великою </a:t>
            </a:r>
            <a:r>
              <a:rPr lang="ru-RU" dirty="0" err="1" smtClean="0">
                <a:solidFill>
                  <a:srgbClr val="FFFF00"/>
                </a:solidFill>
              </a:rPr>
              <a:t>кривиною</a:t>
            </a:r>
            <a:r>
              <a:rPr lang="ru-RU" dirty="0" smtClean="0">
                <a:solidFill>
                  <a:srgbClr val="FFFF00"/>
                </a:solidFill>
              </a:rPr>
              <a:t> в газах </a:t>
            </a:r>
            <a:r>
              <a:rPr lang="ru-RU" dirty="0" err="1" smtClean="0">
                <a:solidFill>
                  <a:srgbClr val="FFFF00"/>
                </a:solidFill>
              </a:rPr>
              <a:t>із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доволі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високою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густиною</a:t>
            </a:r>
            <a:r>
              <a:rPr lang="uk-UA" dirty="0" smtClean="0">
                <a:solidFill>
                  <a:srgbClr val="FFFF00"/>
                </a:solidFill>
              </a:rPr>
              <a:t>.</a:t>
            </a:r>
            <a:endParaRPr lang="ru-RU" dirty="0" smtClean="0">
              <a:solidFill>
                <a:srgbClr val="FFFF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7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358610" y="142852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5929354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Коронний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проявляється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візуально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вигляді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світіння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навколо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гострих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кутів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електрода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Напруженість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електричного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поля,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необхідна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для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виникнення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коронного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повинна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перевищувати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3×10</a:t>
            </a:r>
            <a:r>
              <a:rPr lang="ru-RU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4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 В/см. </a:t>
            </a:r>
          </a:p>
          <a:p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Якщо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коронний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виникає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навколо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негативного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електрода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то корона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називається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«негативною»,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якщо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навколо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позитивного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електрода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 — позитивною.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Механізми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виникнення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позитивної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й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негативної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корони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різні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Позитивна корона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виникає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в тому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випадку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коли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загостреним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електродом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є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анод. У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цьому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випадку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електронні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лавини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зароджуються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межі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корони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й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розповсюджуються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до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неї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</a:p>
          <a:p>
            <a:r>
              <a:rPr lang="uk-U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 </a:t>
            </a:r>
            <a:endParaRPr lang="ru-RU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Коронні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нерідко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виникають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природних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умовах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як результат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дії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атмосферної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електрики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Явище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виникнення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корон на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верхів'ях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дерев,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корабельних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щоглах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тощо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отримало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назву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вогнів</a:t>
            </a:r>
            <a:r>
              <a:rPr lang="ru-RU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святого </a:t>
            </a:r>
            <a:r>
              <a:rPr lang="ru-RU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Ельма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Коронні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розряди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утворюються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також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навколо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високовольтних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ліній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Йонізуючи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повітря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навколо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провідників</a:t>
            </a:r>
            <a:r>
              <a:rPr lang="ru-RU" dirty="0" smtClean="0">
                <a:solidFill>
                  <a:srgbClr val="FFFF00"/>
                </a:solidFill>
              </a:rPr>
              <a:t>, вони </a:t>
            </a:r>
            <a:r>
              <a:rPr lang="ru-RU" dirty="0" err="1" smtClean="0">
                <a:solidFill>
                  <a:srgbClr val="FFFF00"/>
                </a:solidFill>
              </a:rPr>
              <a:t>приводять</a:t>
            </a:r>
            <a:r>
              <a:rPr lang="ru-RU" dirty="0" smtClean="0">
                <a:solidFill>
                  <a:srgbClr val="FFFF00"/>
                </a:solidFill>
              </a:rPr>
              <a:t> до </a:t>
            </a:r>
            <a:r>
              <a:rPr lang="ru-RU" dirty="0" err="1" smtClean="0">
                <a:solidFill>
                  <a:srgbClr val="FFFF00"/>
                </a:solidFill>
              </a:rPr>
              <a:t>втрат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електроенергії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Коронний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розряд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використовується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фільтрах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які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служать</a:t>
            </a:r>
            <a:r>
              <a:rPr lang="ru-RU" dirty="0" smtClean="0">
                <a:solidFill>
                  <a:srgbClr val="FFFF00"/>
                </a:solidFill>
              </a:rPr>
              <a:t> для очистки </a:t>
            </a:r>
            <a:r>
              <a:rPr lang="ru-RU" dirty="0" err="1" smtClean="0">
                <a:solidFill>
                  <a:srgbClr val="FFFF00"/>
                </a:solidFill>
              </a:rPr>
              <a:t>промислових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газів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частинок</a:t>
            </a:r>
            <a:r>
              <a:rPr lang="ru-RU" dirty="0" smtClean="0">
                <a:solidFill>
                  <a:srgbClr val="FFFF00"/>
                </a:solidFill>
              </a:rPr>
              <a:t> пилу </a:t>
            </a:r>
            <a:r>
              <a:rPr lang="ru-RU" dirty="0" err="1" smtClean="0">
                <a:solidFill>
                  <a:srgbClr val="FFFF00"/>
                </a:solidFill>
              </a:rPr>
              <a:t>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диму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Коронний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розряд</a:t>
            </a:r>
            <a:r>
              <a:rPr lang="ru-RU" dirty="0" smtClean="0">
                <a:solidFill>
                  <a:srgbClr val="FFFF00"/>
                </a:solidFill>
              </a:rPr>
              <a:t> широко </a:t>
            </a:r>
            <a:r>
              <a:rPr lang="ru-RU" dirty="0" err="1" smtClean="0">
                <a:solidFill>
                  <a:srgbClr val="FFFF00"/>
                </a:solidFill>
              </a:rPr>
              <a:t>використовується</a:t>
            </a:r>
            <a:r>
              <a:rPr lang="ru-RU" dirty="0" smtClean="0">
                <a:solidFill>
                  <a:srgbClr val="FFFF00"/>
                </a:solidFill>
              </a:rPr>
              <a:t> при </a:t>
            </a:r>
            <a:r>
              <a:rPr lang="ru-RU" dirty="0" err="1" smtClean="0">
                <a:solidFill>
                  <a:srgbClr val="FFFF00"/>
                </a:solidFill>
              </a:rPr>
              <a:t>очищенні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промислових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газів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домішок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Агрегати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використовуються</a:t>
            </a:r>
            <a:r>
              <a:rPr lang="ru-RU" dirty="0" smtClean="0">
                <a:solidFill>
                  <a:srgbClr val="FFFF00"/>
                </a:solidFill>
              </a:rPr>
              <a:t> для </a:t>
            </a:r>
            <a:r>
              <a:rPr lang="ru-RU" dirty="0" err="1" smtClean="0">
                <a:solidFill>
                  <a:srgbClr val="FFFF00"/>
                </a:solidFill>
              </a:rPr>
              <a:t>цього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називаються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електрофільтрами</a:t>
            </a:r>
            <a:r>
              <a:rPr lang="ru-RU" dirty="0" smtClean="0">
                <a:solidFill>
                  <a:srgbClr val="FFFF00"/>
                </a:solidFill>
              </a:rPr>
              <a:t>. Принцип </a:t>
            </a:r>
            <a:r>
              <a:rPr lang="ru-RU" dirty="0" err="1" smtClean="0">
                <a:solidFill>
                  <a:srgbClr val="FFFF00"/>
                </a:solidFill>
              </a:rPr>
              <a:t>їхньої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дії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такий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Рухаючись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вгору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циліндрі</a:t>
            </a:r>
            <a:r>
              <a:rPr lang="ru-RU" dirty="0" smtClean="0">
                <a:solidFill>
                  <a:srgbClr val="FFFF00"/>
                </a:solidFill>
              </a:rPr>
              <a:t>, по </a:t>
            </a:r>
            <a:r>
              <a:rPr lang="ru-RU" dirty="0" err="1" smtClean="0">
                <a:solidFill>
                  <a:srgbClr val="FFFF00"/>
                </a:solidFill>
              </a:rPr>
              <a:t>осі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якого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розташовується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коронуючий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дріт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домішки</a:t>
            </a:r>
            <a:r>
              <a:rPr lang="ru-RU" dirty="0" smtClean="0">
                <a:solidFill>
                  <a:srgbClr val="FFFF00"/>
                </a:solidFill>
              </a:rPr>
              <a:t> газу,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очищається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збільшуються</a:t>
            </a:r>
            <a:r>
              <a:rPr lang="ru-RU" dirty="0" smtClean="0">
                <a:solidFill>
                  <a:srgbClr val="FFFF00"/>
                </a:solidFill>
              </a:rPr>
              <a:t>. На них </a:t>
            </a:r>
            <a:r>
              <a:rPr lang="ru-RU" dirty="0" err="1" smtClean="0">
                <a:solidFill>
                  <a:srgbClr val="FFFF00"/>
                </a:solidFill>
              </a:rPr>
              <a:t>осідають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іони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зовнішньої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частини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корони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які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притягають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частинки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домішок</a:t>
            </a:r>
            <a:r>
              <a:rPr lang="ru-RU" dirty="0" smtClean="0">
                <a:solidFill>
                  <a:srgbClr val="FFFF00"/>
                </a:solidFill>
              </a:rPr>
              <a:t> до </a:t>
            </a:r>
            <a:r>
              <a:rPr lang="ru-RU" dirty="0" err="1" smtClean="0">
                <a:solidFill>
                  <a:srgbClr val="FFFF00"/>
                </a:solidFill>
              </a:rPr>
              <a:t>зовнішнього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некоронуючого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електроду</a:t>
            </a:r>
            <a:r>
              <a:rPr lang="ru-RU" dirty="0" smtClean="0">
                <a:solidFill>
                  <a:srgbClr val="FFFF00"/>
                </a:solidFill>
              </a:rPr>
              <a:t>. У </a:t>
            </a:r>
            <a:r>
              <a:rPr lang="ru-RU" dirty="0" err="1" smtClean="0">
                <a:solidFill>
                  <a:srgbClr val="FFFF00"/>
                </a:solidFill>
              </a:rPr>
              <a:t>результаті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цього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домішки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осаджуються</a:t>
            </a:r>
            <a:r>
              <a:rPr lang="ru-RU" dirty="0" smtClean="0">
                <a:solidFill>
                  <a:srgbClr val="FFFF00"/>
                </a:solidFill>
              </a:rPr>
              <a:t>, а газ </a:t>
            </a:r>
            <a:r>
              <a:rPr lang="ru-RU" dirty="0" err="1" smtClean="0">
                <a:solidFill>
                  <a:srgbClr val="FFFF00"/>
                </a:solidFill>
              </a:rPr>
              <a:t>очищається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Вогні святого </a:t>
            </a:r>
            <a:r>
              <a:rPr lang="uk-UA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Ельма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8" name="Содержимое 7" descr="45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01474" y="1600200"/>
            <a:ext cx="3550052" cy="4525963"/>
          </a:xfrm>
        </p:spPr>
      </p:pic>
      <p:pic>
        <p:nvPicPr>
          <p:cNvPr id="9" name="Содержимое 8" descr="ке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8200" y="1643050"/>
            <a:ext cx="4038600" cy="442915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Дуговий розряд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FF00"/>
                </a:solidFill>
              </a:rPr>
              <a:t>Дугови́й розря́д</a:t>
            </a:r>
            <a:r>
              <a:rPr lang="vi-VN" dirty="0" smtClean="0">
                <a:solidFill>
                  <a:srgbClr val="FFFF00"/>
                </a:solidFill>
              </a:rPr>
              <a:t> — вид самостійного газового розряду, який виникає за високої температури між електродами, розведених на невелику відстань і супроводжується яскравим світінням у формі дуги.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358610" y="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92935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Для дугового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характерні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: велика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густина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струму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напруга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між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електродами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порядку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кількох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десятків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вольт.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Він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є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результатом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інтенсивного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викидання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термоелектронів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розжареним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катодом.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Електрони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прискорюються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електричним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полем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спричинюють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ударну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іонізацію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молекул газу, тому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електричний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опір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газового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проміжку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між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електродами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невеликий. При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збільшенні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сили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струму дугового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провідність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газового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проміжку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настільки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сильно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збільшується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напруга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між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електродами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дуги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спадає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спадна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вольт-амперна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характеристика). Температура катода (при атмосферному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тиску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)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досягає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3 000 °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C.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Бомбардування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електронами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анода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створює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ньому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заглиблення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 — </a:t>
            </a:r>
            <a:r>
              <a:rPr lang="ru-RU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кратер дуги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температурою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близько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4 000 °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C (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при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тиску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760 мм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рт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ст.). Температура газу в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каналі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електричної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дуги 5 000-</a:t>
            </a:r>
            <a:r>
              <a:rPr lang="ru-RU" dirty="0" smtClean="0">
                <a:solidFill>
                  <a:srgbClr val="FFFF00"/>
                </a:solidFill>
              </a:rPr>
              <a:t>6 000°С. </a:t>
            </a:r>
            <a:r>
              <a:rPr lang="ru-RU" dirty="0" err="1" smtClean="0">
                <a:solidFill>
                  <a:srgbClr val="FFFF00"/>
                </a:solidFill>
              </a:rPr>
              <a:t>Якщо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дуговий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розряд</a:t>
            </a:r>
            <a:r>
              <a:rPr lang="ru-RU" dirty="0" smtClean="0">
                <a:solidFill>
                  <a:srgbClr val="FFFF00"/>
                </a:solidFill>
              </a:rPr>
              <a:t> проходить при </a:t>
            </a:r>
            <a:r>
              <a:rPr lang="ru-RU" dirty="0" err="1" smtClean="0">
                <a:solidFill>
                  <a:srgbClr val="FFFF00"/>
                </a:solidFill>
              </a:rPr>
              <a:t>порівняно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низькій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температурі</a:t>
            </a:r>
            <a:r>
              <a:rPr lang="ru-RU" dirty="0" smtClean="0">
                <a:solidFill>
                  <a:srgbClr val="FFFF00"/>
                </a:solidFill>
              </a:rPr>
              <a:t> катода (</a:t>
            </a:r>
            <a:r>
              <a:rPr lang="ru-RU" dirty="0" err="1" smtClean="0">
                <a:solidFill>
                  <a:srgbClr val="FFFF00"/>
                </a:solidFill>
              </a:rPr>
              <a:t>наприклад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ртутна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дугова</a:t>
            </a:r>
            <a:r>
              <a:rPr lang="ru-RU" dirty="0" smtClean="0">
                <a:solidFill>
                  <a:srgbClr val="FFFF00"/>
                </a:solidFill>
              </a:rPr>
              <a:t> лампа), то </a:t>
            </a:r>
            <a:r>
              <a:rPr lang="ru-RU" dirty="0" err="1" smtClean="0">
                <a:solidFill>
                  <a:srgbClr val="FFFF00"/>
                </a:solidFill>
              </a:rPr>
              <a:t>основну</a:t>
            </a:r>
            <a:r>
              <a:rPr lang="ru-RU" dirty="0" smtClean="0">
                <a:solidFill>
                  <a:srgbClr val="FFFF00"/>
                </a:solidFill>
              </a:rPr>
              <a:t> роль </a:t>
            </a:r>
            <a:r>
              <a:rPr lang="ru-RU" dirty="0" err="1" smtClean="0">
                <a:solidFill>
                  <a:srgbClr val="FFFF00"/>
                </a:solidFill>
              </a:rPr>
              <a:t>грає</a:t>
            </a:r>
            <a:r>
              <a:rPr lang="ru-RU" dirty="0" smtClean="0">
                <a:solidFill>
                  <a:srgbClr val="FFFF00"/>
                </a:solidFill>
              </a:rPr>
              <a:t> холодна </a:t>
            </a:r>
            <a:r>
              <a:rPr lang="ru-RU" dirty="0" err="1" smtClean="0">
                <a:solidFill>
                  <a:srgbClr val="FFFF00"/>
                </a:solidFill>
              </a:rPr>
              <a:t>емісія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електронів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із</a:t>
            </a:r>
            <a:r>
              <a:rPr lang="ru-RU" dirty="0" smtClean="0">
                <a:solidFill>
                  <a:srgbClr val="FFFF00"/>
                </a:solidFill>
              </a:rPr>
              <a:t> катода.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Дуговий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розряд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використовується</a:t>
            </a:r>
            <a:r>
              <a:rPr lang="ru-RU" dirty="0" smtClean="0">
                <a:solidFill>
                  <a:srgbClr val="FFFF00"/>
                </a:solidFill>
              </a:rPr>
              <a:t> при </a:t>
            </a:r>
            <a:r>
              <a:rPr lang="ru-RU" dirty="0" err="1" smtClean="0">
                <a:solidFill>
                  <a:srgbClr val="FFFF00"/>
                </a:solidFill>
              </a:rPr>
              <a:t>зварюванні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різанні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матеріалів</a:t>
            </a:r>
            <a:r>
              <a:rPr lang="ru-RU" dirty="0" smtClean="0">
                <a:solidFill>
                  <a:srgbClr val="FFFF00"/>
                </a:solidFill>
              </a:rPr>
              <a:t>, в </a:t>
            </a:r>
            <a:r>
              <a:rPr lang="ru-RU" dirty="0" err="1" smtClean="0">
                <a:solidFill>
                  <a:srgbClr val="FFFF00"/>
                </a:solidFill>
              </a:rPr>
              <a:t>електричних</a:t>
            </a:r>
            <a:r>
              <a:rPr lang="ru-RU" dirty="0" smtClean="0">
                <a:solidFill>
                  <a:srgbClr val="FFFF00"/>
                </a:solidFill>
              </a:rPr>
              <a:t> печах, </a:t>
            </a:r>
            <a:r>
              <a:rPr lang="ru-RU" dirty="0" err="1" smtClean="0">
                <a:solidFill>
                  <a:srgbClr val="FFFF00"/>
                </a:solidFill>
              </a:rPr>
              <a:t>дугових</a:t>
            </a:r>
            <a:r>
              <a:rPr lang="ru-RU" dirty="0" smtClean="0">
                <a:solidFill>
                  <a:srgbClr val="FFFF00"/>
                </a:solidFill>
              </a:rPr>
              <a:t> лампах </a:t>
            </a:r>
            <a:r>
              <a:rPr lang="ru-RU" dirty="0" err="1" smtClean="0">
                <a:solidFill>
                  <a:srgbClr val="FFFF00"/>
                </a:solidFill>
              </a:rPr>
              <a:t>тощо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Дуговий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розряд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відкрив</a:t>
            </a:r>
            <a:r>
              <a:rPr lang="ru-RU" dirty="0" smtClean="0">
                <a:solidFill>
                  <a:srgbClr val="FFFF00"/>
                </a:solidFill>
              </a:rPr>
              <a:t> у 1802 </a:t>
            </a:r>
            <a:r>
              <a:rPr lang="ru-RU" dirty="0" err="1" smtClean="0">
                <a:solidFill>
                  <a:srgbClr val="FFFF00"/>
                </a:solidFill>
              </a:rPr>
              <a:t>році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російський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вчений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  <a:hlinkClick r:id="rId3" tooltip="Петров Василь Володимирович"/>
              </a:rPr>
              <a:t>Петров Василь </a:t>
            </a:r>
            <a:r>
              <a:rPr lang="ru-RU" dirty="0" err="1" smtClean="0">
                <a:solidFill>
                  <a:srgbClr val="FFFF00"/>
                </a:solidFill>
                <a:hlinkClick r:id="rId3" tooltip="Петров Василь Володимирович"/>
              </a:rPr>
              <a:t>Володимирович</a:t>
            </a:r>
            <a:r>
              <a:rPr lang="ru-RU" dirty="0" smtClean="0">
                <a:solidFill>
                  <a:srgbClr val="FFFF00"/>
                </a:solidFill>
              </a:rPr>
              <a:t>. Тому </a:t>
            </a:r>
            <a:r>
              <a:rPr lang="ru-RU" dirty="0" err="1" smtClean="0">
                <a:solidFill>
                  <a:srgbClr val="FFFF00"/>
                </a:solidFill>
              </a:rPr>
              <a:t>його</a:t>
            </a:r>
            <a:r>
              <a:rPr lang="ru-RU" dirty="0" smtClean="0">
                <a:solidFill>
                  <a:srgbClr val="FFFF00"/>
                </a:solidFill>
              </a:rPr>
              <a:t> часто </a:t>
            </a:r>
            <a:r>
              <a:rPr lang="ru-RU" dirty="0" err="1" smtClean="0">
                <a:solidFill>
                  <a:srgbClr val="FFFF00"/>
                </a:solidFill>
              </a:rPr>
              <a:t>називають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також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дугою Петрова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Значний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внесок</a:t>
            </a:r>
            <a:r>
              <a:rPr lang="ru-RU" dirty="0" smtClean="0">
                <a:solidFill>
                  <a:srgbClr val="FFFF00"/>
                </a:solidFill>
              </a:rPr>
              <a:t> у </a:t>
            </a:r>
            <a:r>
              <a:rPr lang="ru-RU" dirty="0" err="1" smtClean="0">
                <a:solidFill>
                  <a:srgbClr val="FFFF00"/>
                </a:solidFill>
              </a:rPr>
              <a:t>розвиток</a:t>
            </a:r>
            <a:r>
              <a:rPr lang="ru-RU" dirty="0" smtClean="0">
                <a:solidFill>
                  <a:srgbClr val="FFFF00"/>
                </a:solidFill>
              </a:rPr>
              <a:t> дугового </a:t>
            </a:r>
            <a:r>
              <a:rPr lang="ru-RU" dirty="0" err="1" smtClean="0">
                <a:solidFill>
                  <a:srgbClr val="FFFF00"/>
                </a:solidFill>
              </a:rPr>
              <a:t>зварювання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зробив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винахідник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М.М.Бенардос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Виключне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значення</a:t>
            </a:r>
            <a:r>
              <a:rPr lang="ru-RU" dirty="0" smtClean="0">
                <a:solidFill>
                  <a:srgbClr val="FFFF00"/>
                </a:solidFill>
              </a:rPr>
              <a:t> для </a:t>
            </a:r>
            <a:r>
              <a:rPr lang="ru-RU" dirty="0" err="1" smtClean="0">
                <a:solidFill>
                  <a:srgbClr val="FFFF00"/>
                </a:solidFill>
              </a:rPr>
              <a:t>розвитку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електрозварювання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мають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розробки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здійснені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Інституті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електрозварювання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імені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/>
              <a:t>Є.О.Патона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створений</a:t>
            </a:r>
            <a:r>
              <a:rPr lang="ru-RU" dirty="0" smtClean="0"/>
              <a:t> у 1934 </a:t>
            </a:r>
            <a:r>
              <a:rPr lang="ru-RU" dirty="0" err="1" smtClean="0"/>
              <a:t>році</a:t>
            </a:r>
            <a:r>
              <a:rPr lang="ru-RU" dirty="0" smtClean="0"/>
              <a:t> в </a:t>
            </a:r>
            <a:r>
              <a:rPr lang="ru-RU" dirty="0" err="1" smtClean="0"/>
              <a:t>Києві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Тліючий </a:t>
            </a:r>
            <a:r>
              <a:rPr lang="uk-UA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err="1" smtClean="0">
                <a:solidFill>
                  <a:srgbClr val="FFFF00"/>
                </a:solidFill>
              </a:rPr>
              <a:t>Тлі́ючий</a:t>
            </a:r>
            <a:r>
              <a:rPr lang="uk-UA" b="1" dirty="0" smtClean="0">
                <a:solidFill>
                  <a:srgbClr val="FFFF00"/>
                </a:solidFill>
              </a:rPr>
              <a:t> </a:t>
            </a:r>
            <a:r>
              <a:rPr lang="uk-UA" b="1" dirty="0" err="1" smtClean="0">
                <a:solidFill>
                  <a:srgbClr val="FFFF00"/>
                </a:solidFill>
              </a:rPr>
              <a:t>розря́д</a:t>
            </a:r>
            <a:r>
              <a:rPr lang="uk-UA" dirty="0" smtClean="0">
                <a:solidFill>
                  <a:srgbClr val="FFFF00"/>
                </a:solidFill>
              </a:rPr>
              <a:t> (також </a:t>
            </a:r>
            <a:r>
              <a:rPr lang="uk-UA" b="1" dirty="0" err="1" smtClean="0">
                <a:solidFill>
                  <a:srgbClr val="FFFF00"/>
                </a:solidFill>
              </a:rPr>
              <a:t>же́врійний</a:t>
            </a:r>
            <a:r>
              <a:rPr lang="uk-UA" b="1" dirty="0" smtClean="0">
                <a:solidFill>
                  <a:srgbClr val="FFFF00"/>
                </a:solidFill>
              </a:rPr>
              <a:t> </a:t>
            </a:r>
            <a:r>
              <a:rPr lang="uk-UA" b="1" dirty="0" err="1" smtClean="0">
                <a:solidFill>
                  <a:srgbClr val="FFFF00"/>
                </a:solidFill>
              </a:rPr>
              <a:t>розря́д</a:t>
            </a:r>
            <a:r>
              <a:rPr lang="uk-UA" dirty="0" smtClean="0">
                <a:solidFill>
                  <a:srgbClr val="FFFF00"/>
                </a:solidFill>
              </a:rPr>
              <a:t>) — тип газового розряду із неоднорідним розподілом електричного поля між катодом і анодом.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215734" y="21429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 fontScale="47500" lnSpcReduction="20000"/>
          </a:bodyPr>
          <a:lstStyle/>
          <a:p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Це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самостійний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в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якому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катод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випромінює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електрони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внаслідок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бомбардування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позитивними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йонами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й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високоенергетичними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світловими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квантами.</a:t>
            </a:r>
          </a:p>
          <a:p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При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тліючому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проміжок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між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катодом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анодом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розділяється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області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що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характеризуються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різною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яскравістю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в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яких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відбуваються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різні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процеси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Основний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спад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напруги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при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тліючому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відбувається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поблизу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катода.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Його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називають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катодним</a:t>
            </a:r>
            <a:r>
              <a:rPr lang="ru-RU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падінням</a:t>
            </a:r>
            <a:r>
              <a:rPr lang="ru-RU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потенціалу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Під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час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тліючого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позитивні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іони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проходячи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велику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різницю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потенціалів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на катодному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падінні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напруги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отримують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велику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швидкість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Оскільки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катодне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падіння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напруги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розташоване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у тонкому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шарі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газу, то тут практично не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відбувається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зіткнень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іонів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атомами газу,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тому,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проходячи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через область катодного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падіння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напруги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іони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отримують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дуже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велику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кінетичну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енергію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Внаслідок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цього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при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зіткненні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катодом вони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вибивають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нього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деяку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кількість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електронів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які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починають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рух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до аноду.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Проходячи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катодне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падіння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напруги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електрони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прискорюються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при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зіткненні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атомами газу в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віддаленішій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частині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розряду</a:t>
            </a:r>
            <a:r>
              <a:rPr lang="ru-RU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3600" dirty="0" smtClean="0">
                <a:solidFill>
                  <a:srgbClr val="FFFF00"/>
                </a:solidFill>
              </a:rPr>
              <a:t>(</a:t>
            </a:r>
            <a:r>
              <a:rPr lang="ru-RU" sz="3600" dirty="0" err="1" smtClean="0">
                <a:solidFill>
                  <a:srgbClr val="FFFF00"/>
                </a:solidFill>
              </a:rPr>
              <a:t>позитивний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стовп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розряду</a:t>
            </a:r>
            <a:r>
              <a:rPr lang="ru-RU" sz="3600" dirty="0" smtClean="0">
                <a:solidFill>
                  <a:srgbClr val="FFFF00"/>
                </a:solidFill>
              </a:rPr>
              <a:t>) </a:t>
            </a:r>
            <a:r>
              <a:rPr lang="ru-RU" sz="3600" dirty="0" err="1" smtClean="0">
                <a:solidFill>
                  <a:srgbClr val="FFFF00"/>
                </a:solidFill>
              </a:rPr>
              <a:t>здійснюють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іонізацію</a:t>
            </a:r>
            <a:r>
              <a:rPr lang="ru-RU" sz="3600" dirty="0" smtClean="0">
                <a:solidFill>
                  <a:srgbClr val="FFFF00"/>
                </a:solidFill>
              </a:rPr>
              <a:t> ударом. </a:t>
            </a:r>
            <a:r>
              <a:rPr lang="ru-RU" sz="3600" dirty="0" err="1" smtClean="0">
                <a:solidFill>
                  <a:srgbClr val="FFFF00"/>
                </a:solidFill>
              </a:rPr>
              <a:t>Позитивні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іони</a:t>
            </a:r>
            <a:r>
              <a:rPr lang="ru-RU" sz="3600" dirty="0" smtClean="0">
                <a:solidFill>
                  <a:srgbClr val="FFFF00"/>
                </a:solidFill>
              </a:rPr>
              <a:t>, </a:t>
            </a:r>
            <a:r>
              <a:rPr lang="ru-RU" sz="3600" dirty="0" err="1" smtClean="0">
                <a:solidFill>
                  <a:srgbClr val="FFFF00"/>
                </a:solidFill>
              </a:rPr>
              <a:t>що</a:t>
            </a:r>
            <a:r>
              <a:rPr lang="ru-RU" sz="3600" dirty="0" smtClean="0">
                <a:solidFill>
                  <a:srgbClr val="FFFF00"/>
                </a:solidFill>
              </a:rPr>
              <a:t> при </a:t>
            </a:r>
            <a:r>
              <a:rPr lang="ru-RU" sz="3600" dirty="0" err="1" smtClean="0">
                <a:solidFill>
                  <a:srgbClr val="FFFF00"/>
                </a:solidFill>
              </a:rPr>
              <a:t>цьому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виникають</a:t>
            </a:r>
            <a:r>
              <a:rPr lang="ru-RU" sz="3600" dirty="0" smtClean="0">
                <a:solidFill>
                  <a:srgbClr val="FFFF00"/>
                </a:solidFill>
              </a:rPr>
              <a:t>, </a:t>
            </a:r>
            <a:r>
              <a:rPr lang="ru-RU" sz="3600" dirty="0" err="1" smtClean="0">
                <a:solidFill>
                  <a:srgbClr val="FFFF00"/>
                </a:solidFill>
              </a:rPr>
              <a:t>знову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прискорюються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катодним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падінням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і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вибивають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з</a:t>
            </a:r>
            <a:r>
              <a:rPr lang="ru-RU" sz="3600" dirty="0" smtClean="0">
                <a:solidFill>
                  <a:srgbClr val="FFFF00"/>
                </a:solidFill>
              </a:rPr>
              <a:t> катоду </a:t>
            </a:r>
            <a:r>
              <a:rPr lang="ru-RU" sz="3600" dirty="0" err="1" smtClean="0">
                <a:solidFill>
                  <a:srgbClr val="FFFF00"/>
                </a:solidFill>
              </a:rPr>
              <a:t>нові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електрони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тощо</a:t>
            </a:r>
            <a:r>
              <a:rPr lang="ru-RU" sz="3600" dirty="0" smtClean="0">
                <a:solidFill>
                  <a:srgbClr val="FFFF00"/>
                </a:solidFill>
              </a:rPr>
              <a:t>. Таким чином, </a:t>
            </a:r>
            <a:r>
              <a:rPr lang="ru-RU" sz="3600" dirty="0" err="1" smtClean="0">
                <a:solidFill>
                  <a:srgbClr val="FFFF00"/>
                </a:solidFill>
              </a:rPr>
              <a:t>відбувається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утворення</a:t>
            </a:r>
            <a:r>
              <a:rPr lang="ru-RU" sz="3600" dirty="0" smtClean="0">
                <a:solidFill>
                  <a:srgbClr val="FFFF00"/>
                </a:solidFill>
              </a:rPr>
              <a:t> все </a:t>
            </a:r>
            <a:r>
              <a:rPr lang="ru-RU" sz="3600" dirty="0" err="1" smtClean="0">
                <a:solidFill>
                  <a:srgbClr val="FFFF00"/>
                </a:solidFill>
              </a:rPr>
              <a:t>нових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іонів</a:t>
            </a:r>
            <a:r>
              <a:rPr lang="ru-RU" sz="3600" dirty="0" smtClean="0">
                <a:solidFill>
                  <a:srgbClr val="FFFF00"/>
                </a:solidFill>
              </a:rPr>
              <a:t>, </a:t>
            </a:r>
            <a:r>
              <a:rPr lang="ru-RU" sz="3600" dirty="0" err="1" smtClean="0">
                <a:solidFill>
                  <a:srgbClr val="FFFF00"/>
                </a:solidFill>
              </a:rPr>
              <a:t>і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розряд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продовжується</a:t>
            </a:r>
            <a:r>
              <a:rPr lang="ru-RU" sz="3600" dirty="0" smtClean="0">
                <a:solidFill>
                  <a:srgbClr val="FFFF00"/>
                </a:solidFill>
              </a:rPr>
              <a:t> до тих </a:t>
            </a:r>
            <a:r>
              <a:rPr lang="ru-RU" sz="3600" dirty="0" err="1" smtClean="0">
                <a:solidFill>
                  <a:srgbClr val="FFFF00"/>
                </a:solidFill>
              </a:rPr>
              <a:t>пір</a:t>
            </a:r>
            <a:r>
              <a:rPr lang="ru-RU" sz="3600" dirty="0" smtClean="0">
                <a:solidFill>
                  <a:srgbClr val="FFFF00"/>
                </a:solidFill>
              </a:rPr>
              <a:t>, </a:t>
            </a:r>
            <a:r>
              <a:rPr lang="ru-RU" sz="3600" dirty="0" err="1" smtClean="0">
                <a:solidFill>
                  <a:srgbClr val="FFFF00"/>
                </a:solidFill>
              </a:rPr>
              <a:t>поки</a:t>
            </a:r>
            <a:r>
              <a:rPr lang="ru-RU" sz="3600" dirty="0" smtClean="0">
                <a:solidFill>
                  <a:srgbClr val="FFFF00"/>
                </a:solidFill>
              </a:rPr>
              <a:t> на </a:t>
            </a:r>
            <a:r>
              <a:rPr lang="ru-RU" sz="3600" dirty="0" err="1" smtClean="0">
                <a:solidFill>
                  <a:srgbClr val="FFFF00"/>
                </a:solidFill>
              </a:rPr>
              <a:t>електродах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підтримується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необхідна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напруга</a:t>
            </a:r>
            <a:r>
              <a:rPr lang="ru-RU" sz="3600" dirty="0" smtClean="0">
                <a:solidFill>
                  <a:srgbClr val="FFFF00"/>
                </a:solidFill>
              </a:rPr>
              <a:t>. </a:t>
            </a:r>
            <a:r>
              <a:rPr lang="ru-RU" sz="3600" dirty="0" err="1" smtClean="0">
                <a:solidFill>
                  <a:srgbClr val="FFFF00"/>
                </a:solidFill>
              </a:rPr>
              <a:t>Отже</a:t>
            </a:r>
            <a:r>
              <a:rPr lang="ru-RU" sz="3600" dirty="0" smtClean="0">
                <a:solidFill>
                  <a:srgbClr val="FFFF00"/>
                </a:solidFill>
              </a:rPr>
              <a:t> причиною </a:t>
            </a:r>
            <a:r>
              <a:rPr lang="ru-RU" sz="3600" dirty="0" err="1" smtClean="0">
                <a:solidFill>
                  <a:srgbClr val="FFFF00"/>
                </a:solidFill>
              </a:rPr>
              <a:t>іонізації</a:t>
            </a:r>
            <a:r>
              <a:rPr lang="ru-RU" sz="3600" dirty="0" smtClean="0">
                <a:solidFill>
                  <a:srgbClr val="FFFF00"/>
                </a:solidFill>
              </a:rPr>
              <a:t> газу в </a:t>
            </a:r>
            <a:r>
              <a:rPr lang="ru-RU" sz="3600" dirty="0" err="1" smtClean="0">
                <a:solidFill>
                  <a:srgbClr val="FFFF00"/>
                </a:solidFill>
              </a:rPr>
              <a:t>тліючим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розряді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є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ударна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іонізація</a:t>
            </a:r>
            <a:r>
              <a:rPr lang="ru-RU" sz="3600" dirty="0" smtClean="0">
                <a:solidFill>
                  <a:srgbClr val="FFFF00"/>
                </a:solidFill>
              </a:rPr>
              <a:t> та </a:t>
            </a:r>
            <a:r>
              <a:rPr lang="ru-RU" sz="3600" dirty="0" err="1" smtClean="0">
                <a:solidFill>
                  <a:srgbClr val="FFFF00"/>
                </a:solidFill>
              </a:rPr>
              <a:t>вибивання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електронів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із</a:t>
            </a:r>
            <a:r>
              <a:rPr lang="ru-RU" sz="3600" dirty="0" smtClean="0">
                <a:solidFill>
                  <a:srgbClr val="FFFF00"/>
                </a:solidFill>
              </a:rPr>
              <a:t> катоду </a:t>
            </a:r>
            <a:r>
              <a:rPr lang="ru-RU" sz="3600" dirty="0" err="1" smtClean="0">
                <a:solidFill>
                  <a:srgbClr val="FFFF00"/>
                </a:solidFill>
              </a:rPr>
              <a:t>позитивними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іонами</a:t>
            </a:r>
            <a:r>
              <a:rPr lang="ru-RU" sz="3600" dirty="0" smtClean="0">
                <a:solidFill>
                  <a:srgbClr val="FFFF00"/>
                </a:solidFill>
              </a:rPr>
              <a:t>. </a:t>
            </a:r>
            <a:r>
              <a:rPr lang="ru-RU" sz="3600" dirty="0" err="1" smtClean="0">
                <a:solidFill>
                  <a:srgbClr val="FFFF00"/>
                </a:solidFill>
              </a:rPr>
              <a:t>Отже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чим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міцніше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зв'язані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електрони</a:t>
            </a:r>
            <a:r>
              <a:rPr lang="ru-RU" sz="3600" dirty="0" smtClean="0">
                <a:solidFill>
                  <a:srgbClr val="FFFF00"/>
                </a:solidFill>
              </a:rPr>
              <a:t> в </a:t>
            </a:r>
            <a:r>
              <a:rPr lang="ru-RU" sz="3600" dirty="0" err="1" smtClean="0">
                <a:solidFill>
                  <a:srgbClr val="FFFF00"/>
                </a:solidFill>
              </a:rPr>
              <a:t>металі</a:t>
            </a:r>
            <a:r>
              <a:rPr lang="ru-RU" sz="3600" dirty="0" smtClean="0">
                <a:solidFill>
                  <a:srgbClr val="FFFF00"/>
                </a:solidFill>
              </a:rPr>
              <a:t> катоду, </a:t>
            </a:r>
            <a:r>
              <a:rPr lang="ru-RU" sz="3600" dirty="0" err="1" smtClean="0">
                <a:solidFill>
                  <a:srgbClr val="FFFF00"/>
                </a:solidFill>
              </a:rPr>
              <a:t>тим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більшу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енергію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повинні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отримати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позитивні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іони</a:t>
            </a:r>
            <a:r>
              <a:rPr lang="ru-RU" sz="3600" dirty="0" smtClean="0">
                <a:solidFill>
                  <a:srgbClr val="FFFF00"/>
                </a:solidFill>
              </a:rPr>
              <a:t> для </a:t>
            </a:r>
            <a:r>
              <a:rPr lang="ru-RU" sz="3600" dirty="0" err="1" smtClean="0">
                <a:solidFill>
                  <a:srgbClr val="FFFF00"/>
                </a:solidFill>
              </a:rPr>
              <a:t>їх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вибивання</a:t>
            </a:r>
            <a:r>
              <a:rPr lang="ru-RU" sz="3600" dirty="0" smtClean="0">
                <a:solidFill>
                  <a:srgbClr val="FFFF00"/>
                </a:solidFill>
              </a:rPr>
              <a:t>, а </a:t>
            </a:r>
            <a:r>
              <a:rPr lang="ru-RU" sz="3600" dirty="0" err="1" smtClean="0">
                <a:solidFill>
                  <a:srgbClr val="FFFF00"/>
                </a:solidFill>
              </a:rPr>
              <a:t>отже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тим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більшим</a:t>
            </a:r>
            <a:r>
              <a:rPr lang="ru-RU" sz="3600" dirty="0" smtClean="0">
                <a:solidFill>
                  <a:srgbClr val="FFFF00"/>
                </a:solidFill>
              </a:rPr>
              <a:t> повинно бути </a:t>
            </a:r>
            <a:r>
              <a:rPr lang="ru-RU" sz="3600" dirty="0" err="1" smtClean="0">
                <a:solidFill>
                  <a:srgbClr val="FFFF00"/>
                </a:solidFill>
              </a:rPr>
              <a:t>катодне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падіння</a:t>
            </a:r>
            <a:r>
              <a:rPr lang="ru-RU" sz="3600" dirty="0" smtClean="0">
                <a:solidFill>
                  <a:srgbClr val="FFFF00"/>
                </a:solidFill>
              </a:rPr>
              <a:t> в </a:t>
            </a:r>
            <a:r>
              <a:rPr lang="ru-RU" sz="3600" dirty="0" err="1" smtClean="0">
                <a:solidFill>
                  <a:srgbClr val="FFFF00"/>
                </a:solidFill>
              </a:rPr>
              <a:t>розряді</a:t>
            </a:r>
            <a:r>
              <a:rPr lang="ru-RU" sz="3600" dirty="0" smtClean="0">
                <a:solidFill>
                  <a:srgbClr val="FFFF00"/>
                </a:solidFill>
              </a:rPr>
              <a:t>. Тому </a:t>
            </a:r>
            <a:r>
              <a:rPr lang="ru-RU" sz="3600" dirty="0" err="1" smtClean="0">
                <a:solidFill>
                  <a:srgbClr val="FFFF00"/>
                </a:solidFill>
              </a:rPr>
              <a:t>катодне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падіння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потенціалу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залежить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від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матеріалу</a:t>
            </a:r>
            <a:r>
              <a:rPr lang="ru-RU" sz="3600" dirty="0" smtClean="0">
                <a:solidFill>
                  <a:srgbClr val="FFFF00"/>
                </a:solidFill>
              </a:rPr>
              <a:t> катода. </a:t>
            </a:r>
            <a:r>
              <a:rPr lang="ru-RU" sz="3600" dirty="0" err="1" smtClean="0">
                <a:solidFill>
                  <a:srgbClr val="FFFF00"/>
                </a:solidFill>
              </a:rPr>
              <a:t>Також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воно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залежить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від</a:t>
            </a:r>
            <a:r>
              <a:rPr lang="ru-RU" sz="3600" dirty="0" smtClean="0">
                <a:solidFill>
                  <a:srgbClr val="FFFF00"/>
                </a:solidFill>
              </a:rPr>
              <a:t> типу газу.</a:t>
            </a:r>
          </a:p>
          <a:p>
            <a:r>
              <a:rPr lang="ru-RU" sz="3600" dirty="0" err="1" smtClean="0">
                <a:solidFill>
                  <a:srgbClr val="FFFF00"/>
                </a:solidFill>
              </a:rPr>
              <a:t>Тліючий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розряд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використовується</a:t>
            </a:r>
            <a:r>
              <a:rPr lang="ru-RU" sz="3600" dirty="0" smtClean="0">
                <a:solidFill>
                  <a:srgbClr val="FFFF00"/>
                </a:solidFill>
              </a:rPr>
              <a:t> в </a:t>
            </a:r>
            <a:r>
              <a:rPr lang="ru-RU" sz="3600" dirty="0" err="1" smtClean="0">
                <a:solidFill>
                  <a:srgbClr val="FFFF00"/>
                </a:solidFill>
              </a:rPr>
              <a:t>люмінесцентних</a:t>
            </a:r>
            <a:r>
              <a:rPr lang="ru-RU" sz="3600" dirty="0" smtClean="0">
                <a:solidFill>
                  <a:srgbClr val="FFFF00"/>
                </a:solidFill>
              </a:rPr>
              <a:t> лампах, </a:t>
            </a:r>
            <a:r>
              <a:rPr lang="ru-RU" sz="3600" dirty="0" err="1" smtClean="0">
                <a:solidFill>
                  <a:srgbClr val="FFFF00"/>
                </a:solidFill>
              </a:rPr>
              <a:t>плазмових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телевізорах</a:t>
            </a:r>
            <a:r>
              <a:rPr lang="ru-RU" sz="3600" dirty="0" smtClean="0">
                <a:solidFill>
                  <a:srgbClr val="FFFF00"/>
                </a:solidFill>
              </a:rPr>
              <a:t>, для </a:t>
            </a:r>
            <a:r>
              <a:rPr lang="ru-RU" sz="3600" dirty="0" err="1" smtClean="0">
                <a:solidFill>
                  <a:srgbClr val="FFFF00"/>
                </a:solidFill>
              </a:rPr>
              <a:t>досліджень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із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фізики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плазми</a:t>
            </a:r>
            <a:r>
              <a:rPr lang="ru-RU" sz="3600" dirty="0" smtClean="0">
                <a:solidFill>
                  <a:srgbClr val="FFFF00"/>
                </a:solidFill>
              </a:rPr>
              <a:t> та </a:t>
            </a:r>
            <a:r>
              <a:rPr lang="ru-RU" sz="3600" dirty="0" err="1" smtClean="0">
                <a:solidFill>
                  <a:srgbClr val="FFFF00"/>
                </a:solidFill>
              </a:rPr>
              <a:t>елементного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аналізу</a:t>
            </a:r>
            <a:r>
              <a:rPr lang="ru-RU" sz="3600" dirty="0" smtClean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</TotalTime>
  <Words>447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Іскровий газовий розряд</vt:lpstr>
      <vt:lpstr>Слайд 2</vt:lpstr>
      <vt:lpstr>Коронний розряд</vt:lpstr>
      <vt:lpstr>Слайд 4</vt:lpstr>
      <vt:lpstr>Вогні святого Ельма</vt:lpstr>
      <vt:lpstr>Дуговий розряд</vt:lpstr>
      <vt:lpstr>Слайд 7</vt:lpstr>
      <vt:lpstr>Тліючий розряд</vt:lpstr>
      <vt:lpstr>Слайд 9</vt:lpstr>
      <vt:lpstr>Тліючий розряд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ккк</dc:creator>
  <cp:lastModifiedBy>ккк</cp:lastModifiedBy>
  <cp:revision>130</cp:revision>
  <dcterms:created xsi:type="dcterms:W3CDTF">2015-01-28T16:40:51Z</dcterms:created>
  <dcterms:modified xsi:type="dcterms:W3CDTF">2015-02-08T10:52:34Z</dcterms:modified>
</cp:coreProperties>
</file>