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9" r:id="rId9"/>
    <p:sldId id="270" r:id="rId10"/>
    <p:sldId id="271" r:id="rId11"/>
    <p:sldId id="263" r:id="rId12"/>
    <p:sldId id="264" r:id="rId13"/>
    <p:sldId id="265" r:id="rId14"/>
    <p:sldId id="266" r:id="rId15"/>
    <p:sldId id="267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21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877F-2E94-4C22-8BC8-8ACDBB93A697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08BF-1609-4863-9C5E-3BFA0256F2D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877F-2E94-4C22-8BC8-8ACDBB93A697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08BF-1609-4863-9C5E-3BFA0256F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877F-2E94-4C22-8BC8-8ACDBB93A697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08BF-1609-4863-9C5E-3BFA0256F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877F-2E94-4C22-8BC8-8ACDBB93A697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08BF-1609-4863-9C5E-3BFA0256F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877F-2E94-4C22-8BC8-8ACDBB93A697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08BF-1609-4863-9C5E-3BFA0256F2D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877F-2E94-4C22-8BC8-8ACDBB93A697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08BF-1609-4863-9C5E-3BFA0256F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877F-2E94-4C22-8BC8-8ACDBB93A697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08BF-1609-4863-9C5E-3BFA0256F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877F-2E94-4C22-8BC8-8ACDBB93A697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08BF-1609-4863-9C5E-3BFA0256F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877F-2E94-4C22-8BC8-8ACDBB93A697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08BF-1609-4863-9C5E-3BFA0256F2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877F-2E94-4C22-8BC8-8ACDBB93A697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08BF-1609-4863-9C5E-3BFA0256F2D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412877F-2E94-4C22-8BC8-8ACDBB93A697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D9908BF-1609-4863-9C5E-3BFA0256F2D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412877F-2E94-4C22-8BC8-8ACDBB93A697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D9908BF-1609-4863-9C5E-3BFA0256F2D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.ort.spb.ru/library/physics/7class/tema_3/lesson_8/fric_3.jp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chool.ort.spb.ru/library/physics/7class/tema_3/lesson_8/fric_7.jpg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school.ort.spb.ru/library/physics/7class/tema_3/lesson_8/fric_5.jpg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8532440" cy="4725144"/>
          </a:xfrm>
        </p:spPr>
        <p:txBody>
          <a:bodyPr>
            <a:noAutofit/>
          </a:bodyPr>
          <a:lstStyle/>
          <a:p>
            <a:r>
              <a:rPr lang="ru-RU" sz="16600" dirty="0" smtClean="0"/>
              <a:t>Физика 8 класс</a:t>
            </a:r>
            <a:endParaRPr lang="ru-RU" sz="166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0"/>
            <a:ext cx="8964488" cy="1802681"/>
          </a:xfrm>
        </p:spPr>
        <p:txBody>
          <a:bodyPr>
            <a:noAutofit/>
          </a:bodyPr>
          <a:lstStyle/>
          <a:p>
            <a:r>
              <a:rPr lang="ru-RU" sz="8800" dirty="0" smtClean="0">
                <a:latin typeface="Microsoft Sans Serif" pitchFamily="34" charset="0"/>
              </a:rPr>
              <a:t>Трение качения</a:t>
            </a:r>
            <a:endParaRPr lang="ru-RU" sz="88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0" y="1700808"/>
            <a:ext cx="9144000" cy="194421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5"/>
                </a:solidFill>
                <a:latin typeface="Franklin Gothic Medium" pitchFamily="34" charset="0"/>
              </a:rPr>
              <a:t>Сила трения качения</a:t>
            </a:r>
            <a:r>
              <a:rPr lang="ru-RU" sz="3600" dirty="0" smtClean="0">
                <a:solidFill>
                  <a:schemeClr val="accent5"/>
                </a:solidFill>
                <a:latin typeface="Franklin Gothic Medium" pitchFamily="34" charset="0"/>
              </a:rPr>
              <a:t> - это сила сопротивления при качении одного тела по поверхности другого.</a:t>
            </a:r>
          </a:p>
          <a:p>
            <a:endParaRPr lang="ru-RU" dirty="0"/>
          </a:p>
        </p:txBody>
      </p:sp>
      <p:pic>
        <p:nvPicPr>
          <p:cNvPr id="5" name="Picture 4" descr="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4149081"/>
            <a:ext cx="2863037" cy="2708920"/>
          </a:xfrm>
          <a:prstGeom prst="rect">
            <a:avLst/>
          </a:prstGeom>
          <a:noFill/>
        </p:spPr>
      </p:pic>
      <p:pic>
        <p:nvPicPr>
          <p:cNvPr id="6" name="Picture 6" descr="fric_3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4182610" y="4149081"/>
            <a:ext cx="4961390" cy="27089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9144000" cy="3960440"/>
          </a:xfrm>
        </p:spPr>
        <p:txBody>
          <a:bodyPr>
            <a:noAutofit/>
          </a:bodyPr>
          <a:lstStyle/>
          <a:p>
            <a:r>
              <a:rPr lang="ru-RU" sz="6000" dirty="0" smtClean="0"/>
              <a:t>Чем большая сила прижимает тело к поверхности, тем большая сила трения возникает при этом.</a:t>
            </a:r>
            <a:endParaRPr lang="ru-RU" sz="60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9144000" cy="4392488"/>
          </a:xfrm>
        </p:spPr>
        <p:txBody>
          <a:bodyPr>
            <a:noAutofit/>
          </a:bodyPr>
          <a:lstStyle/>
          <a:p>
            <a:r>
              <a:rPr lang="ru-RU" sz="6600" dirty="0" smtClean="0"/>
              <a:t>Сила трения зависит от материала и качества обработки поверхности, по которой движется тело.</a:t>
            </a:r>
            <a:endParaRPr lang="ru-RU" sz="66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84784"/>
            <a:ext cx="9144000" cy="4752528"/>
          </a:xfrm>
        </p:spPr>
        <p:txBody>
          <a:bodyPr>
            <a:normAutofit fontScale="90000"/>
          </a:bodyPr>
          <a:lstStyle/>
          <a:p>
            <a:r>
              <a:rPr lang="ru-RU" sz="7300" dirty="0" smtClean="0"/>
              <a:t>Силу трения скольжения определяют по формуле</a:t>
            </a:r>
            <a:r>
              <a:rPr lang="en-US" sz="7300" dirty="0" smtClean="0"/>
              <a:t>: </a:t>
            </a:r>
            <a:r>
              <a:rPr lang="en-US" sz="7300" dirty="0">
                <a:solidFill>
                  <a:srgbClr val="FF0000"/>
                </a:solidFill>
              </a:rPr>
              <a:t>F</a:t>
            </a:r>
            <a:r>
              <a:rPr lang="ru-RU" sz="7300" baseline="-25000" dirty="0">
                <a:solidFill>
                  <a:srgbClr val="FF0000"/>
                </a:solidFill>
              </a:rPr>
              <a:t>тр.</a:t>
            </a:r>
            <a:r>
              <a:rPr lang="uk-UA" sz="7300" dirty="0">
                <a:solidFill>
                  <a:srgbClr val="FF0000"/>
                </a:solidFill>
              </a:rPr>
              <a:t>=</a:t>
            </a:r>
            <a:r>
              <a:rPr lang="en-US" sz="7300" dirty="0" err="1">
                <a:solidFill>
                  <a:srgbClr val="FF0000"/>
                </a:solidFill>
              </a:rPr>
              <a:t>mgN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84784"/>
            <a:ext cx="9144000" cy="4464496"/>
          </a:xfrm>
        </p:spPr>
        <p:txBody>
          <a:bodyPr>
            <a:noAutofit/>
          </a:bodyPr>
          <a:lstStyle/>
          <a:p>
            <a:r>
              <a:rPr lang="ru-RU" sz="5400" dirty="0" smtClean="0"/>
              <a:t>При одинаковых нагрузках сила трения качения всегда меньше силы трения скольжения</a:t>
            </a:r>
            <a:endParaRPr lang="ru-RU" sz="54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84784"/>
            <a:ext cx="9144000" cy="4248472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Силы трения, возникающие при движении тел в жидкости или газе, называют силами сопротивления среды.</a:t>
            </a:r>
            <a:endParaRPr lang="ru-RU" sz="5400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872208"/>
          </a:xfrm>
        </p:spPr>
        <p:txBody>
          <a:bodyPr>
            <a:noAutofit/>
          </a:bodyPr>
          <a:lstStyle/>
          <a:p>
            <a:r>
              <a:rPr lang="ru-RU" sz="6600" dirty="0" smtClean="0">
                <a:latin typeface="Franklin Gothic Medium" pitchFamily="34" charset="0"/>
              </a:rPr>
              <a:t>Роль силы трения в природе</a:t>
            </a:r>
            <a:endParaRPr lang="ru-RU" sz="6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body" idx="1"/>
          </p:nvPr>
        </p:nvSpPr>
        <p:spPr>
          <a:xfrm>
            <a:off x="0" y="2636912"/>
            <a:ext cx="9144000" cy="6858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2"/>
                </a:solidFill>
                <a:latin typeface="Franklin Gothic Medium" pitchFamily="34" charset="0"/>
              </a:rPr>
              <a:t>Какую роль играет сила трения в природе и технике – положительную или отрицательную? На этот вопрос нельзя дать однозначного ответа. Трение может быть как полезным, так и вредным. В первом случае его стараются усилить, во втором – ослабить.</a:t>
            </a:r>
            <a:endParaRPr lang="ru-RU" sz="36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700808"/>
          </a:xfrm>
        </p:spPr>
        <p:txBody>
          <a:bodyPr>
            <a:noAutofit/>
          </a:bodyPr>
          <a:lstStyle/>
          <a:p>
            <a:r>
              <a:rPr lang="ru-RU" sz="6000" b="0" dirty="0" smtClean="0">
                <a:latin typeface="Franklin Gothic Medium" pitchFamily="34" charset="0"/>
              </a:rPr>
              <a:t>Способы уменьшения силы трения:</a:t>
            </a:r>
            <a:endParaRPr lang="ru-RU" sz="6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2060848"/>
            <a:ext cx="9144000" cy="3096344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ru-RU" sz="3200" dirty="0">
                <a:solidFill>
                  <a:schemeClr val="accent5"/>
                </a:solidFill>
                <a:latin typeface="Franklin Gothic Medium" pitchFamily="34" charset="0"/>
              </a:rPr>
              <a:t>1. смазка;</a:t>
            </a:r>
          </a:p>
          <a:p>
            <a:pPr>
              <a:lnSpc>
                <a:spcPct val="80000"/>
              </a:lnSpc>
              <a:defRPr/>
            </a:pPr>
            <a:endParaRPr lang="ru-RU" sz="3200" dirty="0">
              <a:solidFill>
                <a:schemeClr val="accent5"/>
              </a:solidFill>
              <a:latin typeface="Franklin Gothic Medium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sz="3200" dirty="0">
                <a:solidFill>
                  <a:schemeClr val="accent5"/>
                </a:solidFill>
                <a:latin typeface="Franklin Gothic Medium" pitchFamily="34" charset="0"/>
              </a:rPr>
              <a:t>2. уменьшение нагрузки;</a:t>
            </a:r>
          </a:p>
          <a:p>
            <a:pPr>
              <a:lnSpc>
                <a:spcPct val="80000"/>
              </a:lnSpc>
              <a:defRPr/>
            </a:pPr>
            <a:endParaRPr lang="ru-RU" sz="3200" dirty="0">
              <a:solidFill>
                <a:schemeClr val="accent5"/>
              </a:solidFill>
              <a:latin typeface="Franklin Gothic Medium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sz="3200" dirty="0">
                <a:solidFill>
                  <a:schemeClr val="accent5"/>
                </a:solidFill>
                <a:latin typeface="Franklin Gothic Medium" pitchFamily="34" charset="0"/>
              </a:rPr>
              <a:t>3. шлифование;</a:t>
            </a:r>
          </a:p>
          <a:p>
            <a:pPr>
              <a:lnSpc>
                <a:spcPct val="80000"/>
              </a:lnSpc>
              <a:defRPr/>
            </a:pPr>
            <a:endParaRPr lang="ru-RU" sz="3200" dirty="0">
              <a:solidFill>
                <a:schemeClr val="accent5"/>
              </a:solidFill>
              <a:latin typeface="Franklin Gothic Medium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sz="3200" dirty="0">
                <a:solidFill>
                  <a:schemeClr val="accent5"/>
                </a:solidFill>
                <a:latin typeface="Franklin Gothic Medium" pitchFamily="34" charset="0"/>
              </a:rPr>
              <a:t>4. трение скольжения заменить </a:t>
            </a:r>
            <a:r>
              <a:rPr lang="ru-RU" sz="3200" dirty="0" smtClean="0">
                <a:solidFill>
                  <a:schemeClr val="accent5"/>
                </a:solidFill>
                <a:latin typeface="Franklin Gothic Medium" pitchFamily="34" charset="0"/>
              </a:rPr>
              <a:t>трением</a:t>
            </a:r>
            <a:r>
              <a:rPr lang="en-US" sz="3200" dirty="0" smtClean="0">
                <a:solidFill>
                  <a:schemeClr val="accent5"/>
                </a:solidFill>
                <a:latin typeface="Franklin Gothic Medium" pitchFamily="34" charset="0"/>
              </a:rPr>
              <a:t> </a:t>
            </a:r>
            <a:r>
              <a:rPr lang="ru-RU" sz="3200" dirty="0" smtClean="0">
                <a:solidFill>
                  <a:schemeClr val="accent5"/>
                </a:solidFill>
                <a:latin typeface="Franklin Gothic Medium" pitchFamily="34" charset="0"/>
              </a:rPr>
              <a:t>качения</a:t>
            </a:r>
            <a:r>
              <a:rPr lang="ru-RU" sz="3200" dirty="0">
                <a:solidFill>
                  <a:schemeClr val="accent5"/>
                </a:solidFill>
                <a:latin typeface="Franklin Gothic Medium" pitchFamily="34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673352"/>
          </a:xfrm>
        </p:spPr>
        <p:txBody>
          <a:bodyPr/>
          <a:lstStyle/>
          <a:p>
            <a:r>
              <a:rPr lang="ru-RU" b="0" dirty="0" smtClean="0">
                <a:latin typeface="Franklin Gothic Medium" pitchFamily="34" charset="0"/>
              </a:rPr>
              <a:t>Способы увеличения силы трения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1828800"/>
            <a:ext cx="9144000" cy="232028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3200" dirty="0">
                <a:solidFill>
                  <a:schemeClr val="accent5"/>
                </a:solidFill>
                <a:latin typeface="Franklin Gothic Medium" pitchFamily="34" charset="0"/>
              </a:rPr>
              <a:t>1. увеличение нагрузки;</a:t>
            </a:r>
            <a:br>
              <a:rPr lang="ru-RU" sz="3200" dirty="0">
                <a:solidFill>
                  <a:schemeClr val="accent5"/>
                </a:solidFill>
                <a:latin typeface="Franklin Gothic Medium" pitchFamily="34" charset="0"/>
              </a:rPr>
            </a:br>
            <a:endParaRPr lang="ru-RU" sz="3200" dirty="0">
              <a:solidFill>
                <a:schemeClr val="accent5"/>
              </a:solidFill>
              <a:latin typeface="Franklin Gothic Medium" pitchFamily="34" charset="0"/>
            </a:endParaRPr>
          </a:p>
          <a:p>
            <a:pPr>
              <a:defRPr/>
            </a:pPr>
            <a:r>
              <a:rPr lang="ru-RU" sz="3200" dirty="0">
                <a:solidFill>
                  <a:schemeClr val="accent5"/>
                </a:solidFill>
                <a:latin typeface="Franklin Gothic Medium" pitchFamily="34" charset="0"/>
              </a:rPr>
              <a:t>2. увеличение неровностей;</a:t>
            </a:r>
            <a:br>
              <a:rPr lang="ru-RU" sz="3200" dirty="0">
                <a:solidFill>
                  <a:schemeClr val="accent5"/>
                </a:solidFill>
                <a:latin typeface="Franklin Gothic Medium" pitchFamily="34" charset="0"/>
              </a:rPr>
            </a:br>
            <a:endParaRPr lang="ru-RU" sz="3200" dirty="0">
              <a:solidFill>
                <a:schemeClr val="accent5"/>
              </a:solidFill>
              <a:latin typeface="Franklin Gothic Medium" pitchFamily="34" charset="0"/>
            </a:endParaRPr>
          </a:p>
          <a:p>
            <a:pPr>
              <a:defRPr/>
            </a:pPr>
            <a:r>
              <a:rPr lang="ru-RU" sz="3200" dirty="0">
                <a:solidFill>
                  <a:schemeClr val="accent5"/>
                </a:solidFill>
                <a:latin typeface="Franklin Gothic Medium" pitchFamily="34" charset="0"/>
              </a:rPr>
              <a:t>3. использование специальных материалов.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2304256"/>
          </a:xfrm>
        </p:spPr>
        <p:txBody>
          <a:bodyPr>
            <a:noAutofit/>
          </a:bodyPr>
          <a:lstStyle/>
          <a:p>
            <a:r>
              <a:rPr lang="ru-RU" sz="6600" dirty="0" smtClean="0"/>
              <a:t>Надеюсь было интересно</a:t>
            </a:r>
            <a:endParaRPr lang="ru-RU" sz="66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3568" y="2852936"/>
            <a:ext cx="8855968" cy="2016224"/>
          </a:xfrm>
        </p:spPr>
        <p:txBody>
          <a:bodyPr>
            <a:noAutofit/>
          </a:bodyPr>
          <a:lstStyle/>
          <a:p>
            <a:r>
              <a:rPr lang="ru-RU" sz="1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внимание-)</a:t>
            </a:r>
            <a:endParaRPr lang="ru-RU" sz="11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3462"/>
          </a:xfrm>
        </p:spPr>
        <p:txBody>
          <a:bodyPr>
            <a:noAutofit/>
          </a:bodyPr>
          <a:lstStyle/>
          <a:p>
            <a:r>
              <a:rPr lang="ru-RU" sz="11500" i="1" dirty="0" smtClean="0"/>
              <a:t>Сила трения</a:t>
            </a:r>
            <a:endParaRPr lang="ru-RU" sz="11500" i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12776"/>
            <a:ext cx="9144000" cy="5445224"/>
          </a:xfrm>
        </p:spPr>
        <p:txBody>
          <a:bodyPr>
            <a:noAutofit/>
          </a:bodyPr>
          <a:lstStyle/>
          <a:p>
            <a:r>
              <a:rPr lang="ru-RU" sz="4800" dirty="0" smtClean="0"/>
              <a:t>Сила трения возникает между взаимодействующими твёрдыми телами в местах их соприкосновения и препятствует их относительному перемещению</a:t>
            </a:r>
            <a:endParaRPr lang="ru-RU" sz="4800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673352"/>
          </a:xfrm>
        </p:spPr>
        <p:txBody>
          <a:bodyPr>
            <a:normAutofit fontScale="90000"/>
          </a:bodyPr>
          <a:lstStyle/>
          <a:p>
            <a:r>
              <a:rPr lang="ru-RU" sz="7300" dirty="0" smtClean="0"/>
              <a:t>Причины возникновения трения</a:t>
            </a:r>
            <a:r>
              <a:rPr lang="en-US" sz="7300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755576" y="2204864"/>
            <a:ext cx="7717160" cy="1224136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FF0000"/>
                </a:solidFill>
              </a:rPr>
              <a:t>1)Шероховатость</a:t>
            </a:r>
            <a:r>
              <a:rPr lang="en-US" sz="7200" dirty="0" smtClean="0">
                <a:solidFill>
                  <a:srgbClr val="FF0000"/>
                </a:solidFill>
              </a:rPr>
              <a:t>;</a:t>
            </a:r>
            <a:endParaRPr lang="ru-RU" sz="7200" dirty="0">
              <a:solidFill>
                <a:srgbClr val="FF0000"/>
              </a:solidFill>
            </a:endParaRPr>
          </a:p>
        </p:txBody>
      </p:sp>
      <p:pic>
        <p:nvPicPr>
          <p:cNvPr id="3" name="Picture 4" descr="fric_7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691680" y="3645024"/>
            <a:ext cx="5907178" cy="32129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348879"/>
          </a:xfrm>
        </p:spPr>
        <p:txBody>
          <a:bodyPr>
            <a:normAutofit/>
          </a:bodyPr>
          <a:lstStyle/>
          <a:p>
            <a:r>
              <a:rPr lang="ru-RU" sz="6600" dirty="0" smtClean="0"/>
              <a:t>Причины возникновения трения</a:t>
            </a:r>
            <a:r>
              <a:rPr lang="en-US" sz="6600" dirty="0" smtClean="0"/>
              <a:t>:</a:t>
            </a:r>
            <a:endParaRPr lang="ru-RU" sz="6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2060848"/>
            <a:ext cx="9144000" cy="1872208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2)</a:t>
            </a:r>
            <a:r>
              <a:rPr lang="ru-RU" sz="4800" dirty="0" smtClean="0">
                <a:solidFill>
                  <a:srgbClr val="FF0000"/>
                </a:solidFill>
              </a:rPr>
              <a:t>Взаимное притяжение молекул соприкасающихся поверхностей</a:t>
            </a:r>
            <a:endParaRPr lang="ru-RU" sz="4800" dirty="0">
              <a:solidFill>
                <a:srgbClr val="FF0000"/>
              </a:solidFill>
            </a:endParaRPr>
          </a:p>
        </p:txBody>
      </p:sp>
      <p:pic>
        <p:nvPicPr>
          <p:cNvPr id="3" name="Picture 4" descr="fric_5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123728" y="4005064"/>
            <a:ext cx="4837668" cy="28529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540568" y="0"/>
            <a:ext cx="9505056" cy="1673352"/>
          </a:xfrm>
        </p:spPr>
        <p:txBody>
          <a:bodyPr>
            <a:normAutofit fontScale="90000"/>
          </a:bodyPr>
          <a:lstStyle/>
          <a:p>
            <a:r>
              <a:rPr lang="ru-RU" sz="4800" dirty="0" smtClean="0"/>
              <a:t>                </a:t>
            </a:r>
            <a:r>
              <a:rPr lang="ru-RU" sz="9800" dirty="0" smtClean="0"/>
              <a:t>Виды трения</a:t>
            </a:r>
            <a:r>
              <a:rPr lang="en-US" sz="9800" dirty="0" smtClean="0"/>
              <a:t>:</a:t>
            </a:r>
            <a:r>
              <a:rPr lang="ru-RU" sz="9800" dirty="0"/>
              <a:t> </a:t>
            </a:r>
            <a:r>
              <a:rPr lang="ru-RU" sz="9800" dirty="0" smtClean="0"/>
              <a:t>                                      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700808"/>
            <a:ext cx="9144000" cy="3312368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  </a:t>
            </a:r>
            <a:r>
              <a:rPr lang="ru-RU" sz="6600" dirty="0" smtClean="0">
                <a:solidFill>
                  <a:srgbClr val="FF0000"/>
                </a:solidFill>
              </a:rPr>
              <a:t>1)Трение </a:t>
            </a:r>
            <a:r>
              <a:rPr lang="ru-RU" sz="6600" dirty="0" smtClean="0">
                <a:solidFill>
                  <a:srgbClr val="FF0000"/>
                </a:solidFill>
              </a:rPr>
              <a:t>покоя</a:t>
            </a:r>
            <a:r>
              <a:rPr lang="en-US" sz="6600" dirty="0" smtClean="0">
                <a:solidFill>
                  <a:srgbClr val="FF0000"/>
                </a:solidFill>
              </a:rPr>
              <a:t>;</a:t>
            </a:r>
            <a:r>
              <a:rPr lang="ru-RU" sz="6600" dirty="0" smtClean="0">
                <a:solidFill>
                  <a:srgbClr val="FF0000"/>
                </a:solidFill>
              </a:rPr>
              <a:t/>
            </a:r>
            <a:br>
              <a:rPr lang="ru-RU" sz="6600" dirty="0" smtClean="0">
                <a:solidFill>
                  <a:srgbClr val="FF0000"/>
                </a:solidFill>
              </a:rPr>
            </a:br>
            <a:r>
              <a:rPr lang="en-US" sz="6600" dirty="0" smtClean="0">
                <a:solidFill>
                  <a:srgbClr val="FF0000"/>
                </a:solidFill>
              </a:rPr>
              <a:t>  </a:t>
            </a:r>
            <a:r>
              <a:rPr lang="ru-RU" sz="6600" dirty="0" smtClean="0">
                <a:solidFill>
                  <a:srgbClr val="FF0000"/>
                </a:solidFill>
              </a:rPr>
              <a:t>2</a:t>
            </a:r>
            <a:r>
              <a:rPr lang="ru-RU" sz="6600" dirty="0" smtClean="0">
                <a:solidFill>
                  <a:srgbClr val="FF0000"/>
                </a:solidFill>
              </a:rPr>
              <a:t>) Трение скольжения</a:t>
            </a:r>
            <a:r>
              <a:rPr lang="en-US" sz="6600" dirty="0" smtClean="0">
                <a:solidFill>
                  <a:srgbClr val="FF0000"/>
                </a:solidFill>
              </a:rPr>
              <a:t>;</a:t>
            </a:r>
            <a:r>
              <a:rPr lang="ru-RU" sz="6600" dirty="0" smtClean="0">
                <a:solidFill>
                  <a:srgbClr val="FF0000"/>
                </a:solidFill>
              </a:rPr>
              <a:t/>
            </a:r>
            <a:br>
              <a:rPr lang="ru-RU" sz="6600" dirty="0" smtClean="0">
                <a:solidFill>
                  <a:srgbClr val="FF0000"/>
                </a:solidFill>
              </a:rPr>
            </a:br>
            <a:r>
              <a:rPr lang="en-US" sz="6600" dirty="0" smtClean="0">
                <a:solidFill>
                  <a:srgbClr val="FF0000"/>
                </a:solidFill>
              </a:rPr>
              <a:t>  </a:t>
            </a:r>
            <a:r>
              <a:rPr lang="ru-RU" sz="6600" dirty="0" smtClean="0">
                <a:solidFill>
                  <a:srgbClr val="FF0000"/>
                </a:solidFill>
              </a:rPr>
              <a:t>3</a:t>
            </a:r>
            <a:r>
              <a:rPr lang="ru-RU" sz="6600" dirty="0" smtClean="0">
                <a:solidFill>
                  <a:srgbClr val="FF0000"/>
                </a:solidFill>
              </a:rPr>
              <a:t>) Трение качения</a:t>
            </a:r>
            <a:endParaRPr lang="ru-RU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43608" y="0"/>
            <a:ext cx="8100392" cy="1673352"/>
          </a:xfrm>
        </p:spPr>
        <p:txBody>
          <a:bodyPr>
            <a:normAutofit/>
          </a:bodyPr>
          <a:lstStyle/>
          <a:p>
            <a:r>
              <a:rPr lang="ru-RU" sz="8800" dirty="0" smtClean="0">
                <a:latin typeface="Franklin Gothic Medium" pitchFamily="34" charset="0"/>
              </a:rPr>
              <a:t>Трение покоя</a:t>
            </a:r>
            <a:endParaRPr lang="ru-RU" sz="8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3528" y="1828800"/>
            <a:ext cx="8820472" cy="332839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sz="4000" dirty="0">
                <a:solidFill>
                  <a:schemeClr val="accent5"/>
                </a:solidFill>
                <a:latin typeface="Franklin Gothic Medium" pitchFamily="34" charset="0"/>
              </a:rPr>
              <a:t>Сила трения покоя – это сила, которая проявляется между соприкасающимися поверхностями тел, неподвижных относительно друг друга. </a:t>
            </a:r>
            <a:endParaRPr lang="en-US" sz="4000" dirty="0">
              <a:solidFill>
                <a:schemeClr val="accent5"/>
              </a:solidFill>
              <a:latin typeface="Franklin Gothic Medium" pitchFamily="34" charset="0"/>
            </a:endParaRPr>
          </a:p>
          <a:p>
            <a:pPr>
              <a:defRPr/>
            </a:pPr>
            <a:r>
              <a:rPr lang="ru-RU" sz="4000" dirty="0">
                <a:solidFill>
                  <a:schemeClr val="accent5"/>
                </a:solidFill>
                <a:latin typeface="Franklin Gothic Medium" pitchFamily="34" charset="0"/>
              </a:rPr>
              <a:t>Сила трения покоя - это сила, которая мешает сдвинуть тело с места.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403462"/>
          </a:xfrm>
        </p:spPr>
        <p:txBody>
          <a:bodyPr>
            <a:normAutofit/>
          </a:bodyPr>
          <a:lstStyle/>
          <a:p>
            <a:r>
              <a:rPr lang="ru-RU" sz="6600" dirty="0" smtClean="0">
                <a:latin typeface="Franklin Gothic Medium" pitchFamily="34" charset="0"/>
              </a:rPr>
              <a:t>Примеры трения покоя</a:t>
            </a:r>
            <a:endParaRPr lang="ru-RU" sz="6600" dirty="0"/>
          </a:p>
        </p:txBody>
      </p:sp>
      <p:pic>
        <p:nvPicPr>
          <p:cNvPr id="5" name="Picture 4" descr="im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1484784"/>
            <a:ext cx="3203848" cy="2639052"/>
          </a:xfrm>
          <a:prstGeom prst="rect">
            <a:avLst/>
          </a:prstGeom>
          <a:noFill/>
        </p:spPr>
      </p:pic>
      <p:pic>
        <p:nvPicPr>
          <p:cNvPr id="6" name="Picture 7" descr="im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778970" y="1484784"/>
            <a:ext cx="3365030" cy="2592288"/>
          </a:xfrm>
          <a:prstGeom prst="rect">
            <a:avLst/>
          </a:prstGeom>
          <a:noFill/>
        </p:spPr>
      </p:pic>
      <p:pic>
        <p:nvPicPr>
          <p:cNvPr id="7" name="Picture 10" descr="f072_0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2771800" y="4042124"/>
            <a:ext cx="3600400" cy="281587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730673"/>
          </a:xfrm>
        </p:spPr>
        <p:txBody>
          <a:bodyPr>
            <a:normAutofit/>
          </a:bodyPr>
          <a:lstStyle/>
          <a:p>
            <a:r>
              <a:rPr lang="ru-RU" sz="8000" dirty="0" smtClean="0">
                <a:latin typeface="Franklin Gothic Medium" pitchFamily="34" charset="0"/>
              </a:rPr>
              <a:t>Трение скольжения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484784"/>
            <a:ext cx="5364088" cy="396044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5"/>
                </a:solidFill>
                <a:latin typeface="Franklin Gothic Medium" pitchFamily="34" charset="0"/>
              </a:rPr>
              <a:t>Сила трения скольжения - это сила сопротивления при скольжении одного тела по поверхности другого</a:t>
            </a:r>
            <a:r>
              <a:rPr lang="en-US" sz="4000" dirty="0" smtClean="0">
                <a:solidFill>
                  <a:schemeClr val="accent5"/>
                </a:solidFill>
                <a:latin typeface="Franklin Gothic Medium" pitchFamily="34" charset="0"/>
              </a:rPr>
              <a:t>.</a:t>
            </a:r>
            <a:endParaRPr lang="ru-RU" sz="4000" dirty="0" smtClean="0">
              <a:solidFill>
                <a:schemeClr val="accent5"/>
              </a:solidFill>
              <a:latin typeface="Franklin Gothic Medium" pitchFamily="34" charset="0"/>
            </a:endParaRPr>
          </a:p>
          <a:p>
            <a:endParaRPr lang="ru-RU" dirty="0"/>
          </a:p>
        </p:txBody>
      </p:sp>
      <p:pic>
        <p:nvPicPr>
          <p:cNvPr id="4" name="Picture 6" descr="t3-ris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788024" y="3049093"/>
            <a:ext cx="4355976" cy="380890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140</TotalTime>
  <Words>279</Words>
  <Application>Microsoft Office PowerPoint</Application>
  <PresentationFormat>Экран (4:3)</PresentationFormat>
  <Paragraphs>38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Модульная</vt:lpstr>
      <vt:lpstr>Физика 8 класс</vt:lpstr>
      <vt:lpstr>Сила трения</vt:lpstr>
      <vt:lpstr>Сила трения возникает между взаимодействующими твёрдыми телами в местах их соприкосновения и препятствует их относительному перемещению</vt:lpstr>
      <vt:lpstr>Причины возникновения трения:    </vt:lpstr>
      <vt:lpstr>Причины возникновения трения:</vt:lpstr>
      <vt:lpstr>                Виды трения:                                           </vt:lpstr>
      <vt:lpstr>Трение покоя</vt:lpstr>
      <vt:lpstr>Примеры трения покоя</vt:lpstr>
      <vt:lpstr>Трение скольжения</vt:lpstr>
      <vt:lpstr>Трение качения</vt:lpstr>
      <vt:lpstr>Чем большая сила прижимает тело к поверхности, тем большая сила трения возникает при этом.</vt:lpstr>
      <vt:lpstr>Сила трения зависит от материала и качества обработки поверхности, по которой движется тело.</vt:lpstr>
      <vt:lpstr>Силу трения скольжения определяют по формуле: Fтр.=mgN </vt:lpstr>
      <vt:lpstr>При одинаковых нагрузках сила трения качения всегда меньше силы трения скольжения</vt:lpstr>
      <vt:lpstr>Силы трения, возникающие при движении тел в жидкости или газе, называют силами сопротивления среды.</vt:lpstr>
      <vt:lpstr>Роль силы трения в природе</vt:lpstr>
      <vt:lpstr>Способы уменьшения силы трения:</vt:lpstr>
      <vt:lpstr>Способы увеличения силы трения </vt:lpstr>
      <vt:lpstr>Надеюсь было интересно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Физика 8 класс</dc:title>
  <dc:creator>Notebook</dc:creator>
  <cp:lastModifiedBy>Notebook</cp:lastModifiedBy>
  <cp:revision>13</cp:revision>
  <dcterms:created xsi:type="dcterms:W3CDTF">2011-11-22T16:26:14Z</dcterms:created>
  <dcterms:modified xsi:type="dcterms:W3CDTF">2011-11-22T18:46:55Z</dcterms:modified>
</cp:coreProperties>
</file>