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87F5"/>
    <a:srgbClr val="E63AB9"/>
    <a:srgbClr val="2B68F1"/>
    <a:srgbClr val="553AF8"/>
    <a:srgbClr val="8AF0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2" autoAdjust="0"/>
    <p:restoredTop sz="86381" autoAdjust="0"/>
  </p:normalViewPr>
  <p:slideViewPr>
    <p:cSldViewPr>
      <p:cViewPr varScale="1">
        <p:scale>
          <a:sx n="73" d="100"/>
          <a:sy n="73" d="100"/>
        </p:scale>
        <p:origin x="-97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8909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28D4E-1149-4C5B-8B33-B6EA6D15EEC4}" type="datetimeFigureOut">
              <a:rPr lang="uk-UA" smtClean="0"/>
              <a:pPr/>
              <a:t>10.02.2014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7E4A5-2A4F-4D4C-AA41-681946C211A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E4A5-2A4F-4D4C-AA41-681946C211A9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87F5"/>
            </a:gs>
            <a:gs pos="25000">
              <a:srgbClr val="2B68F1"/>
            </a:gs>
            <a:gs pos="100000">
              <a:srgbClr val="E63AB9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1296144"/>
          </a:xfrm>
        </p:spPr>
        <p:txBody>
          <a:bodyPr/>
          <a:lstStyle/>
          <a:p>
            <a:pPr algn="ctr"/>
            <a:r>
              <a:rPr lang="uk-UA" dirty="0" smtClean="0"/>
              <a:t>Квантові генератори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Кравчук О.</a:t>
            </a:r>
          </a:p>
          <a:p>
            <a:r>
              <a:rPr lang="uk-UA" dirty="0" smtClean="0"/>
              <a:t>Вегери Я.</a:t>
            </a:r>
          </a:p>
          <a:p>
            <a:r>
              <a:rPr lang="uk-UA" dirty="0" smtClean="0"/>
              <a:t>7-А (г) клас</a:t>
            </a:r>
            <a:endParaRPr lang="uk-UA" dirty="0"/>
          </a:p>
        </p:txBody>
      </p:sp>
      <p:pic>
        <p:nvPicPr>
          <p:cNvPr id="4" name="Рисунок 3" descr="laser-show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233893"/>
            <a:ext cx="4248472" cy="31863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«Застосування квантових генераторів».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Лазери знайшли широке застосування в науці – основний інструмент в нелінійній оптиці, коли речовини прозорі чи ні для потоку звичайного світла, міняють свої властивості на протилежні.</a:t>
            </a:r>
          </a:p>
          <a:p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/>
                </a:solidFill>
              </a:rPr>
              <a:t>Продюсери</a:t>
            </a:r>
            <a:r>
              <a:rPr lang="uk-UA" dirty="0" smtClean="0"/>
              <a:t>. Лазери дозволили здійснити метод отримання кольорових зображень, л</a:t>
            </a:r>
            <a:r>
              <a:rPr lang="ru-RU" dirty="0" err="1" smtClean="0"/>
              <a:t>азерн</a:t>
            </a:r>
            <a:r>
              <a:rPr lang="uk-UA" dirty="0" err="1" smtClean="0"/>
              <a:t>ий</a:t>
            </a:r>
            <a:r>
              <a:rPr lang="ru-RU" dirty="0" smtClean="0"/>
              <a:t> </a:t>
            </a:r>
            <a:r>
              <a:rPr lang="ru-RU" dirty="0" err="1" smtClean="0"/>
              <a:t>супровід</a:t>
            </a:r>
            <a:r>
              <a:rPr lang="ru-RU" dirty="0" smtClean="0"/>
              <a:t> </a:t>
            </a:r>
            <a:r>
              <a:rPr lang="ru-RU" dirty="0" err="1" smtClean="0"/>
              <a:t>музичних</a:t>
            </a:r>
            <a:r>
              <a:rPr lang="ru-RU" dirty="0" smtClean="0"/>
              <a:t> </a:t>
            </a:r>
            <a:r>
              <a:rPr lang="ru-RU" dirty="0" err="1" smtClean="0"/>
              <a:t>вистав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931224" cy="55598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Інженери</a:t>
            </a:r>
            <a:r>
              <a:rPr lang="uk-UA" dirty="0" smtClean="0"/>
              <a:t>.</a:t>
            </a:r>
            <a:r>
              <a:rPr lang="ru-RU" dirty="0" smtClean="0"/>
              <a:t>У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лазери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різання</a:t>
            </a:r>
            <a:r>
              <a:rPr lang="ru-RU" dirty="0" smtClean="0"/>
              <a:t>,  </a:t>
            </a:r>
            <a:r>
              <a:rPr lang="ru-RU" dirty="0" err="1" smtClean="0"/>
              <a:t>зварювання</a:t>
            </a:r>
            <a:r>
              <a:rPr lang="ru-RU" dirty="0" smtClean="0"/>
              <a:t> та </a:t>
            </a:r>
            <a:r>
              <a:rPr lang="ru-RU" dirty="0" err="1" smtClean="0"/>
              <a:t>паяння</a:t>
            </a:r>
            <a:r>
              <a:rPr lang="ru-RU" dirty="0" smtClean="0"/>
              <a:t>  деталей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. </a:t>
            </a:r>
            <a:r>
              <a:rPr lang="ru-RU" dirty="0" err="1" smtClean="0"/>
              <a:t>Висока</a:t>
            </a:r>
            <a:r>
              <a:rPr lang="ru-RU" dirty="0" smtClean="0"/>
              <a:t> температура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зварювати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зварити</a:t>
            </a:r>
            <a:r>
              <a:rPr lang="ru-RU" dirty="0" smtClean="0"/>
              <a:t> </a:t>
            </a:r>
            <a:r>
              <a:rPr lang="ru-RU" dirty="0" err="1" smtClean="0"/>
              <a:t>звичайними</a:t>
            </a:r>
            <a:r>
              <a:rPr lang="ru-RU" dirty="0" smtClean="0"/>
              <a:t> способами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кераміку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метал).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84984"/>
            <a:ext cx="4104456" cy="2878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003232" cy="51998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Астрономи</a:t>
            </a:r>
            <a:r>
              <a:rPr lang="uk-UA" dirty="0" smtClean="0"/>
              <a:t>. Лазерна локація космічних об'єктів уточнила значення астрономії і сприяла уточненню систем космічної навігації, розширила уявлення про будову атмосфери і поверхні планет Сонячної системи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429000"/>
            <a:ext cx="6840760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6203032" cy="55598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Військові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. Лазери використовуються і у військових цілях, наприклад, в якості засобів наведення та прицілювання. Розглядаються варіанти створення на основі потужних лазерів бойових систем захисту повітряного, морського і наземного базування. 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Револьвер, оснащений лазерним ціле вказівником.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836712"/>
            <a:ext cx="2232248" cy="47291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075240" cy="288032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Лазери відіграють дуже </a:t>
            </a:r>
            <a:endParaRPr lang="en-US" sz="3600" b="1" dirty="0" smtClean="0"/>
          </a:p>
          <a:p>
            <a:pPr>
              <a:buNone/>
            </a:pPr>
            <a:r>
              <a:rPr lang="uk-UA" sz="3600" b="1" dirty="0" smtClean="0"/>
              <a:t>велику роль у сучасному </a:t>
            </a:r>
            <a:endParaRPr lang="en-US" sz="3600" b="1" dirty="0" smtClean="0"/>
          </a:p>
          <a:p>
            <a:pPr>
              <a:buNone/>
            </a:pPr>
            <a:r>
              <a:rPr lang="uk-UA" sz="3600" b="1" dirty="0" smtClean="0"/>
              <a:t>науково-технічному прогресі. </a:t>
            </a:r>
          </a:p>
          <a:p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293641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836712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924944"/>
            <a:ext cx="1908175" cy="1666875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869160"/>
            <a:ext cx="1847850" cy="1733550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869160"/>
            <a:ext cx="1957606" cy="1584176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924944"/>
            <a:ext cx="1397000" cy="1084262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2924944"/>
            <a:ext cx="2592288" cy="182851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4330824" cy="5472608"/>
          </a:xfrm>
        </p:spPr>
        <p:txBody>
          <a:bodyPr/>
          <a:lstStyle/>
          <a:p>
            <a:r>
              <a:rPr lang="uk-UA" b="1" dirty="0" smtClean="0"/>
              <a:t>На сьогодні є джерела світла, в яких атоми випромінюють світло однієї і тієї ж частоти, поляризованої в одній і тій же площині. Такі джерела когерентного світла отримали назву </a:t>
            </a:r>
            <a:r>
              <a:rPr lang="uk-UA" b="1" i="1" dirty="0" smtClean="0">
                <a:solidFill>
                  <a:srgbClr val="E587F5"/>
                </a:solidFill>
              </a:rPr>
              <a:t>лазерів</a:t>
            </a:r>
            <a:r>
              <a:rPr lang="uk-UA" b="1" dirty="0" smtClean="0"/>
              <a:t>.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5" name="Рисунок 4" descr="0806b2756c4310e07fd0a23407a8d37f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052736"/>
            <a:ext cx="3888432" cy="5256584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2718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err="1" smtClean="0"/>
              <a:t>Іх</a:t>
            </a:r>
            <a:r>
              <a:rPr lang="uk-UA" b="1" dirty="0" smtClean="0"/>
              <a:t> випромінювання має унікальні й дуже цінні властивості, які забезпечили їм широке застосування в найрізноманітніших галузях науки, техніки, медицини і т.д. </a:t>
            </a:r>
            <a:endParaRPr lang="en-US" b="1" dirty="0" smtClean="0"/>
          </a:p>
          <a:p>
            <a:r>
              <a:rPr lang="uk-UA" b="1" dirty="0" smtClean="0"/>
              <a:t>Якість лазерної енергії визначається її високою концентрацією і можливістю передавання на значну відстань. </a:t>
            </a:r>
            <a:endParaRPr lang="en-US" b="1" dirty="0" smtClean="0"/>
          </a:p>
          <a:p>
            <a:r>
              <a:rPr lang="uk-UA" b="1" dirty="0" smtClean="0"/>
              <a:t>Лазерний промінь можна сфокусувати в  крихітну цяточку діаметром порядку довжини світлової хвилі й добути густину енергії, яка вже сьогодні перевищує густину енергії ядерного вибуху. </a:t>
            </a:r>
            <a:endParaRPr lang="ru-RU" b="1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08912" cy="8549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«Історія відкриття лазера».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Квантова електроніка </a:t>
            </a:r>
            <a:r>
              <a:rPr lang="uk-UA" dirty="0" smtClean="0"/>
              <a:t>- 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область фізики, що вивчає методи посилення і генерації електромагнітного випромінювання на основі явища вимушеного випромінювання в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неврівноважних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квантових системах. </a:t>
            </a: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Ще в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1940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році радянський фізик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r>
              <a:rPr lang="uk-UA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А.Фабрикант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вказав на можливість використання  явища вимушеного випромінювання для посилення електромагнітних хвиль.</a:t>
            </a: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075240" cy="54878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Взагалі, д</a:t>
            </a:r>
            <a:r>
              <a:rPr lang="ru-RU" dirty="0" err="1" smtClean="0"/>
              <a:t>атою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квантової</a:t>
            </a:r>
            <a:r>
              <a:rPr lang="ru-RU" dirty="0" smtClean="0"/>
              <a:t> </a:t>
            </a:r>
            <a:r>
              <a:rPr lang="ru-RU" dirty="0" err="1" smtClean="0"/>
              <a:t>електроніки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b="1" dirty="0" smtClean="0"/>
              <a:t>1954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uk-UA" dirty="0" err="1" smtClean="0"/>
              <a:t>ік</a:t>
            </a:r>
            <a:r>
              <a:rPr lang="ru-RU" dirty="0" smtClean="0"/>
              <a:t>, коли М. Г. Басов </a:t>
            </a:r>
            <a:r>
              <a:rPr lang="ru-RU" dirty="0" err="1" smtClean="0"/>
              <a:t>і</a:t>
            </a:r>
            <a:r>
              <a:rPr lang="ru-RU" dirty="0" smtClean="0"/>
              <a:t> А. М. Прохоров в СРСР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uk-UA" dirty="0" smtClean="0"/>
              <a:t>від них </a:t>
            </a:r>
            <a:r>
              <a:rPr lang="ru-RU" dirty="0" smtClean="0"/>
              <a:t>Дж. Гордон, Х. </a:t>
            </a:r>
            <a:r>
              <a:rPr lang="ru-RU" dirty="0" err="1" smtClean="0"/>
              <a:t>Цайгер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Ч. </a:t>
            </a:r>
            <a:r>
              <a:rPr lang="ru-RU" dirty="0" err="1" smtClean="0"/>
              <a:t>Таунс</a:t>
            </a:r>
            <a:r>
              <a:rPr lang="ru-RU" dirty="0" smtClean="0"/>
              <a:t>  у США створили </a:t>
            </a:r>
            <a:r>
              <a:rPr lang="ru-RU" b="1" dirty="0" smtClean="0"/>
              <a:t>перший </a:t>
            </a:r>
            <a:r>
              <a:rPr lang="ru-RU" b="1" dirty="0" err="1" smtClean="0"/>
              <a:t>квантовий</a:t>
            </a:r>
            <a:r>
              <a:rPr lang="ru-RU" b="1" dirty="0" smtClean="0"/>
              <a:t> генератор </a:t>
            </a:r>
            <a:r>
              <a:rPr lang="ru-RU" dirty="0" smtClean="0"/>
              <a:t>(мазер) на молекулах </a:t>
            </a:r>
            <a:r>
              <a:rPr lang="ru-RU" dirty="0" err="1" smtClean="0"/>
              <a:t>аміаку</a:t>
            </a:r>
            <a:r>
              <a:rPr lang="uk-UA" dirty="0" smtClean="0"/>
              <a:t>, де застосували явище індукованого випромінювання для створення мікрохвильового генератора радіохвиль довжиною 1, 27 см. 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ru-RU" dirty="0" smtClean="0"/>
              <a:t> Басов</a:t>
            </a:r>
            <a:r>
              <a:rPr lang="en-US" dirty="0" smtClean="0"/>
              <a:t>                                     </a:t>
            </a:r>
            <a:r>
              <a:rPr lang="uk-UA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Прохоров</a:t>
            </a:r>
            <a:endParaRPr lang="ru-RU" dirty="0"/>
          </a:p>
        </p:txBody>
      </p:sp>
      <p:pic>
        <p:nvPicPr>
          <p:cNvPr id="7" name="Рисунок 6" descr="c76914e2d4387b51da57d71b2b3132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149080"/>
            <a:ext cx="1512168" cy="1972393"/>
          </a:xfrm>
          <a:prstGeom prst="rect">
            <a:avLst/>
          </a:prstGeom>
        </p:spPr>
      </p:pic>
      <p:pic>
        <p:nvPicPr>
          <p:cNvPr id="9" name="Рисунок 8" descr="prohor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149080"/>
            <a:ext cx="1440160" cy="204278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Лазери дозволили здійснити новий метод отримання </a:t>
            </a:r>
            <a:r>
              <a:rPr lang="uk-UA" sz="3200" dirty="0" err="1" smtClean="0"/>
              <a:t>об’</a:t>
            </a:r>
            <a:r>
              <a:rPr lang="uk-UA" sz="3200" dirty="0" smtClean="0"/>
              <a:t> ємних і кольорових зображень, названих </a:t>
            </a:r>
            <a:r>
              <a:rPr lang="uk-UA" sz="3200" b="1" dirty="0" smtClean="0"/>
              <a:t>голографією</a:t>
            </a:r>
            <a:r>
              <a:rPr lang="uk-UA" sz="3200" dirty="0" smtClean="0"/>
              <a:t>.</a:t>
            </a:r>
          </a:p>
          <a:p>
            <a:r>
              <a:rPr lang="uk-UA" sz="3200" dirty="0" smtClean="0"/>
              <a:t>За розробку нового принципу генерації та посилення радіохвиль  М.Г. Басову та А.М. Прохорову була в 1959 році присуджена Ленінська премія. В 1963 році М.Г. </a:t>
            </a:r>
            <a:r>
              <a:rPr lang="uk-UA" sz="3200" dirty="0" err="1" smtClean="0"/>
              <a:t>Басов</a:t>
            </a:r>
            <a:r>
              <a:rPr lang="uk-UA" sz="3200" dirty="0" smtClean="0"/>
              <a:t>, А.М. Прохоров та Ч.</a:t>
            </a:r>
            <a:r>
              <a:rPr lang="uk-UA" sz="3200" dirty="0" err="1" smtClean="0"/>
              <a:t>Таунс</a:t>
            </a:r>
            <a:r>
              <a:rPr lang="uk-UA" sz="3200" dirty="0" smtClean="0"/>
              <a:t> були удостоєні Нобелівської премії.</a:t>
            </a:r>
            <a:endParaRPr lang="ru-RU" sz="3200" dirty="0" smtClean="0"/>
          </a:p>
          <a:p>
            <a:endParaRPr lang="ru-RU" sz="3600" dirty="0" smtClean="0"/>
          </a:p>
          <a:p>
            <a:endParaRPr lang="ru-RU" dirty="0"/>
          </a:p>
        </p:txBody>
      </p:sp>
      <p:pic>
        <p:nvPicPr>
          <p:cNvPr id="4" name="Рисунок 3" descr="hologram-neutr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869160"/>
            <a:ext cx="1547664" cy="1547664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uk-UA" b="1" dirty="0" smtClean="0"/>
              <a:t>Принцип дії та  будова лазера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chemeClr val="bg2"/>
                </a:solidFill>
              </a:rPr>
              <a:t>Лазер </a:t>
            </a:r>
            <a:r>
              <a:rPr lang="uk-UA" sz="2800" dirty="0" smtClean="0">
                <a:solidFill>
                  <a:schemeClr val="bg2"/>
                </a:solidFill>
              </a:rPr>
              <a:t>(англ. </a:t>
            </a:r>
            <a:r>
              <a:rPr lang="ru-RU" sz="2800" dirty="0" err="1" smtClean="0">
                <a:solidFill>
                  <a:schemeClr val="bg2"/>
                </a:solidFill>
              </a:rPr>
              <a:t>laser</a:t>
            </a:r>
            <a:r>
              <a:rPr lang="uk-UA" sz="2800" dirty="0" smtClean="0">
                <a:solidFill>
                  <a:schemeClr val="bg2"/>
                </a:solidFill>
              </a:rPr>
              <a:t> - посилення світла за допомогою вимушеного випромінювання), оптичний квантовий генератор - пристрій, що перетворює енергію накачування (світлову, електричну, теплову, хімічну та іншу) в енергію електромагнітної хвилі.</a:t>
            </a:r>
            <a:endParaRPr lang="ru-RU" sz="2800" dirty="0" smtClean="0">
              <a:solidFill>
                <a:schemeClr val="bg2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729727_200502092057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653136"/>
            <a:ext cx="2438400" cy="1828800"/>
          </a:xfrm>
          <a:prstGeom prst="rect">
            <a:avLst/>
          </a:prstGeom>
        </p:spPr>
      </p:pic>
      <p:pic>
        <p:nvPicPr>
          <p:cNvPr id="5" name="Рисунок 4" descr="ef4d2df47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293096"/>
            <a:ext cx="3168352" cy="2376264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5770984" cy="56886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uk-UA" b="1" dirty="0" smtClean="0"/>
              <a:t>Випромінювання лазера може бути безперервним, з постійною потужністю.</a:t>
            </a:r>
          </a:p>
          <a:p>
            <a:r>
              <a:rPr lang="uk-UA" dirty="0" smtClean="0"/>
              <a:t>Існує велика кількість видів лазерів, які використовують в якості робочого середовища всі агрегатні стани речовини.</a:t>
            </a:r>
          </a:p>
          <a:p>
            <a:r>
              <a:rPr lang="uk-UA" dirty="0" smtClean="0"/>
              <a:t>Унікальні властивості випромінювання лазерів дозволили використовувати їх у різних галузях науки і техніки, а також у побуті, починаючи з читання і запису компакт-дисків і закінчуючи дослідженнями в галузі керованого термоядерного синтезу. </a:t>
            </a:r>
            <a:endParaRPr lang="ru-RU" dirty="0" smtClean="0"/>
          </a:p>
          <a:p>
            <a:endParaRPr lang="ru-RU" b="1" dirty="0"/>
          </a:p>
        </p:txBody>
      </p:sp>
      <p:pic>
        <p:nvPicPr>
          <p:cNvPr id="4" name="Рисунок 3" descr="ycjc17cejq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764704"/>
            <a:ext cx="2592288" cy="6076392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Принцип дії лазера.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Фізичною основою роботи лазера служить явище вимушеного (індукованого) випромінювання.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Великий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внесок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розробку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питання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вимушене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випромінюванн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вніс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Ейнштейн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Гіпотеза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Ейнштейна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полягає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 тому,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дією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електромагнітного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поля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частоти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ω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молекула (атом)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 перейти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більш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низького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енергетичного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рівня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більш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високий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поглинанням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енергії фотона; </a:t>
            </a:r>
          </a:p>
          <a:p>
            <a:r>
              <a:rPr lang="vi-VN" b="1" dirty="0" smtClean="0">
                <a:solidFill>
                  <a:schemeClr val="accent1">
                    <a:lumMod val="50000"/>
                  </a:schemeClr>
                </a:solidFill>
              </a:rPr>
              <a:t>Фото́н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квант електромагнітного випромінювання, елементарна частинка, що є носієм електромагнітної взаємодії.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640</Words>
  <Application>Microsoft Office PowerPoint</Application>
  <PresentationFormat>Экран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Квантові генератори</vt:lpstr>
      <vt:lpstr>Слайд 2</vt:lpstr>
      <vt:lpstr>Слайд 3</vt:lpstr>
      <vt:lpstr>«Історія відкриття лазера».</vt:lpstr>
      <vt:lpstr>Слайд 5</vt:lpstr>
      <vt:lpstr>Слайд 6</vt:lpstr>
      <vt:lpstr>Принцип дії та  будова лазера</vt:lpstr>
      <vt:lpstr>Слайд 8</vt:lpstr>
      <vt:lpstr>Принцип дії лазера. </vt:lpstr>
      <vt:lpstr>«Застосування квантових генераторів».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Квантові генератори</dc:title>
  <dc:creator>User</dc:creator>
  <cp:lastModifiedBy>Администратор</cp:lastModifiedBy>
  <cp:revision>8</cp:revision>
  <dcterms:created xsi:type="dcterms:W3CDTF">2014-02-08T23:31:58Z</dcterms:created>
  <dcterms:modified xsi:type="dcterms:W3CDTF">2014-02-10T18:40:25Z</dcterms:modified>
</cp:coreProperties>
</file>