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70892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Робота </a:t>
            </a:r>
            <a:r>
              <a:rPr lang="ru-RU" dirty="0" err="1" smtClean="0"/>
              <a:t>електричного</a:t>
            </a:r>
            <a:r>
              <a:rPr lang="ru-RU" dirty="0" smtClean="0"/>
              <a:t> поля по </a:t>
            </a:r>
            <a:r>
              <a:rPr lang="ru-RU" dirty="0" err="1" smtClean="0"/>
              <a:t>переміщенню</a:t>
            </a:r>
            <a:r>
              <a:rPr lang="ru-RU" dirty="0" smtClean="0"/>
              <a:t> </a:t>
            </a:r>
            <a:r>
              <a:rPr lang="ru-RU" dirty="0" smtClean="0"/>
              <a:t>заряду в </a:t>
            </a:r>
            <a:r>
              <a:rPr lang="ru-RU" dirty="0" err="1" smtClean="0"/>
              <a:t>електричному</a:t>
            </a:r>
            <a:r>
              <a:rPr lang="ru-RU" dirty="0" smtClean="0"/>
              <a:t> пол</a:t>
            </a:r>
            <a:r>
              <a:rPr lang="uk-UA" dirty="0" smtClean="0"/>
              <a:t>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531168" cy="17526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Виконала :</a:t>
            </a:r>
          </a:p>
          <a:p>
            <a:r>
              <a:rPr lang="uk-UA" dirty="0" smtClean="0"/>
              <a:t>Учениця 11 класу </a:t>
            </a:r>
          </a:p>
          <a:p>
            <a:r>
              <a:rPr lang="uk-UA" dirty="0" err="1" smtClean="0"/>
              <a:t>Терезинського</a:t>
            </a:r>
            <a:r>
              <a:rPr lang="uk-UA" dirty="0" smtClean="0"/>
              <a:t> НВО</a:t>
            </a:r>
          </a:p>
          <a:p>
            <a:r>
              <a:rPr lang="uk-UA" dirty="0" err="1" smtClean="0"/>
              <a:t>Кучинська</a:t>
            </a:r>
            <a:r>
              <a:rPr lang="uk-UA" dirty="0" smtClean="0"/>
              <a:t>  Дарина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Безымянный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44000" cy="57332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00a4890a52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9713882" cy="1014173"/>
          </a:xfrm>
        </p:spPr>
      </p:pic>
      <p:pic>
        <p:nvPicPr>
          <p:cNvPr id="6" name="Содержимое 5" descr="humour52_4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827584" y="2060848"/>
            <a:ext cx="7416824" cy="46355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ымянный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52736"/>
            <a:ext cx="9092528" cy="58052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ымянный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44000" cy="573325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861048"/>
            <a:ext cx="7772400" cy="1362456"/>
          </a:xfrm>
        </p:spPr>
        <p:txBody>
          <a:bodyPr/>
          <a:lstStyle/>
          <a:p>
            <a:r>
              <a:rPr lang="uk-UA" sz="4000" b="0" dirty="0" smtClean="0">
                <a:solidFill>
                  <a:schemeClr val="tx1"/>
                </a:solidFill>
              </a:rPr>
              <a:t>На будь-який заряд </a:t>
            </a:r>
            <a:r>
              <a:rPr lang="en-US" sz="4000" b="0" i="1" dirty="0" smtClean="0">
                <a:solidFill>
                  <a:schemeClr val="tx1"/>
                </a:solidFill>
              </a:rPr>
              <a:t>q</a:t>
            </a:r>
            <a:r>
              <a:rPr lang="en-US" sz="4000" i="1" dirty="0" smtClean="0">
                <a:solidFill>
                  <a:schemeClr val="tx1"/>
                </a:solidFill>
              </a:rPr>
              <a:t>, </a:t>
            </a:r>
            <a:r>
              <a:rPr lang="uk-UA" sz="4000" b="0" dirty="0" smtClean="0">
                <a:solidFill>
                  <a:schemeClr val="tx1"/>
                </a:solidFill>
              </a:rPr>
              <a:t>внесений в електричне поле з напруженістю </a:t>
            </a:r>
            <a:r>
              <a:rPr lang="uk-UA" sz="4000" b="0" i="1" dirty="0" smtClean="0">
                <a:solidFill>
                  <a:schemeClr val="tx1"/>
                </a:solidFill>
              </a:rPr>
              <a:t>Е</a:t>
            </a:r>
            <a:r>
              <a:rPr lang="uk-UA" sz="4000" b="0" dirty="0" smtClean="0">
                <a:solidFill>
                  <a:schemeClr val="tx1"/>
                </a:solidFill>
              </a:rPr>
              <a:t>, діє сила </a:t>
            </a:r>
            <a:r>
              <a:rPr lang="en-US" sz="4000" b="0" i="1" dirty="0" smtClean="0">
                <a:solidFill>
                  <a:schemeClr val="tx1"/>
                </a:solidFill>
              </a:rPr>
              <a:t>F=Eq</a:t>
            </a:r>
            <a:r>
              <a:rPr lang="en-US" sz="4000" b="0" dirty="0" smtClean="0">
                <a:solidFill>
                  <a:schemeClr val="tx1"/>
                </a:solidFill>
              </a:rPr>
              <a:t>. </a:t>
            </a:r>
            <a:r>
              <a:rPr lang="uk-UA" sz="4000" b="0" dirty="0" smtClean="0">
                <a:solidFill>
                  <a:schemeClr val="tx1"/>
                </a:solidFill>
              </a:rPr>
              <a:t>При відсутності протидіючих сил (тертя, пружна деформація зв'язків тощо) заряд </a:t>
            </a:r>
            <a:r>
              <a:rPr lang="en-US" sz="4000" b="0" i="1" dirty="0" smtClean="0">
                <a:solidFill>
                  <a:schemeClr val="tx1"/>
                </a:solidFill>
              </a:rPr>
              <a:t>q </a:t>
            </a:r>
            <a:r>
              <a:rPr lang="uk-UA" sz="4000" b="0" dirty="0" smtClean="0">
                <a:solidFill>
                  <a:schemeClr val="tx1"/>
                </a:solidFill>
              </a:rPr>
              <a:t>під дією електричної сили рухатиметься з прискоренням: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2060848"/>
            <a:ext cx="7772400" cy="150971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ымянный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9144000" cy="594928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26968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І,</a:t>
            </a:r>
            <a:r>
              <a:rPr lang="uk-UA" sz="3200" dirty="0" err="1" smtClean="0"/>
              <a:t>одже</a:t>
            </a:r>
            <a:r>
              <a:rPr lang="uk-UA" sz="3200" dirty="0" smtClean="0"/>
              <a:t>, </a:t>
            </a:r>
            <a:r>
              <a:rPr lang="ru-RU" sz="3200" dirty="0" err="1" smtClean="0"/>
              <a:t>змінюватиме</a:t>
            </a:r>
            <a:r>
              <a:rPr lang="ru-RU" sz="3200" dirty="0" smtClean="0"/>
              <a:t> свою </a:t>
            </a:r>
            <a:r>
              <a:rPr lang="ru-RU" sz="3200" dirty="0" err="1" smtClean="0"/>
              <a:t>швидкість</a:t>
            </a:r>
            <a:r>
              <a:rPr lang="ru-RU" sz="3200" dirty="0" smtClean="0"/>
              <a:t>, а тому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кінетичну</a:t>
            </a:r>
            <a:r>
              <a:rPr lang="ru-RU" sz="3200" dirty="0" smtClean="0"/>
              <a:t> </a:t>
            </a:r>
            <a:r>
              <a:rPr lang="ru-RU" sz="3200" dirty="0" err="1" smtClean="0"/>
              <a:t>енергію</a:t>
            </a:r>
            <a:r>
              <a:rPr lang="ru-RU" sz="3200" dirty="0" smtClean="0"/>
              <a:t>.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означає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при </a:t>
            </a:r>
            <a:r>
              <a:rPr lang="ru-RU" sz="3200" dirty="0" err="1" smtClean="0"/>
              <a:t>переміщенні</a:t>
            </a:r>
            <a:r>
              <a:rPr lang="ru-RU" sz="3200" dirty="0" smtClean="0"/>
              <a:t> заряду в </a:t>
            </a:r>
            <a:r>
              <a:rPr lang="ru-RU" sz="3200" dirty="0" err="1" smtClean="0"/>
              <a:t>електричному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полі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виконується</a:t>
            </a:r>
            <a:r>
              <a:rPr lang="ru-RU" sz="3200" dirty="0" smtClean="0"/>
              <a:t> робота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37112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електростатичне</a:t>
            </a:r>
            <a:r>
              <a:rPr lang="ru-RU" dirty="0" smtClean="0"/>
              <a:t> поле, </a:t>
            </a:r>
            <a:r>
              <a:rPr lang="ru-RU" dirty="0" err="1" smtClean="0"/>
              <a:t>створюване</a:t>
            </a:r>
            <a:r>
              <a:rPr lang="ru-RU" dirty="0" smtClean="0"/>
              <a:t> зарядом </a:t>
            </a:r>
            <a:r>
              <a:rPr lang="ru-RU" dirty="0" err="1" smtClean="0"/>
              <a:t>q</a:t>
            </a:r>
            <a:r>
              <a:rPr lang="ru-RU" dirty="0" smtClean="0"/>
              <a:t>. Нехай у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переміщається</a:t>
            </a:r>
            <a:r>
              <a:rPr lang="ru-RU" dirty="0" smtClean="0"/>
              <a:t> </a:t>
            </a:r>
            <a:r>
              <a:rPr lang="ru-RU" dirty="0" err="1" smtClean="0"/>
              <a:t>пробний</a:t>
            </a:r>
            <a:r>
              <a:rPr lang="ru-RU" dirty="0" smtClean="0"/>
              <a:t> заряд q</a:t>
            </a:r>
            <a:r>
              <a:rPr lang="ru-RU" baseline="-25000" dirty="0" smtClean="0"/>
              <a:t>0</a:t>
            </a:r>
            <a:r>
              <a:rPr lang="ru-RU" dirty="0" smtClean="0"/>
              <a:t>. У </a:t>
            </a:r>
            <a:r>
              <a:rPr lang="ru-RU" dirty="0" err="1" smtClean="0"/>
              <a:t>будь-якій</a:t>
            </a:r>
            <a:r>
              <a:rPr lang="ru-RU" dirty="0" smtClean="0"/>
              <a:t> </a:t>
            </a:r>
            <a:r>
              <a:rPr lang="ru-RU" dirty="0" err="1" smtClean="0"/>
              <a:t>точці</a:t>
            </a:r>
            <a:r>
              <a:rPr lang="ru-RU" dirty="0" smtClean="0"/>
              <a:t> поля на заряд q</a:t>
            </a:r>
            <a:r>
              <a:rPr lang="ru-RU" baseline="-25000" dirty="0" smtClean="0"/>
              <a:t>0</a:t>
            </a:r>
            <a:r>
              <a:rPr lang="ru-RU" dirty="0" smtClean="0"/>
              <a:t> </a:t>
            </a:r>
            <a:r>
              <a:rPr lang="ru-RU" dirty="0" err="1" smtClean="0"/>
              <a:t>діє</a:t>
            </a:r>
            <a:r>
              <a:rPr lang="ru-RU" dirty="0" smtClean="0"/>
              <a:t> сила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ымянный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321496"/>
            <a:ext cx="8460432" cy="453650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305800" cy="482453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де  - модуль </a:t>
            </a:r>
            <a:r>
              <a:rPr lang="ru-RU" sz="4000" dirty="0" err="1" smtClean="0"/>
              <a:t>сили</a:t>
            </a:r>
            <a:r>
              <a:rPr lang="ru-RU" sz="4000" dirty="0" smtClean="0"/>
              <a:t>,  - орт </a:t>
            </a:r>
            <a:r>
              <a:rPr lang="ru-RU" sz="4000" dirty="0" err="1" smtClean="0"/>
              <a:t>радіус-вектора</a:t>
            </a:r>
            <a:r>
              <a:rPr lang="ru-RU" sz="4000" dirty="0" smtClean="0"/>
              <a:t> , 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визначає</a:t>
            </a:r>
            <a:r>
              <a:rPr lang="ru-RU" sz="4000" dirty="0" smtClean="0"/>
              <a:t> </a:t>
            </a:r>
            <a:r>
              <a:rPr lang="ru-RU" sz="4000" dirty="0" err="1" smtClean="0"/>
              <a:t>положення</a:t>
            </a:r>
            <a:r>
              <a:rPr lang="ru-RU" sz="4000" dirty="0" smtClean="0"/>
              <a:t> заряду q</a:t>
            </a:r>
            <a:r>
              <a:rPr lang="ru-RU" sz="4000" baseline="-25000" dirty="0" smtClean="0"/>
              <a:t>0</a:t>
            </a:r>
            <a:r>
              <a:rPr lang="ru-RU" sz="4000" dirty="0" smtClean="0"/>
              <a:t> </a:t>
            </a:r>
            <a:r>
              <a:rPr lang="ru-RU" sz="4000" dirty="0" err="1" smtClean="0"/>
              <a:t>щодо</a:t>
            </a:r>
            <a:r>
              <a:rPr lang="ru-RU" sz="4000" dirty="0" smtClean="0"/>
              <a:t> заряду </a:t>
            </a:r>
            <a:r>
              <a:rPr lang="ru-RU" sz="4000" dirty="0" err="1" smtClean="0"/>
              <a:t>q</a:t>
            </a:r>
            <a:r>
              <a:rPr lang="ru-RU" sz="4000" dirty="0" smtClean="0"/>
              <a:t>. Тому </a:t>
            </a:r>
            <a:r>
              <a:rPr lang="ru-RU" sz="4000" dirty="0" err="1" smtClean="0"/>
              <a:t>що</a:t>
            </a:r>
            <a:r>
              <a:rPr lang="ru-RU" sz="4000" dirty="0" smtClean="0"/>
              <a:t> сила </a:t>
            </a:r>
            <a:r>
              <a:rPr lang="ru-RU" sz="4000" dirty="0" err="1" smtClean="0"/>
              <a:t>міняється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від</a:t>
            </a:r>
            <a:r>
              <a:rPr lang="ru-RU" sz="4000" dirty="0" smtClean="0"/>
              <a:t> точки до точки, то роботу </a:t>
            </a:r>
            <a:r>
              <a:rPr lang="ru-RU" sz="4000" dirty="0" err="1" smtClean="0"/>
              <a:t>сили</a:t>
            </a:r>
            <a:r>
              <a:rPr lang="ru-RU" sz="4000" dirty="0" smtClean="0"/>
              <a:t> </a:t>
            </a:r>
            <a:r>
              <a:rPr lang="ru-RU" sz="4000" dirty="0" err="1" smtClean="0"/>
              <a:t>електростатичного</a:t>
            </a:r>
            <a:r>
              <a:rPr lang="ru-RU" sz="4000" dirty="0" smtClean="0"/>
              <a:t> поля </a:t>
            </a:r>
            <a:r>
              <a:rPr lang="ru-RU" sz="4000" dirty="0" err="1" smtClean="0"/>
              <a:t>запишемо</a:t>
            </a:r>
            <a:r>
              <a:rPr lang="ru-RU" sz="4000" dirty="0" smtClean="0"/>
              <a:t> як роботу </a:t>
            </a:r>
            <a:r>
              <a:rPr lang="ru-RU" sz="4000" dirty="0" err="1" smtClean="0"/>
              <a:t>змінної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сили</a:t>
            </a:r>
            <a:r>
              <a:rPr lang="ru-RU" sz="4000" dirty="0" smtClean="0"/>
              <a:t>:</a:t>
            </a:r>
            <a:br>
              <a:rPr lang="ru-RU" sz="4000" dirty="0" smtClean="0"/>
            </a:br>
            <a:r>
              <a:rPr lang="ru-RU" sz="4000" dirty="0" smtClean="0"/>
              <a:t>                                                </a:t>
            </a:r>
            <a:br>
              <a:rPr lang="ru-RU" sz="4000" dirty="0" smtClean="0"/>
            </a:br>
            <a:r>
              <a:rPr lang="ru-RU" sz="4000" dirty="0" smtClean="0"/>
              <a:t> </a:t>
            </a:r>
            <a:br>
              <a:rPr lang="ru-RU" sz="4000" dirty="0" smtClean="0"/>
            </a:br>
            <a:r>
              <a:rPr lang="ru-RU" sz="4000" dirty="0" smtClean="0"/>
              <a:t> </a:t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3" name="Рисунок 2" descr="Безымянный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933056"/>
            <a:ext cx="7632848" cy="29249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95544"/>
            <a:ext cx="7772400" cy="1362456"/>
          </a:xfrm>
        </p:spPr>
        <p:txBody>
          <a:bodyPr/>
          <a:lstStyle/>
          <a:p>
            <a:r>
              <a:rPr lang="ru-RU" sz="3200" b="0" dirty="0" smtClean="0">
                <a:solidFill>
                  <a:schemeClr val="tx1"/>
                </a:solidFill>
              </a:rPr>
              <a:t>Через те, що розглядали переміщення заряду із точки 1 у точку 2 по довільній траєкторії, можна зробити висновок, що робота з переміщення точкового заряду в електростатичному полі не залежить від форми шляху, а визначається лише початковим і кінцевим положенням заряду. Це свідчить про те, що електростатичне поле є потенційним, а сила Кулона – консервативної силою. Робота з переміщення заряду в такому полі по замкненому шляхові завжди дорівнює нулю</a:t>
            </a:r>
            <a:r>
              <a:rPr lang="ru-RU" sz="2800" b="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3789040"/>
            <a:ext cx="7772400" cy="150971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142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Робота електричного поля по переміщенню заряду в електричному полі </vt:lpstr>
      <vt:lpstr>Слайд 2</vt:lpstr>
      <vt:lpstr>Слайд 3</vt:lpstr>
      <vt:lpstr>На будь-який заряд q, внесений в електричне поле з напруженістю Е, діє сила F=Eq. При відсутності протидіючих сил (тертя, пружна деформація зв'язків тощо) заряд q під дією електричної сили рухатиметься з прискоренням:</vt:lpstr>
      <vt:lpstr>І,одже, змінюватиме свою швидкість, а тому і кінетичну енергію. Це означає, що при переміщенні заряду в електричному полі виконується робота</vt:lpstr>
      <vt:lpstr>Розглянемо електростатичне поле, створюване зарядом q. Нехай у ньому переміщається пробний заряд q0. У будь-якій точці поля на заряд q0 діє сила </vt:lpstr>
      <vt:lpstr>Слайд 7</vt:lpstr>
      <vt:lpstr>де  - модуль сили,  - орт радіус-вектора , що визначає положення заряду q0 щодо заряду q. Тому що сила міняється від точки до точки, то роботу сили електростатичного поля запишемо як роботу змінної сили:                                                      </vt:lpstr>
      <vt:lpstr>Через те, що розглядали переміщення заряду із точки 1 у точку 2 по довільній траєкторії, можна зробити висновок, що робота з переміщення точкового заряду в електростатичному полі не залежить від форми шляху, а визначається лише початковим і кінцевим положенням заряду. Це свідчить про те, що електростатичне поле є потенційним, а сила Кулона – консервативної силою. Робота з переміщення заряду в такому полі по замкненому шляхові завжди дорівнює нулю.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електричного поля по переміщенню заряду в електричному полі </dc:title>
  <dc:creator>Даша</dc:creator>
  <cp:lastModifiedBy>Даша</cp:lastModifiedBy>
  <cp:revision>4</cp:revision>
  <dcterms:created xsi:type="dcterms:W3CDTF">2013-09-15T14:35:58Z</dcterms:created>
  <dcterms:modified xsi:type="dcterms:W3CDTF">2013-09-15T15:09:22Z</dcterms:modified>
</cp:coreProperties>
</file>