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59" r:id="rId5"/>
    <p:sldId id="258" r:id="rId6"/>
    <p:sldId id="264" r:id="rId7"/>
    <p:sldId id="260" r:id="rId8"/>
    <p:sldId id="262" r:id="rId9"/>
    <p:sldId id="269" r:id="rId10"/>
    <p:sldId id="270" r:id="rId11"/>
    <p:sldId id="266" r:id="rId12"/>
    <p:sldId id="271" r:id="rId13"/>
    <p:sldId id="267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opyrighted_Image_Reuse_Prohibited_42109.jpg"/>
          <p:cNvPicPr>
            <a:picLocks noChangeAspect="1"/>
          </p:cNvPicPr>
          <p:nvPr/>
        </p:nvPicPr>
        <p:blipFill>
          <a:blip r:embed="rId2" cstate="print"/>
          <a:srcRect l="5501" t="3914" r="1575" b="5073"/>
          <a:stretch>
            <a:fillRect/>
          </a:stretch>
        </p:blipFill>
        <p:spPr>
          <a:xfrm>
            <a:off x="0" y="3473624"/>
            <a:ext cx="4572000" cy="3384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F1CUBU8F4TUMUQX.LARGE.jpg"/>
          <p:cNvPicPr>
            <a:picLocks noChangeAspect="1"/>
          </p:cNvPicPr>
          <p:nvPr/>
        </p:nvPicPr>
        <p:blipFill>
          <a:blip r:embed="rId3" cstate="print"/>
          <a:srcRect l="1465" t="4673" r="5501" b="1478"/>
          <a:stretch>
            <a:fillRect/>
          </a:stretch>
        </p:blipFill>
        <p:spPr>
          <a:xfrm>
            <a:off x="4572000" y="4143778"/>
            <a:ext cx="4572000" cy="2714222"/>
          </a:xfrm>
          <a:prstGeom prst="rect">
            <a:avLst/>
          </a:prstGeom>
        </p:spPr>
      </p:pic>
      <p:pic>
        <p:nvPicPr>
          <p:cNvPr id="12" name="Рисунок 11" descr="thun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916832"/>
            <a:ext cx="1284629" cy="1415440"/>
          </a:xfrm>
          <a:prstGeom prst="rect">
            <a:avLst/>
          </a:prstGeom>
        </p:spPr>
      </p:pic>
      <p:pic>
        <p:nvPicPr>
          <p:cNvPr id="7" name="Рисунок 6" descr="29872-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7380" y="0"/>
            <a:ext cx="3556620" cy="4742160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724128" cy="4185084"/>
          </a:xfrm>
          <a:prstGeom prst="rect">
            <a:avLst/>
          </a:prstGeom>
        </p:spPr>
      </p:pic>
      <p:pic>
        <p:nvPicPr>
          <p:cNvPr id="11" name="Рисунок 10" descr="1-1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204864"/>
            <a:ext cx="2952328" cy="2470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536" y="54868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СТРУМ В ГАЗАХ</a:t>
            </a:r>
            <a:endParaRPr lang="ru-RU" sz="6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5568" y="5750004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bg1"/>
                </a:solidFill>
              </a:rPr>
              <a:t>Виконала учениця 11-А класу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ОЗОШ №80</a:t>
            </a:r>
            <a:br>
              <a:rPr lang="uk-UA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Мельниченко Тетяна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1CUBU8F4TUMUQX.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541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Дуговий</a:t>
            </a:r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54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розряд</a:t>
            </a:r>
            <a:r>
              <a:rPr lang="ru-RU" sz="5400" b="1" i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sz="5400" b="1" i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</a:br>
            <a:endParaRPr lang="ru-RU" sz="5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Electric_a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230880"/>
            <a:ext cx="6096000" cy="36271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9577064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Дуговий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розряд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виникає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між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електродами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контактують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між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собою,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якщо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їх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почати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повільно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віддаляти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один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від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одного, коли вони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підключені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до потужного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джерела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струму.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Нагрітий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світний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газ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ніби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«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провисає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»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між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електродами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, тому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явище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одержало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назву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 дугового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розряду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646523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Тліючий</a:t>
            </a:r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54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розряд</a:t>
            </a:r>
            <a:endParaRPr lang="ru-RU" sz="5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4212583" cy="2996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9721080" cy="471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Тліючий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розряд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спостерігається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тільки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при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низьких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тисках (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десяті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соті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частки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мм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рт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. ст.). Для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збудження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тліючого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розряду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напруга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між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електродами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повинна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складати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всього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лише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кілька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сотень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вольтів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, а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іноді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менше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Тліючий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розряд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широко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використовується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багатьох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областях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техніки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але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найактивніше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— у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виготовленні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світних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трубок для реклам, ламп денного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світла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при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напилюванні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металів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0c0a67c88534a9a8d7959cc4728054c2.jpg"/>
          <p:cNvPicPr>
            <a:picLocks noChangeAspect="1"/>
          </p:cNvPicPr>
          <p:nvPr/>
        </p:nvPicPr>
        <p:blipFill>
          <a:blip r:embed="rId3" cstate="print"/>
          <a:srcRect t="37761"/>
          <a:stretch>
            <a:fillRect/>
          </a:stretch>
        </p:blipFill>
        <p:spPr>
          <a:xfrm>
            <a:off x="4283968" y="4293096"/>
            <a:ext cx="4688923" cy="21910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pyrighted_Image_Reuse_Prohibited_42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9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Коронний</a:t>
            </a:r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54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розряд</a:t>
            </a:r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</a:br>
            <a:endParaRPr lang="ru-RU" sz="5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zl.gfaynfs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9664" y="3833664"/>
            <a:ext cx="3024336" cy="302433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93965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Поблизу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провідника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з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великою кривизною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поверхні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наприклад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вістря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)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спостерігається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високовольтний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електричний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розряд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Тиск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при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цьому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досить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високий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, а поле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поблизу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провідника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—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неоднорідне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. Коли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напруженість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поля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поблизу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вістря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сягає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30 кВ/см, то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навколо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нього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виникає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свічення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у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вигляді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корони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й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дало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назву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розрядові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— </a:t>
            </a:r>
            <a:r>
              <a:rPr lang="ru-RU" sz="3000" b="1" i="1" dirty="0" err="1" smtClean="0">
                <a:latin typeface="Batang" pitchFamily="18" charset="-127"/>
                <a:ea typeface="Batang" pitchFamily="18" charset="-127"/>
              </a:rPr>
              <a:t>коронний</a:t>
            </a:r>
            <a:r>
              <a:rPr lang="ru-RU" sz="3000" b="1" i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ru-RU" sz="3000" b="1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Рисунок 6" descr="large_x_db799d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228205"/>
            <a:ext cx="3960440" cy="262979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Провідність газів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За нормальних умов –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діелектрик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Іонізація</a:t>
            </a:r>
            <a:r>
              <a:rPr lang="uk-UA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 під дією іонізатора. Зворотній процес  -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рекомбінація</a:t>
            </a:r>
            <a:r>
              <a:rPr lang="uk-UA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.</a:t>
            </a:r>
          </a:p>
          <a:p>
            <a:r>
              <a:rPr lang="uk-UA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Струм в газах –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газовий розряд</a:t>
            </a:r>
          </a:p>
          <a:p>
            <a:r>
              <a:rPr lang="uk-UA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При наявності іонізатора –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несамостійний</a:t>
            </a:r>
            <a:r>
              <a:rPr lang="uk-UA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.</a:t>
            </a:r>
          </a:p>
          <a:p>
            <a:r>
              <a:rPr lang="uk-UA" dirty="0" smtClean="0"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 За відсутності –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самостійний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abic Typesetting" pitchFamily="66" charset="-78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Газовий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розряд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4641379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Газовий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розряд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 —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явище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протікання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 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електричного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струму в газах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Glow2a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7164924" cy="318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6296" y="3140968"/>
            <a:ext cx="1763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Перехід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від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тліючого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до дугового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розряду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в 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аргоні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при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збільшенні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тиску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Щоб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газ почав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проводити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електричний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струм,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потрібно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створити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ньому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вільні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носії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заряду,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тобто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заряджені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частинки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. Цей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процес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називається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 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іонізацією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 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газу. При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цьому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газі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відбувається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розщеплення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нейтральних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атомів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молекул на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іони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вільні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електрони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Іонізація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газів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За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звичайних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умов (не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занадто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високі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температури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; тиски,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близькі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до атмосферного) гази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складаються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нейтральних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атомів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молекул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не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містять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вільних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зарядів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електронів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та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іонів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). Тому струм вони не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проводять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іншими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словами,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є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ізоляторами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Наприклад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якщо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сухе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атмосферне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повітря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помістити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заряджений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електрометр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із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доброю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ізоляцією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 то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його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заряд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довго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залишається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незмінним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Рекомбінація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газів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У газах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одночасно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з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процесом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іонізації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протікає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конкурентний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процес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—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рекомбінація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Він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полягає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в тому,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позитивні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негативні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іони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або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позитивні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іони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й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електрони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) при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зіткненні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з'єднуються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між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собою. При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цьому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утворюються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нейтральні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атоми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або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молекули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Процес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рекомбінації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відбувається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тим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інтенсивніше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чим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більше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іонів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виникає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в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процесі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іонізації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Якщо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припинити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дію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іонізатора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, то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незабаром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кількість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іонів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у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газі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зменшуватиметься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зрештою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іони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зникнуть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 практично </a:t>
            </a:r>
            <a:r>
              <a:rPr lang="ru-RU" sz="2900" dirty="0" err="1" smtClean="0">
                <a:latin typeface="Batang" pitchFamily="18" charset="-127"/>
                <a:ea typeface="Batang" pitchFamily="18" charset="-127"/>
              </a:rPr>
              <a:t>повністю</a:t>
            </a:r>
            <a:r>
              <a:rPr lang="ru-RU" sz="29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ru-RU" sz="29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35283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>Тип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самостійного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газового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розряду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насамперед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залежить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властивостей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і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стану газу, а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також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від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прикладеної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до них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напруги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. 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Усього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існує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4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типи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самостійного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розряду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: </a:t>
            </a:r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3040" y="443711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30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іскровий</a:t>
            </a:r>
            <a:endParaRPr lang="en-US" sz="3000" b="1" spc="50" dirty="0" smtClean="0">
              <a:ln w="1143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30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дуговий</a:t>
            </a:r>
            <a:r>
              <a:rPr lang="ru-RU" sz="30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en-US" sz="3000" b="1" spc="50" dirty="0" smtClean="0">
              <a:ln w="1143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30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тліючий</a:t>
            </a:r>
            <a:r>
              <a:rPr lang="ru-RU" sz="30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en-US" sz="3000" b="1" spc="50" dirty="0" smtClean="0">
              <a:ln w="1143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v"/>
            </a:pPr>
            <a:r>
              <a:rPr lang="ru-RU" sz="30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spc="50" dirty="0" err="1" smtClean="0">
                <a:ln w="1143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коронний</a:t>
            </a:r>
            <a:endParaRPr lang="ru-RU" b="1" spc="50" dirty="0" smtClean="0">
              <a:ln w="11430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Типи</a:t>
            </a: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самост</a:t>
            </a:r>
            <a:r>
              <a:rPr lang="uk-UA" b="1" dirty="0" err="1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ій</a:t>
            </a: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них </a:t>
            </a:r>
            <a:r>
              <a:rPr lang="ru-RU" b="1" dirty="0" err="1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газових</a:t>
            </a: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розрядів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34142496_storm_22.jpg"/>
          <p:cNvPicPr>
            <a:picLocks noChangeAspect="1"/>
          </p:cNvPicPr>
          <p:nvPr/>
        </p:nvPicPr>
        <p:blipFill>
          <a:blip r:embed="rId2" cstate="print"/>
          <a:srcRect r="18237"/>
          <a:stretch>
            <a:fillRect/>
          </a:stretch>
        </p:blipFill>
        <p:spPr>
          <a:xfrm>
            <a:off x="-1" y="0"/>
            <a:ext cx="9144001" cy="68854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7624" y="404664"/>
            <a:ext cx="6716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Іскровий</a:t>
            </a:r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розряд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Іскровий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розряд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виникає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якщо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через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газовий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проміжок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за короткий час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протікає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обмежена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кількість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електрики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. Цей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процес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відбувається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при великих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напругах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електричного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поля (≈3·10</a:t>
            </a:r>
            <a:r>
              <a:rPr lang="ru-RU" b="1" baseline="30000" dirty="0" smtClean="0">
                <a:latin typeface="Batang" pitchFamily="18" charset="-127"/>
                <a:ea typeface="Batang" pitchFamily="18" charset="-127"/>
              </a:rPr>
              <a:t>6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 В/м) у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газі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тиск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якого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близький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до атмосферного.</a:t>
            </a:r>
          </a:p>
          <a:p>
            <a:endParaRPr lang="ru-RU" dirty="0"/>
          </a:p>
        </p:txBody>
      </p:sp>
      <p:pic>
        <p:nvPicPr>
          <p:cNvPr id="4" name="Рисунок 3" descr="d7f5e22ac6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800" y="3206699"/>
            <a:ext cx="4848200" cy="3651301"/>
          </a:xfrm>
          <a:prstGeom prst="rect">
            <a:avLst/>
          </a:prstGeom>
        </p:spPr>
      </p:pic>
      <p:pic>
        <p:nvPicPr>
          <p:cNvPr id="6" name="Рисунок 5" descr="36070591_lightnin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7610"/>
            <a:ext cx="4280520" cy="321039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462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Провідність газів</vt:lpstr>
      <vt:lpstr>Газовий розряд</vt:lpstr>
      <vt:lpstr>Слайд 4</vt:lpstr>
      <vt:lpstr>Іонізація газів </vt:lpstr>
      <vt:lpstr>Рекомбінація газів</vt:lpstr>
      <vt:lpstr>Типи самостійних газових розрядів </vt:lpstr>
      <vt:lpstr>Слайд 8</vt:lpstr>
      <vt:lpstr>Слайд 9</vt:lpstr>
      <vt:lpstr>Дуговий розряд </vt:lpstr>
      <vt:lpstr>Слайд 11</vt:lpstr>
      <vt:lpstr>Слайд 12</vt:lpstr>
      <vt:lpstr> </vt:lpstr>
      <vt:lpstr>Коронний розряд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23</cp:revision>
  <dcterms:created xsi:type="dcterms:W3CDTF">2014-11-06T13:19:21Z</dcterms:created>
  <dcterms:modified xsi:type="dcterms:W3CDTF">2014-11-06T15:00:31Z</dcterms:modified>
</cp:coreProperties>
</file>