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0B2AED6-DC98-411B-ADEE-8D3EC61B731B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DEC914C-54E6-45E7-928C-63CC04676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ED6-DC98-411B-ADEE-8D3EC61B731B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914C-54E6-45E7-928C-63CC04676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ED6-DC98-411B-ADEE-8D3EC61B731B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914C-54E6-45E7-928C-63CC04676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ED6-DC98-411B-ADEE-8D3EC61B731B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914C-54E6-45E7-928C-63CC04676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ED6-DC98-411B-ADEE-8D3EC61B731B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914C-54E6-45E7-928C-63CC04676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ED6-DC98-411B-ADEE-8D3EC61B731B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914C-54E6-45E7-928C-63CC04676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0B2AED6-DC98-411B-ADEE-8D3EC61B731B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EC914C-54E6-45E7-928C-63CC04676D4C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0B2AED6-DC98-411B-ADEE-8D3EC61B731B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DEC914C-54E6-45E7-928C-63CC04676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ED6-DC98-411B-ADEE-8D3EC61B731B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914C-54E6-45E7-928C-63CC04676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ED6-DC98-411B-ADEE-8D3EC61B731B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914C-54E6-45E7-928C-63CC04676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AED6-DC98-411B-ADEE-8D3EC61B731B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914C-54E6-45E7-928C-63CC04676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0B2AED6-DC98-411B-ADEE-8D3EC61B731B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DEC914C-54E6-45E7-928C-63CC04676D4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8%D0%BB%D0%B0_%D1%81%D1%82%D1%80%D1%83%D0%BC%D1%83" TargetMode="External"/><Relationship Id="rId2" Type="http://schemas.openxmlformats.org/officeDocument/2006/relationships/hyperlink" Target="http://uk.wikipedia.org/wiki/%D0%9F%D0%B0%D0%B4%D1%96%D0%BD%D0%BD%D1%8F_%D0%BD%D0%B0%D0%BF%D1%80%D1%83%D0%B3%D0%B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4%D1%96%D0%BE%D0%B4" TargetMode="External"/><Relationship Id="rId2" Type="http://schemas.openxmlformats.org/officeDocument/2006/relationships/hyperlink" Target="http://uk.wikipedia.org/wiki/%D0%92%D0%BE%D0%BB%D1%8C%D1%82-%D0%B0%D0%BC%D0%BF%D0%B5%D1%80%D0%BD%D0%B0_%D1%85%D0%B0%D1%80%D0%B0%D0%BA%D1%82%D0%B5%D1%80%D0%B8%D1%81%D1%82%D0%B8%D0%BA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hyperlink" Target="http://uk.wikipedia.org/wiki/%D0%A2%D1%80%D0%B0%D0%BD%D0%B7%D0%B8%D1%81%D1%82%D0%BE%D1%8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7%D0%B0%D0%BA%D0%BE%D0%BD_%D0%9E%D0%BC%D0%B0" TargetMode="External"/><Relationship Id="rId2" Type="http://schemas.openxmlformats.org/officeDocument/2006/relationships/hyperlink" Target="http://uk.wikipedia.org/wiki/%D0%9F%D1%80%D0%B0%D0%B2%D0%B8%D0%BB%D0%B0_%D0%9A%D1%96%D1%80%D1%85%D0%B3%D0%BE%D1%84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hyperlink" Target="http://uk.wikipedia.org/wiki/%D0%9D%D0%B0%D0%BF%D1%80%D1%83%D0%B3%D0%B0" TargetMode="External"/><Relationship Id="rId7" Type="http://schemas.openxmlformats.org/officeDocument/2006/relationships/hyperlink" Target="http://uk.wikipedia.org/wiki/%D0%92%D0%BE%D0%BB%D1%8C%D1%82-%D0%B0%D0%BC%D0%BF%D0%B5%D1%80%D0%BD%D0%B0_%D1%85%D0%B0%D1%80%D0%B0%D0%BA%D1%82%D0%B5%D1%80%D0%B8%D1%81%D1%82%D0%B8%D0%BA%D0%B0" TargetMode="External"/><Relationship Id="rId2" Type="http://schemas.openxmlformats.org/officeDocument/2006/relationships/hyperlink" Target="http://uk.wikipedia.org/wiki/%D0%95%D0%BB%D0%B5%D0%BA%D1%82%D1%80%D0%B8%D1%87%D0%BD%D0%B8%D0%B9_%D1%81%D1%82%D1%80%D1%83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5%D0%BB%D0%B5%D0%BA%D1%82%D1%80%D0%B8%D1%87%D0%BD%D0%B5_%D0%BA%D0%BE%D0%BB%D0%BE" TargetMode="External"/><Relationship Id="rId5" Type="http://schemas.openxmlformats.org/officeDocument/2006/relationships/hyperlink" Target="http://uk.wikipedia.org/wiki/%D0%9D%D0%B0%D0%BF%D1%96%D0%B2%D0%BF%D1%80%D0%BE%D0%B2%D1%96%D0%B4%D0%BD%D0%B8%D0%BA" TargetMode="External"/><Relationship Id="rId4" Type="http://schemas.openxmlformats.org/officeDocument/2006/relationships/hyperlink" Target="http://uk.wikipedia.org/wiki/%D0%9C%D0%B5%D1%82%D0%B0%D0%BB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5%D0%BB%D0%B5%D0%BA%D1%82%D1%80%D0%B8%D1%87%D0%BD%D0%B8%D0%B9_%D1%81%D1%82%D1%80%D1%83%D0%BC" TargetMode="External"/><Relationship Id="rId3" Type="http://schemas.openxmlformats.org/officeDocument/2006/relationships/hyperlink" Target="http://uk.wikipedia.org/wiki/%D0%95%D0%BB%D0%B5%D0%BA%D1%82%D1%80%D0%B8%D1%87%D0%BD%D0%B8%D0%B9_%D0%BA%D0%BE%D0%BD%D0%B4%D0%B5%D0%BD%D1%81%D0%B0%D1%82%D0%BE%D1%80" TargetMode="External"/><Relationship Id="rId7" Type="http://schemas.openxmlformats.org/officeDocument/2006/relationships/hyperlink" Target="http://uk.wikipedia.org/wiki/%D0%9F%D0%B5%D1%80%D0%B5%D0%BC%D0%B8%D0%BA%D0%B0%D1%87" TargetMode="External"/><Relationship Id="rId2" Type="http://schemas.openxmlformats.org/officeDocument/2006/relationships/hyperlink" Target="http://uk.wikipedia.org/wiki/%D0%A0%D0%B5%D0%B7%D0%B8%D1%81%D1%82%D0%BE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0%B6%D0%B5%D1%80%D0%B5%D0%BB%D0%BE_%D0%BD%D0%B0%D0%BF%D1%80%D1%83%D0%B3%D0%B8" TargetMode="External"/><Relationship Id="rId5" Type="http://schemas.openxmlformats.org/officeDocument/2006/relationships/hyperlink" Target="http://uk.wikipedia.org/wiki/%D0%94%D0%B6%D0%B5%D1%80%D0%B5%D0%BB%D0%BE_%D1%81%D1%82%D1%80%D1%83%D0%BC%D1%83" TargetMode="External"/><Relationship Id="rId4" Type="http://schemas.openxmlformats.org/officeDocument/2006/relationships/hyperlink" Target="http://uk.wikipedia.org/wiki/%D0%9A%D0%BE%D1%82%D1%83%D1%88%D0%BA%D0%B0_%D1%96%D0%BD%D0%B4%D1%83%D0%BA%D1%82%D0%B8%D0%B2%D0%BD%D0%BE%D1%81%D1%82%D1%96" TargetMode="External"/><Relationship Id="rId9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19"/>
          </a:xfrm>
        </p:spPr>
        <p:txBody>
          <a:bodyPr/>
          <a:lstStyle/>
          <a:p>
            <a:pPr algn="ctr"/>
            <a:r>
              <a:rPr lang="uk-UA" b="1" u="sng" dirty="0" smtClean="0"/>
              <a:t>Закон постійного струму</a:t>
            </a:r>
            <a:endParaRPr lang="ru-RU" b="1" u="sng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37" y="1070538"/>
            <a:ext cx="7149926" cy="57874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285722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16987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dirty="0" err="1"/>
              <a:t>Електричне</a:t>
            </a:r>
            <a:r>
              <a:rPr lang="ru-RU" dirty="0"/>
              <a:t> коло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включати</a:t>
            </a:r>
            <a:r>
              <a:rPr lang="ru-RU" dirty="0"/>
              <a:t> в себе як </a:t>
            </a:r>
            <a:r>
              <a:rPr lang="ru-RU" dirty="0" err="1"/>
              <a:t>лінійні</a:t>
            </a:r>
            <a:r>
              <a:rPr lang="ru-RU" dirty="0"/>
              <a:t> так і </a:t>
            </a:r>
            <a:r>
              <a:rPr lang="ru-RU" dirty="0" err="1"/>
              <a:t>нелінійні</a:t>
            </a:r>
            <a:r>
              <a:rPr lang="ru-RU" dirty="0"/>
              <a:t> </a:t>
            </a:r>
            <a:r>
              <a:rPr lang="ru-RU" b="1" dirty="0" err="1"/>
              <a:t>елементи</a:t>
            </a:r>
            <a:r>
              <a:rPr lang="ru-RU" dirty="0"/>
              <a:t>. </a:t>
            </a:r>
            <a:r>
              <a:rPr lang="ru-RU" dirty="0" err="1"/>
              <a:t>Лінійними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електричного</a:t>
            </a:r>
            <a:r>
              <a:rPr lang="ru-RU" dirty="0"/>
              <a:t> кола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, для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пропорційність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>
                <a:hlinkClick r:id="rId2" tooltip="Падіння напруги"/>
              </a:rPr>
              <a:t>падінням</a:t>
            </a:r>
            <a:r>
              <a:rPr lang="ru-RU" dirty="0">
                <a:hlinkClick r:id="rId2" tooltip="Падіння напруги"/>
              </a:rPr>
              <a:t> </a:t>
            </a:r>
            <a:r>
              <a:rPr lang="ru-RU" dirty="0" err="1">
                <a:hlinkClick r:id="rId2" tooltip="Падіння напруги"/>
              </a:rPr>
              <a:t>напруги</a:t>
            </a:r>
            <a:r>
              <a:rPr lang="ru-RU" dirty="0"/>
              <a:t> та </a:t>
            </a:r>
            <a:r>
              <a:rPr lang="ru-RU" dirty="0">
                <a:hlinkClick r:id="rId3" tooltip="Сила струму"/>
              </a:rPr>
              <a:t>силою струму</a:t>
            </a:r>
            <a:r>
              <a:rPr lang="ru-RU" dirty="0"/>
              <a:t>. До </a:t>
            </a:r>
            <a:r>
              <a:rPr lang="ru-RU" dirty="0" err="1"/>
              <a:t>лінійних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належать </a:t>
            </a:r>
            <a:r>
              <a:rPr lang="ru-RU" dirty="0" err="1"/>
              <a:t>резистори</a:t>
            </a:r>
            <a:r>
              <a:rPr lang="ru-RU" dirty="0"/>
              <a:t>, </a:t>
            </a:r>
            <a:r>
              <a:rPr lang="ru-RU" dirty="0" err="1"/>
              <a:t>конденсатори</a:t>
            </a:r>
            <a:r>
              <a:rPr lang="ru-RU" dirty="0"/>
              <a:t> та </a:t>
            </a:r>
            <a:r>
              <a:rPr lang="ru-RU" dirty="0" err="1"/>
              <a:t>котушки</a:t>
            </a:r>
            <a:r>
              <a:rPr lang="ru-RU" dirty="0"/>
              <a:t> </a:t>
            </a:r>
            <a:r>
              <a:rPr lang="ru-RU" dirty="0" err="1"/>
              <a:t>індуктивності</a:t>
            </a:r>
            <a:r>
              <a:rPr lang="ru-RU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0" y="3048000"/>
            <a:ext cx="4953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0527897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4860032" cy="4320480"/>
          </a:xfrm>
        </p:spPr>
        <p:txBody>
          <a:bodyPr anchor="ctr">
            <a:normAutofit lnSpcReduction="10000"/>
          </a:bodyPr>
          <a:lstStyle/>
          <a:p>
            <a:pPr marL="109728" indent="0" algn="ctr">
              <a:buNone/>
            </a:pPr>
            <a:r>
              <a:rPr lang="ru-RU" dirty="0"/>
              <a:t>Для </a:t>
            </a:r>
            <a:r>
              <a:rPr lang="ru-RU" dirty="0" err="1"/>
              <a:t>нелінійних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силою струму та </a:t>
            </a:r>
            <a:r>
              <a:rPr lang="ru-RU" dirty="0" err="1"/>
              <a:t>падінням</a:t>
            </a:r>
            <a:r>
              <a:rPr lang="ru-RU" dirty="0"/>
              <a:t> </a:t>
            </a:r>
            <a:r>
              <a:rPr lang="ru-RU" dirty="0" err="1"/>
              <a:t>напруги</a:t>
            </a:r>
            <a:r>
              <a:rPr lang="ru-RU" dirty="0"/>
              <a:t>, яку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>
                <a:hlinkClick r:id="rId2" tooltip="Вольт-амперна характеристика"/>
              </a:rPr>
              <a:t>вольт-амперною характеристикою</a:t>
            </a:r>
            <a:r>
              <a:rPr lang="ru-RU" dirty="0"/>
              <a:t>, — складна </a:t>
            </a:r>
            <a:r>
              <a:rPr lang="ru-RU" dirty="0" err="1"/>
              <a:t>функція</a:t>
            </a:r>
            <a:r>
              <a:rPr lang="ru-RU" dirty="0"/>
              <a:t>. До </a:t>
            </a:r>
            <a:r>
              <a:rPr lang="ru-RU" dirty="0" err="1"/>
              <a:t>нелінійних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належать,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>
                <a:hlinkClick r:id="rId3" tooltip="Діод"/>
              </a:rPr>
              <a:t>діоди</a:t>
            </a:r>
            <a:r>
              <a:rPr lang="ru-RU" dirty="0"/>
              <a:t> й </a:t>
            </a:r>
            <a:r>
              <a:rPr lang="ru-RU" dirty="0" err="1">
                <a:hlinkClick r:id="rId4" tooltip="Транзистор"/>
              </a:rPr>
              <a:t>транзистори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636" y="3429001"/>
            <a:ext cx="4790364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7078624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169872"/>
          </a:xfrm>
        </p:spPr>
        <p:txBody>
          <a:bodyPr/>
          <a:lstStyle/>
          <a:p>
            <a:pPr marL="109728" indent="0" algn="ctr">
              <a:buNone/>
            </a:pPr>
            <a:r>
              <a:rPr lang="ru-RU" dirty="0"/>
              <a:t>Для </a:t>
            </a:r>
            <a:r>
              <a:rPr lang="ru-RU" dirty="0" err="1"/>
              <a:t>розрахунку</a:t>
            </a:r>
            <a:r>
              <a:rPr lang="ru-RU" dirty="0"/>
              <a:t> </a:t>
            </a:r>
            <a:r>
              <a:rPr lang="ru-RU" dirty="0" err="1"/>
              <a:t>електричних</a:t>
            </a:r>
            <a:r>
              <a:rPr lang="ru-RU" dirty="0"/>
              <a:t> </a:t>
            </a:r>
            <a:r>
              <a:rPr lang="ru-RU" dirty="0" err="1"/>
              <a:t>кіл</a:t>
            </a:r>
            <a:r>
              <a:rPr lang="ru-RU" dirty="0"/>
              <a:t> з </a:t>
            </a:r>
            <a:r>
              <a:rPr lang="ru-RU" dirty="0" err="1"/>
              <a:t>лінійними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>
                <a:hlinkClick r:id="rId2" tooltip="Правила Кірхгофа"/>
              </a:rPr>
              <a:t>правила </a:t>
            </a:r>
            <a:r>
              <a:rPr lang="ru-RU" dirty="0" err="1">
                <a:hlinkClick r:id="rId2" tooltip="Правила Кірхгофа"/>
              </a:rPr>
              <a:t>Кірхгофа</a:t>
            </a:r>
            <a:r>
              <a:rPr lang="ru-RU" dirty="0"/>
              <a:t> та </a:t>
            </a:r>
            <a:r>
              <a:rPr lang="ru-RU" dirty="0">
                <a:hlinkClick r:id="rId3" tooltip="Закон Ома"/>
              </a:rPr>
              <a:t>закон Ома</a:t>
            </a:r>
            <a:r>
              <a:rPr lang="ru-RU" dirty="0"/>
              <a:t>. </a:t>
            </a:r>
            <a:r>
              <a:rPr lang="ru-RU" dirty="0" err="1"/>
              <a:t>Електричний</a:t>
            </a:r>
            <a:r>
              <a:rPr lang="ru-RU" dirty="0"/>
              <a:t> струм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протікати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по замкнутому </a:t>
            </a:r>
            <a:r>
              <a:rPr lang="ru-RU" dirty="0" err="1"/>
              <a:t>електричному</a:t>
            </a:r>
            <a:r>
              <a:rPr lang="ru-RU" dirty="0"/>
              <a:t> колу. </a:t>
            </a:r>
            <a:r>
              <a:rPr lang="ru-RU" dirty="0" err="1"/>
              <a:t>Розрив</a:t>
            </a:r>
            <a:r>
              <a:rPr lang="ru-RU" dirty="0"/>
              <a:t> кола в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електричного</a:t>
            </a:r>
            <a:r>
              <a:rPr lang="ru-RU" dirty="0"/>
              <a:t> струму.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626" y="3038032"/>
            <a:ext cx="5724748" cy="3819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2170806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3851920" cy="6381328"/>
          </a:xfrm>
        </p:spPr>
        <p:txBody>
          <a:bodyPr anchor="ctr">
            <a:normAutofit lnSpcReduction="10000"/>
          </a:bodyPr>
          <a:lstStyle/>
          <a:p>
            <a:pPr marL="109728" indent="0" algn="ctr">
              <a:buNone/>
            </a:pP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електричними</a:t>
            </a:r>
            <a:r>
              <a:rPr lang="ru-RU" dirty="0"/>
              <a:t> колами </a:t>
            </a:r>
            <a:r>
              <a:rPr lang="ru-RU" dirty="0" err="1"/>
              <a:t>постійного</a:t>
            </a:r>
            <a:r>
              <a:rPr lang="ru-RU" dirty="0"/>
              <a:t> струму в </a:t>
            </a:r>
            <a:r>
              <a:rPr lang="ru-RU" dirty="0" err="1"/>
              <a:t>електротехніці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кола, в </a:t>
            </a:r>
            <a:r>
              <a:rPr lang="ru-RU" dirty="0" err="1"/>
              <a:t>яких</a:t>
            </a:r>
            <a:r>
              <a:rPr lang="ru-RU" dirty="0"/>
              <a:t> струм не </a:t>
            </a:r>
            <a:r>
              <a:rPr lang="ru-RU" dirty="0" err="1"/>
              <a:t>змінює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напряму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полярність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ЕРС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постійна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електричними</a:t>
            </a:r>
            <a:r>
              <a:rPr lang="ru-RU" dirty="0"/>
              <a:t> колами </a:t>
            </a:r>
            <a:r>
              <a:rPr lang="ru-RU" dirty="0" err="1"/>
              <a:t>змінного</a:t>
            </a:r>
            <a:r>
              <a:rPr lang="ru-RU" dirty="0"/>
              <a:t> струму </a:t>
            </a:r>
            <a:r>
              <a:rPr lang="ru-RU" dirty="0" err="1"/>
              <a:t>мають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коло,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протікає</a:t>
            </a:r>
            <a:r>
              <a:rPr lang="ru-RU" dirty="0"/>
              <a:t> струм,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в </a:t>
            </a:r>
            <a:r>
              <a:rPr lang="ru-RU" dirty="0" err="1"/>
              <a:t>часі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868" y="1646982"/>
            <a:ext cx="5483132" cy="35640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876875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24744"/>
          </a:xfrm>
        </p:spPr>
        <p:txBody>
          <a:bodyPr/>
          <a:lstStyle/>
          <a:p>
            <a:r>
              <a:rPr lang="ru-RU" b="1" dirty="0" err="1"/>
              <a:t>Електричний</a:t>
            </a:r>
            <a:r>
              <a:rPr lang="ru-RU" b="1" dirty="0"/>
              <a:t> струм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5076056" cy="5949280"/>
          </a:xfrm>
        </p:spPr>
        <p:txBody>
          <a:bodyPr anchor="ctr">
            <a:normAutofit/>
          </a:bodyPr>
          <a:lstStyle/>
          <a:p>
            <a:pPr marL="109728" indent="0" algn="ctr">
              <a:buNone/>
            </a:pPr>
            <a:r>
              <a:rPr lang="ru-RU" dirty="0" err="1"/>
              <a:t>Впорядкований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(</a:t>
            </a:r>
            <a:r>
              <a:rPr lang="ru-RU" dirty="0" err="1"/>
              <a:t>напрямлений</a:t>
            </a:r>
            <a:r>
              <a:rPr lang="ru-RU" dirty="0"/>
              <a:t>) </a:t>
            </a:r>
            <a:r>
              <a:rPr lang="ru-RU" dirty="0" err="1"/>
              <a:t>заряджених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електричним</a:t>
            </a:r>
            <a:r>
              <a:rPr lang="ru-RU" dirty="0"/>
              <a:t> </a:t>
            </a:r>
            <a:r>
              <a:rPr lang="ru-RU" dirty="0" err="1"/>
              <a:t>струмом</a:t>
            </a:r>
            <a:r>
              <a:rPr lang="ru-RU" dirty="0"/>
              <a:t>. </a:t>
            </a:r>
            <a:r>
              <a:rPr lang="ru-RU" dirty="0" err="1"/>
              <a:t>Носіями</a:t>
            </a:r>
            <a:r>
              <a:rPr lang="ru-RU" dirty="0"/>
              <a:t> </a:t>
            </a:r>
            <a:r>
              <a:rPr lang="ru-RU" dirty="0" err="1"/>
              <a:t>зарядів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вільні</a:t>
            </a:r>
            <a:r>
              <a:rPr lang="ru-RU" dirty="0"/>
              <a:t> </a:t>
            </a:r>
            <a:r>
              <a:rPr lang="ru-RU" dirty="0" err="1"/>
              <a:t>електрони</a:t>
            </a:r>
            <a:r>
              <a:rPr lang="ru-RU" dirty="0"/>
              <a:t> (</a:t>
            </a:r>
            <a:r>
              <a:rPr lang="ru-RU" dirty="0" err="1"/>
              <a:t>електронна</a:t>
            </a:r>
            <a:r>
              <a:rPr lang="ru-RU" dirty="0"/>
              <a:t> </a:t>
            </a:r>
            <a:r>
              <a:rPr lang="ru-RU" dirty="0" err="1"/>
              <a:t>провідність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іони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знаку (</a:t>
            </a:r>
            <a:r>
              <a:rPr lang="ru-RU" dirty="0" err="1"/>
              <a:t>іонна</a:t>
            </a:r>
            <a:r>
              <a:rPr lang="ru-RU" dirty="0"/>
              <a:t> </a:t>
            </a:r>
            <a:r>
              <a:rPr lang="ru-RU" dirty="0" err="1"/>
              <a:t>провідність</a:t>
            </a:r>
            <a:r>
              <a:rPr lang="ru-RU" dirty="0"/>
              <a:t>). </a:t>
            </a:r>
            <a:r>
              <a:rPr lang="ru-RU" dirty="0" err="1"/>
              <a:t>Кількісною</a:t>
            </a:r>
            <a:r>
              <a:rPr lang="ru-RU" dirty="0"/>
              <a:t> характеристикою струму є</a:t>
            </a:r>
            <a:r>
              <a:rPr lang="ru-RU" b="1" dirty="0"/>
              <a:t> </a:t>
            </a:r>
            <a:r>
              <a:rPr lang="ru-RU" dirty="0" err="1"/>
              <a:t>його</a:t>
            </a:r>
            <a:r>
              <a:rPr lang="ru-RU" dirty="0"/>
              <a:t> сила </a:t>
            </a:r>
            <a:r>
              <a:rPr lang="en-US" dirty="0"/>
              <a:t>I </a:t>
            </a:r>
            <a:r>
              <a:rPr lang="ru-RU" dirty="0"/>
              <a:t>і </a:t>
            </a:r>
            <a:r>
              <a:rPr lang="ru-RU" dirty="0" err="1"/>
              <a:t>густина</a:t>
            </a:r>
            <a:r>
              <a:rPr lang="ru-RU" dirty="0"/>
              <a:t> </a:t>
            </a:r>
            <a:r>
              <a:rPr lang="en-US" dirty="0"/>
              <a:t>j.</a:t>
            </a:r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911" y="1929768"/>
            <a:ext cx="4319089" cy="29984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991937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4283968" cy="616987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dirty="0"/>
              <a:t>Силою струму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скалярну</a:t>
            </a:r>
            <a:r>
              <a:rPr lang="ru-RU" dirty="0"/>
              <a:t> величину,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відношенню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заряду ∆q , </a:t>
            </a:r>
            <a:r>
              <a:rPr lang="ru-RU" dirty="0" err="1"/>
              <a:t>що</a:t>
            </a:r>
            <a:r>
              <a:rPr lang="ru-RU" dirty="0"/>
              <a:t> переноситься за </a:t>
            </a:r>
            <a:r>
              <a:rPr lang="ru-RU" dirty="0" err="1"/>
              <a:t>одиницю</a:t>
            </a:r>
            <a:r>
              <a:rPr lang="ru-RU" dirty="0"/>
              <a:t> часу через </a:t>
            </a:r>
            <a:r>
              <a:rPr lang="ru-RU" dirty="0" err="1"/>
              <a:t>поперечний</a:t>
            </a:r>
            <a:r>
              <a:rPr lang="ru-RU" dirty="0"/>
              <a:t> </a:t>
            </a:r>
            <a:r>
              <a:rPr lang="ru-RU" dirty="0" err="1"/>
              <a:t>переріз</a:t>
            </a:r>
            <a:r>
              <a:rPr lang="ru-RU" dirty="0"/>
              <a:t> </a:t>
            </a:r>
            <a:r>
              <a:rPr lang="ru-RU" dirty="0" err="1"/>
              <a:t>провідника</a:t>
            </a:r>
            <a:r>
              <a:rPr lang="ru-RU" dirty="0" smtClean="0"/>
              <a:t>:</a:t>
            </a:r>
          </a:p>
          <a:p>
            <a:pPr marL="109728" indent="0" algn="ctr">
              <a:buNone/>
            </a:pPr>
            <a:endParaRPr lang="uk-UA" dirty="0"/>
          </a:p>
          <a:p>
            <a:pPr marL="109728" indent="0" algn="ctr">
              <a:buNone/>
            </a:pPr>
            <a:endParaRPr lang="uk-UA" dirty="0" smtClean="0"/>
          </a:p>
          <a:p>
            <a:pPr marL="109728" indent="0" algn="ctr">
              <a:buNone/>
            </a:pPr>
            <a:r>
              <a:rPr lang="ru-RU" dirty="0" err="1"/>
              <a:t>Одиниця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струму в СІ – ампер – [І]=А.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357464"/>
            <a:ext cx="864096" cy="74312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5" y="1391771"/>
            <a:ext cx="4716016" cy="40744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122026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3995936" cy="3528392"/>
          </a:xfrm>
        </p:spPr>
        <p:txBody>
          <a:bodyPr anchor="ctr"/>
          <a:lstStyle/>
          <a:p>
            <a:pPr marL="109728" indent="0" algn="ctr">
              <a:buNone/>
            </a:pPr>
            <a:r>
              <a:rPr lang="ru-RU" dirty="0" err="1"/>
              <a:t>Постійний</a:t>
            </a:r>
            <a:r>
              <a:rPr lang="ru-RU" dirty="0"/>
              <a:t> струм – </a:t>
            </a:r>
            <a:r>
              <a:rPr lang="ru-RU" dirty="0" err="1"/>
              <a:t>це</a:t>
            </a:r>
            <a:r>
              <a:rPr lang="ru-RU" dirty="0"/>
              <a:t> струм, сила і </a:t>
            </a:r>
            <a:r>
              <a:rPr lang="ru-RU" dirty="0" err="1"/>
              <a:t>напрям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не </a:t>
            </a:r>
            <a:r>
              <a:rPr lang="ru-RU" dirty="0" err="1"/>
              <a:t>змінюється</a:t>
            </a:r>
            <a:r>
              <a:rPr lang="ru-RU" dirty="0"/>
              <a:t>. Для </a:t>
            </a:r>
            <a:r>
              <a:rPr lang="ru-RU" dirty="0" err="1"/>
              <a:t>постійного</a:t>
            </a:r>
            <a:r>
              <a:rPr lang="ru-RU" dirty="0"/>
              <a:t> струму</a:t>
            </a:r>
            <a:r>
              <a:rPr lang="ru-RU" dirty="0" smtClean="0"/>
              <a:t>:</a:t>
            </a:r>
          </a:p>
          <a:p>
            <a:pPr marL="109728" indent="0" algn="ctr">
              <a:buNone/>
            </a:pPr>
            <a:endParaRPr lang="uk-UA" dirty="0" smtClean="0"/>
          </a:p>
          <a:p>
            <a:pPr marL="109728" indent="0" algn="ctr">
              <a:buNone/>
            </a:pPr>
            <a:endParaRPr lang="uk-UA" dirty="0"/>
          </a:p>
          <a:p>
            <a:pPr marL="109728" indent="0" algn="ctr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540" y="2564904"/>
            <a:ext cx="720080" cy="7200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086" y="3645024"/>
            <a:ext cx="6168914" cy="3212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071781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476250"/>
            <a:ext cx="9144000" cy="2665413"/>
          </a:xfrm>
        </p:spPr>
        <p:txBody>
          <a:bodyPr>
            <a:normAutofit fontScale="92500"/>
          </a:bodyPr>
          <a:lstStyle/>
          <a:p>
            <a:pPr marL="109728" indent="0" algn="ctr">
              <a:buNone/>
            </a:pPr>
            <a:r>
              <a:rPr lang="ru-RU" dirty="0" smtClean="0"/>
              <a:t>Вектор     </a:t>
            </a:r>
            <a:r>
              <a:rPr lang="ru-RU" dirty="0" err="1"/>
              <a:t>напрямлений</a:t>
            </a:r>
            <a:r>
              <a:rPr lang="ru-RU" dirty="0"/>
              <a:t> </a:t>
            </a:r>
            <a:r>
              <a:rPr lang="ru-RU" dirty="0" err="1"/>
              <a:t>уздовж</a:t>
            </a:r>
            <a:r>
              <a:rPr lang="ru-RU" dirty="0"/>
              <a:t> </a:t>
            </a:r>
            <a:r>
              <a:rPr lang="ru-RU" dirty="0" err="1"/>
              <a:t>напряму</a:t>
            </a:r>
            <a:r>
              <a:rPr lang="ru-RU" dirty="0"/>
              <a:t> струму.</a:t>
            </a:r>
          </a:p>
          <a:p>
            <a:pPr marL="109728" indent="0" algn="ctr">
              <a:buNone/>
            </a:pPr>
            <a:r>
              <a:rPr lang="ru-RU" dirty="0" err="1" smtClean="0"/>
              <a:t>Технічним</a:t>
            </a:r>
            <a:r>
              <a:rPr lang="ru-RU" dirty="0" smtClean="0"/>
              <a:t> </a:t>
            </a:r>
            <a:r>
              <a:rPr lang="ru-RU" dirty="0" err="1"/>
              <a:t>напрямом</a:t>
            </a:r>
            <a:r>
              <a:rPr lang="ru-RU" dirty="0"/>
              <a:t> струму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напрям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позитивних</a:t>
            </a:r>
            <a:r>
              <a:rPr lang="ru-RU" dirty="0"/>
              <a:t> </a:t>
            </a:r>
            <a:r>
              <a:rPr lang="ru-RU" dirty="0" err="1" smtClean="0"/>
              <a:t>зарядів</a:t>
            </a:r>
            <a:r>
              <a:rPr lang="ru-RU" dirty="0" smtClean="0"/>
              <a:t>. </a:t>
            </a:r>
            <a:r>
              <a:rPr lang="ru-RU" dirty="0" err="1" smtClean="0"/>
              <a:t>Умовою</a:t>
            </a:r>
            <a:r>
              <a:rPr lang="ru-RU" dirty="0" smtClean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електричного</a:t>
            </a:r>
            <a:r>
              <a:rPr lang="ru-RU" dirty="0"/>
              <a:t> струму є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заряджених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 та </a:t>
            </a:r>
            <a:r>
              <a:rPr lang="ru-RU" dirty="0" err="1"/>
              <a:t>електричного</a:t>
            </a:r>
            <a:r>
              <a:rPr lang="ru-RU" dirty="0"/>
              <a:t> поля в </a:t>
            </a:r>
            <a:r>
              <a:rPr lang="ru-RU" dirty="0" err="1"/>
              <a:t>провіднику</a:t>
            </a:r>
            <a:r>
              <a:rPr lang="ru-RU" dirty="0"/>
              <a:t>, яке </a:t>
            </a:r>
            <a:r>
              <a:rPr lang="ru-RU" dirty="0" err="1"/>
              <a:t>діє</a:t>
            </a:r>
            <a:r>
              <a:rPr lang="ru-RU" dirty="0"/>
              <a:t> на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частинки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силою і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упорядкований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.</a:t>
            </a:r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909" y="575139"/>
            <a:ext cx="177841" cy="3175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743" y="3212976"/>
            <a:ext cx="6312514" cy="339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1994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2880320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ru-RU" dirty="0" err="1"/>
              <a:t>Щоб</a:t>
            </a:r>
            <a:r>
              <a:rPr lang="ru-RU" dirty="0"/>
              <a:t> у </a:t>
            </a:r>
            <a:r>
              <a:rPr lang="ru-RU" dirty="0" err="1"/>
              <a:t>провіднику</a:t>
            </a:r>
            <a:r>
              <a:rPr lang="ru-RU" dirty="0"/>
              <a:t> весь час проходив струм,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підтримувати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постійне</a:t>
            </a:r>
            <a:r>
              <a:rPr lang="ru-RU" dirty="0"/>
              <a:t> </a:t>
            </a:r>
            <a:r>
              <a:rPr lang="ru-RU" dirty="0" err="1"/>
              <a:t>електричне</a:t>
            </a:r>
            <a:r>
              <a:rPr lang="ru-RU" dirty="0"/>
              <a:t> поле. Для </a:t>
            </a:r>
            <a:r>
              <a:rPr lang="ru-RU" dirty="0" err="1"/>
              <a:t>переміщення</a:t>
            </a:r>
            <a:r>
              <a:rPr lang="ru-RU" dirty="0"/>
              <a:t> заряду q по </a:t>
            </a:r>
            <a:r>
              <a:rPr lang="ru-RU" dirty="0" err="1"/>
              <a:t>деякій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провідника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роботу А. </a:t>
            </a:r>
            <a:r>
              <a:rPr lang="ru-RU" dirty="0" err="1"/>
              <a:t>Напруга</a:t>
            </a:r>
            <a:r>
              <a:rPr lang="ru-RU" dirty="0"/>
              <a:t> на </a:t>
            </a:r>
            <a:r>
              <a:rPr lang="ru-RU" dirty="0" err="1"/>
              <a:t>даній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чисельно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ru-RU" dirty="0"/>
              <a:t> по </a:t>
            </a:r>
            <a:r>
              <a:rPr lang="ru-RU" dirty="0" err="1"/>
              <a:t>переміщенню</a:t>
            </a:r>
            <a:r>
              <a:rPr lang="ru-RU" dirty="0"/>
              <a:t> </a:t>
            </a:r>
            <a:r>
              <a:rPr lang="ru-RU" dirty="0" err="1"/>
              <a:t>одиничного</a:t>
            </a:r>
            <a:r>
              <a:rPr lang="ru-RU" dirty="0"/>
              <a:t> заряду: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833" y="3212976"/>
            <a:ext cx="584333" cy="57163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772" y="3779591"/>
            <a:ext cx="4104456" cy="30783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809340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338437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підтримувати</a:t>
            </a:r>
            <a:r>
              <a:rPr lang="ru-RU" dirty="0"/>
              <a:t> струм, </a:t>
            </a:r>
            <a:r>
              <a:rPr lang="ru-RU" dirty="0" err="1"/>
              <a:t>потрібно</a:t>
            </a:r>
            <a:r>
              <a:rPr lang="ru-RU" dirty="0"/>
              <a:t> весь час </a:t>
            </a:r>
            <a:r>
              <a:rPr lang="ru-RU" dirty="0" err="1"/>
              <a:t>поновлювати</a:t>
            </a:r>
            <a:r>
              <a:rPr lang="ru-RU" dirty="0"/>
              <a:t> заряди </a:t>
            </a:r>
            <a:r>
              <a:rPr lang="ru-RU" dirty="0" err="1"/>
              <a:t>з’єднаних</a:t>
            </a:r>
            <a:r>
              <a:rPr lang="ru-RU" dirty="0"/>
              <a:t> </a:t>
            </a:r>
            <a:r>
              <a:rPr lang="ru-RU" dirty="0" err="1"/>
              <a:t>тіл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існуванню</a:t>
            </a:r>
            <a:r>
              <a:rPr lang="ru-RU" dirty="0"/>
              <a:t> </a:t>
            </a:r>
            <a:r>
              <a:rPr lang="ru-RU" dirty="0" err="1"/>
              <a:t>сторонніх</a:t>
            </a:r>
            <a:r>
              <a:rPr lang="ru-RU" dirty="0"/>
              <a:t> сил.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сторонні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величина,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електрорушійною</a:t>
            </a:r>
            <a:r>
              <a:rPr lang="ru-RU" dirty="0"/>
              <a:t> силою (ЕРС). ЕРС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сторонніх</a:t>
            </a:r>
            <a:r>
              <a:rPr lang="ru-RU" dirty="0"/>
              <a:t> сил по </a:t>
            </a:r>
            <a:r>
              <a:rPr lang="ru-RU" dirty="0" err="1"/>
              <a:t>переміщенню</a:t>
            </a:r>
            <a:r>
              <a:rPr lang="ru-RU" dirty="0"/>
              <a:t> </a:t>
            </a:r>
            <a:r>
              <a:rPr lang="ru-RU" dirty="0" err="1"/>
              <a:t>одиничного</a:t>
            </a:r>
            <a:r>
              <a:rPr lang="ru-RU" dirty="0"/>
              <a:t> позитивного заряду в замкнутому </a:t>
            </a:r>
            <a:r>
              <a:rPr lang="ru-RU" dirty="0" err="1"/>
              <a:t>електричному</a:t>
            </a:r>
            <a:r>
              <a:rPr lang="ru-RU" dirty="0"/>
              <a:t> </a:t>
            </a:r>
            <a:r>
              <a:rPr lang="ru-RU" dirty="0" err="1"/>
              <a:t>полі</a:t>
            </a:r>
            <a:r>
              <a:rPr lang="ru-RU" dirty="0" smtClean="0"/>
              <a:t>:</a:t>
            </a:r>
          </a:p>
          <a:p>
            <a:pPr marL="109728" indent="0" algn="ctr">
              <a:buNone/>
            </a:pPr>
            <a:r>
              <a:rPr lang="ru-RU" dirty="0" err="1"/>
              <a:t>Одиниця</a:t>
            </a:r>
            <a:r>
              <a:rPr lang="ru-RU" dirty="0"/>
              <a:t> ЕРС і </a:t>
            </a:r>
            <a:r>
              <a:rPr lang="ru-RU" dirty="0" err="1"/>
              <a:t>напруги</a:t>
            </a:r>
            <a:r>
              <a:rPr lang="ru-RU" dirty="0"/>
              <a:t> в СІ – вольт – [U] – Дж/Кл = 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564" y="3501008"/>
            <a:ext cx="838391" cy="60973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797152"/>
            <a:ext cx="5328592" cy="2060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046713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720080"/>
          </a:xfrm>
        </p:spPr>
        <p:txBody>
          <a:bodyPr>
            <a:normAutofit/>
          </a:bodyPr>
          <a:lstStyle/>
          <a:p>
            <a:r>
              <a:rPr lang="uk-UA" b="1" dirty="0"/>
              <a:t>Закон </a:t>
            </a:r>
            <a:r>
              <a:rPr lang="uk-UA" b="1" dirty="0" smtClean="0"/>
              <a:t>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288032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ru-RU" b="1" dirty="0" smtClean="0"/>
              <a:t>Закон Ома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твердження</a:t>
            </a:r>
            <a:r>
              <a:rPr lang="ru-RU" dirty="0"/>
              <a:t> про </a:t>
            </a:r>
            <a:r>
              <a:rPr lang="ru-RU" dirty="0" err="1"/>
              <a:t>пропорційність</a:t>
            </a:r>
            <a:r>
              <a:rPr lang="ru-RU" dirty="0"/>
              <a:t> </a:t>
            </a:r>
            <a:r>
              <a:rPr lang="ru-RU" dirty="0" err="1">
                <a:hlinkClick r:id="rId2" tooltip="Електричний струм"/>
              </a:rPr>
              <a:t>сили</a:t>
            </a:r>
            <a:r>
              <a:rPr lang="ru-RU" dirty="0">
                <a:hlinkClick r:id="rId2" tooltip="Електричний струм"/>
              </a:rPr>
              <a:t> струму</a:t>
            </a:r>
            <a:r>
              <a:rPr lang="ru-RU" dirty="0"/>
              <a:t> в </a:t>
            </a:r>
            <a:r>
              <a:rPr lang="ru-RU" dirty="0" err="1"/>
              <a:t>провіднику</a:t>
            </a:r>
            <a:r>
              <a:rPr lang="ru-RU" dirty="0"/>
              <a:t> </a:t>
            </a:r>
            <a:r>
              <a:rPr lang="ru-RU" dirty="0" err="1"/>
              <a:t>прикладеній</a:t>
            </a:r>
            <a:r>
              <a:rPr lang="ru-RU" dirty="0"/>
              <a:t> </a:t>
            </a:r>
            <a:r>
              <a:rPr lang="ru-RU" dirty="0" err="1">
                <a:hlinkClick r:id="rId3" tooltip="Напруга"/>
              </a:rPr>
              <a:t>напрузі</a:t>
            </a:r>
            <a:r>
              <a:rPr lang="ru-RU" dirty="0" smtClean="0"/>
              <a:t>.</a:t>
            </a:r>
          </a:p>
          <a:p>
            <a:pPr marL="109728" indent="0" algn="ctr">
              <a:buNone/>
            </a:pPr>
            <a:r>
              <a:rPr lang="ru-RU" dirty="0"/>
              <a:t>Закон Ома </a:t>
            </a:r>
            <a:r>
              <a:rPr lang="ru-RU" dirty="0" err="1"/>
              <a:t>справедливий</a:t>
            </a:r>
            <a:r>
              <a:rPr lang="ru-RU" dirty="0"/>
              <a:t> для </a:t>
            </a:r>
            <a:r>
              <a:rPr lang="ru-RU" dirty="0" err="1">
                <a:hlinkClick r:id="rId4" tooltip="Метал"/>
              </a:rPr>
              <a:t>металів</a:t>
            </a:r>
            <a:r>
              <a:rPr lang="ru-RU" dirty="0"/>
              <a:t> і </a:t>
            </a:r>
            <a:r>
              <a:rPr lang="ru-RU" dirty="0" err="1">
                <a:hlinkClick r:id="rId5" tooltip="Напівпровідник"/>
              </a:rPr>
              <a:t>напівпровідників</a:t>
            </a:r>
            <a:r>
              <a:rPr lang="ru-RU" dirty="0"/>
              <a:t> при не </a:t>
            </a:r>
            <a:r>
              <a:rPr lang="ru-RU" dirty="0" err="1"/>
              <a:t>надто</a:t>
            </a:r>
            <a:r>
              <a:rPr lang="ru-RU" dirty="0"/>
              <a:t> великих </a:t>
            </a:r>
            <a:r>
              <a:rPr lang="ru-RU" dirty="0" err="1"/>
              <a:t>прикладених</a:t>
            </a:r>
            <a:r>
              <a:rPr lang="ru-RU" dirty="0"/>
              <a:t> </a:t>
            </a:r>
            <a:r>
              <a:rPr lang="ru-RU" dirty="0" err="1"/>
              <a:t>напругах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для </a:t>
            </a:r>
            <a:r>
              <a:rPr lang="ru-RU" dirty="0" err="1"/>
              <a:t>елемента</a:t>
            </a:r>
            <a:r>
              <a:rPr lang="ru-RU" dirty="0"/>
              <a:t> </a:t>
            </a:r>
            <a:r>
              <a:rPr lang="ru-RU" dirty="0" err="1">
                <a:hlinkClick r:id="rId6" tooltip="Електричне коло"/>
              </a:rPr>
              <a:t>електричного</a:t>
            </a:r>
            <a:r>
              <a:rPr lang="ru-RU" dirty="0">
                <a:hlinkClick r:id="rId6" tooltip="Електричне коло"/>
              </a:rPr>
              <a:t> кола</a:t>
            </a:r>
            <a:r>
              <a:rPr lang="ru-RU" dirty="0"/>
              <a:t> </a:t>
            </a:r>
            <a:r>
              <a:rPr lang="ru-RU" dirty="0" err="1"/>
              <a:t>справедливий</a:t>
            </a:r>
            <a:r>
              <a:rPr lang="ru-RU" dirty="0"/>
              <a:t> закон Ома, то </a:t>
            </a:r>
            <a:r>
              <a:rPr lang="ru-RU" dirty="0" err="1"/>
              <a:t>говорять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елемент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лінійну</a:t>
            </a:r>
            <a:r>
              <a:rPr lang="ru-RU" dirty="0"/>
              <a:t> </a:t>
            </a:r>
            <a:r>
              <a:rPr lang="ru-RU" dirty="0">
                <a:hlinkClick r:id="rId7" tooltip="Вольт-амперна характеристика"/>
              </a:rPr>
              <a:t>вольт-</a:t>
            </a:r>
            <a:r>
              <a:rPr lang="ru-RU" dirty="0" err="1">
                <a:hlinkClick r:id="rId7" tooltip="Вольт-амперна характеристика"/>
              </a:rPr>
              <a:t>амперну</a:t>
            </a:r>
            <a:r>
              <a:rPr lang="ru-RU" dirty="0">
                <a:hlinkClick r:id="rId7" tooltip="Вольт-амперна характеристика"/>
              </a:rPr>
              <a:t> характеристику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783" y="4605515"/>
            <a:ext cx="6210435" cy="22524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0779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008112"/>
          </a:xfrm>
        </p:spPr>
        <p:txBody>
          <a:bodyPr>
            <a:normAutofit/>
          </a:bodyPr>
          <a:lstStyle/>
          <a:p>
            <a:r>
              <a:rPr lang="uk-UA" b="1" dirty="0"/>
              <a:t>Електричне </a:t>
            </a:r>
            <a:r>
              <a:rPr lang="uk-UA" b="1" dirty="0" smtClean="0"/>
              <a:t>коло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4355976" cy="5661248"/>
          </a:xfrm>
        </p:spPr>
        <p:txBody>
          <a:bodyPr/>
          <a:lstStyle/>
          <a:p>
            <a:pPr marL="109728" indent="0" algn="ctr">
              <a:buNone/>
            </a:pPr>
            <a:r>
              <a:rPr lang="ru-RU" b="1" dirty="0" err="1" smtClean="0"/>
              <a:t>Електричне</a:t>
            </a:r>
            <a:r>
              <a:rPr lang="ru-RU" b="1" dirty="0" smtClean="0"/>
              <a:t> коло</a:t>
            </a:r>
            <a:r>
              <a:rPr lang="ru-RU" dirty="0"/>
              <a:t> —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сполучених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провідниками</a:t>
            </a:r>
            <a:r>
              <a:rPr lang="ru-RU" dirty="0"/>
              <a:t> </a:t>
            </a:r>
            <a:r>
              <a:rPr lang="ru-RU" dirty="0" err="1">
                <a:hlinkClick r:id="rId2" tooltip="Резистор"/>
              </a:rPr>
              <a:t>резисторів</a:t>
            </a:r>
            <a:r>
              <a:rPr lang="ru-RU" dirty="0"/>
              <a:t>, </a:t>
            </a:r>
            <a:r>
              <a:rPr lang="ru-RU" dirty="0" err="1">
                <a:hlinkClick r:id="rId3" tooltip="Електричний конденсатор"/>
              </a:rPr>
              <a:t>конденсаторів</a:t>
            </a:r>
            <a:r>
              <a:rPr lang="ru-RU" dirty="0"/>
              <a:t>, </a:t>
            </a:r>
            <a:r>
              <a:rPr lang="ru-RU" dirty="0" err="1">
                <a:hlinkClick r:id="rId4" tooltip="Котушка індуктивності"/>
              </a:rPr>
              <a:t>котушок</a:t>
            </a:r>
            <a:r>
              <a:rPr lang="ru-RU" dirty="0">
                <a:hlinkClick r:id="rId4" tooltip="Котушка індуктивності"/>
              </a:rPr>
              <a:t> </a:t>
            </a:r>
            <a:r>
              <a:rPr lang="ru-RU" dirty="0" err="1">
                <a:hlinkClick r:id="rId4" tooltip="Котушка індуктивності"/>
              </a:rPr>
              <a:t>індуктивності</a:t>
            </a:r>
            <a:r>
              <a:rPr lang="ru-RU" dirty="0"/>
              <a:t>, </a:t>
            </a:r>
            <a:r>
              <a:rPr lang="ru-RU" dirty="0" err="1">
                <a:hlinkClick r:id="rId5" tooltip="Джерело струму"/>
              </a:rPr>
              <a:t>джерел</a:t>
            </a:r>
            <a:r>
              <a:rPr lang="ru-RU" dirty="0">
                <a:hlinkClick r:id="rId5" tooltip="Джерело струму"/>
              </a:rPr>
              <a:t> струму</a:t>
            </a:r>
            <a:r>
              <a:rPr lang="ru-RU" dirty="0"/>
              <a:t> й </a:t>
            </a:r>
            <a:r>
              <a:rPr lang="ru-RU" dirty="0" err="1">
                <a:hlinkClick r:id="rId6" tooltip="Джерело напруги"/>
              </a:rPr>
              <a:t>напруги</a:t>
            </a:r>
            <a:r>
              <a:rPr lang="ru-RU" dirty="0"/>
              <a:t>, </a:t>
            </a:r>
            <a:r>
              <a:rPr lang="ru-RU" dirty="0" err="1">
                <a:hlinkClick r:id="rId7" tooltip="Перемикач"/>
              </a:rPr>
              <a:t>перемикачів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через яку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проходити</a:t>
            </a:r>
            <a:r>
              <a:rPr lang="ru-RU" dirty="0"/>
              <a:t> </a:t>
            </a:r>
            <a:r>
              <a:rPr lang="ru-RU" dirty="0" err="1">
                <a:hlinkClick r:id="rId8" tooltip="Електричний струм"/>
              </a:rPr>
              <a:t>електричний</a:t>
            </a:r>
            <a:r>
              <a:rPr lang="ru-RU" dirty="0">
                <a:hlinkClick r:id="rId8" tooltip="Електричний струм"/>
              </a:rPr>
              <a:t> струм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742517"/>
            <a:ext cx="4497288" cy="3372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95997290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</TotalTime>
  <Words>411</Words>
  <Application>Microsoft Office PowerPoint</Application>
  <PresentationFormat>Экран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Закон постійного струму</vt:lpstr>
      <vt:lpstr>Електричний струм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Закон Ома</vt:lpstr>
      <vt:lpstr>Електричне коло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постійного струму</dc:title>
  <dc:creator>Sasha</dc:creator>
  <cp:lastModifiedBy>Sasha</cp:lastModifiedBy>
  <cp:revision>5</cp:revision>
  <dcterms:created xsi:type="dcterms:W3CDTF">2014-02-22T20:04:40Z</dcterms:created>
  <dcterms:modified xsi:type="dcterms:W3CDTF">2014-06-08T21:31:42Z</dcterms:modified>
</cp:coreProperties>
</file>