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EF051-BC4E-4DF6-B613-A6F1FEC412AD}" type="doc">
      <dgm:prSet loTypeId="urn:microsoft.com/office/officeart/2005/8/layout/venn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98A8DDF-597A-4B7E-8544-0311A51C012E}">
      <dgm:prSet custT="1"/>
      <dgm:spPr>
        <a:ln>
          <a:noFill/>
        </a:ln>
      </dgm:spPr>
      <dgm:t>
        <a:bodyPr/>
        <a:lstStyle/>
        <a:p>
          <a:pPr rtl="0"/>
          <a:r>
            <a: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Принцип </a:t>
          </a:r>
          <a:r>
            <a:rPr lang="ru-RU" sz="6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дії</a:t>
          </a:r>
          <a:r>
            <a: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6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теплових</a:t>
          </a:r>
          <a:r>
            <a: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машин </a:t>
          </a:r>
          <a:endParaRPr lang="ru-RU" sz="6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6B1FE56-F8A8-45AF-A303-89852BF1942C}" type="parTrans" cxnId="{CE11CAEA-0930-43FB-A8B3-548922401D70}">
      <dgm:prSet/>
      <dgm:spPr/>
      <dgm:t>
        <a:bodyPr/>
        <a:lstStyle/>
        <a:p>
          <a:endParaRPr lang="ru-RU"/>
        </a:p>
      </dgm:t>
    </dgm:pt>
    <dgm:pt modelId="{EAF72143-E33D-4939-823C-8E9CA1D79C37}" type="sibTrans" cxnId="{CE11CAEA-0930-43FB-A8B3-548922401D70}">
      <dgm:prSet/>
      <dgm:spPr/>
      <dgm:t>
        <a:bodyPr/>
        <a:lstStyle/>
        <a:p>
          <a:endParaRPr lang="ru-RU"/>
        </a:p>
      </dgm:t>
    </dgm:pt>
    <dgm:pt modelId="{AC0027DE-5AB1-487C-B788-E8F89F3D0FDC}" type="pres">
      <dgm:prSet presAssocID="{335EF051-BC4E-4DF6-B613-A6F1FEC412AD}" presName="compositeShape" presStyleCnt="0">
        <dgm:presLayoutVars>
          <dgm:chMax val="7"/>
          <dgm:dir/>
          <dgm:resizeHandles val="exact"/>
        </dgm:presLayoutVars>
      </dgm:prSet>
      <dgm:spPr/>
    </dgm:pt>
    <dgm:pt modelId="{D3E7CF71-8C67-4FA7-B59B-24663FBBA6CA}" type="pres">
      <dgm:prSet presAssocID="{798A8DDF-597A-4B7E-8544-0311A51C012E}" presName="circ1TxSh" presStyleLbl="vennNode1" presStyleIdx="0" presStyleCnt="1" custScaleX="131429" custLinFactNeighborX="0" custLinFactNeighborY="1701"/>
      <dgm:spPr/>
    </dgm:pt>
  </dgm:ptLst>
  <dgm:cxnLst>
    <dgm:cxn modelId="{CE11CAEA-0930-43FB-A8B3-548922401D70}" srcId="{335EF051-BC4E-4DF6-B613-A6F1FEC412AD}" destId="{798A8DDF-597A-4B7E-8544-0311A51C012E}" srcOrd="0" destOrd="0" parTransId="{76B1FE56-F8A8-45AF-A303-89852BF1942C}" sibTransId="{EAF72143-E33D-4939-823C-8E9CA1D79C37}"/>
    <dgm:cxn modelId="{140CFBF9-A451-4FE1-AD14-96B052FAE34E}" type="presOf" srcId="{335EF051-BC4E-4DF6-B613-A6F1FEC412AD}" destId="{AC0027DE-5AB1-487C-B788-E8F89F3D0FDC}" srcOrd="0" destOrd="0" presId="urn:microsoft.com/office/officeart/2005/8/layout/venn1"/>
    <dgm:cxn modelId="{BEA326E3-5360-4B12-997F-8C10B0BEB211}" type="presOf" srcId="{798A8DDF-597A-4B7E-8544-0311A51C012E}" destId="{D3E7CF71-8C67-4FA7-B59B-24663FBBA6CA}" srcOrd="0" destOrd="0" presId="urn:microsoft.com/office/officeart/2005/8/layout/venn1"/>
    <dgm:cxn modelId="{E42FECBB-D469-4250-BEC2-DD31FAD1A596}" type="presParOf" srcId="{AC0027DE-5AB1-487C-B788-E8F89F3D0FDC}" destId="{D3E7CF71-8C67-4FA7-B59B-24663FBBA6C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11941-AFC0-4DE1-B199-7BED567EADC8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A2419-10DD-402E-BC33-AC667A7F7B56}">
      <dgm:prSet/>
      <dgm:spPr/>
      <dgm:t>
        <a:bodyPr/>
        <a:lstStyle/>
        <a:p>
          <a:pPr rtl="0"/>
          <a:r>
            <a:rPr lang="ru-RU" b="1" dirty="0" smtClean="0"/>
            <a:t>Теплова машина</a:t>
          </a:r>
          <a:r>
            <a:rPr lang="ru-RU" dirty="0" smtClean="0"/>
            <a:t>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механізм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виконує</a:t>
          </a:r>
          <a:r>
            <a:rPr lang="ru-RU" dirty="0" smtClean="0"/>
            <a:t> </a:t>
          </a:r>
          <a:r>
            <a:rPr lang="ru-RU" dirty="0" err="1" smtClean="0"/>
            <a:t>механічну</a:t>
          </a:r>
          <a:r>
            <a:rPr lang="ru-RU" dirty="0" smtClean="0"/>
            <a:t> роботу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теплової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. </a:t>
          </a:r>
          <a:endParaRPr lang="ru-RU" dirty="0"/>
        </a:p>
      </dgm:t>
    </dgm:pt>
    <dgm:pt modelId="{F14BF937-3F72-4FE5-B88A-50805136D15E}" type="parTrans" cxnId="{22E58DEC-6F10-414F-AC8C-656EDDAEB884}">
      <dgm:prSet/>
      <dgm:spPr/>
      <dgm:t>
        <a:bodyPr/>
        <a:lstStyle/>
        <a:p>
          <a:endParaRPr lang="ru-RU"/>
        </a:p>
      </dgm:t>
    </dgm:pt>
    <dgm:pt modelId="{D4F7E3D3-EA8E-4E6F-A17B-D2995C2D830E}" type="sibTrans" cxnId="{22E58DEC-6F10-414F-AC8C-656EDDAEB884}">
      <dgm:prSet/>
      <dgm:spPr/>
      <dgm:t>
        <a:bodyPr/>
        <a:lstStyle/>
        <a:p>
          <a:endParaRPr lang="ru-RU"/>
        </a:p>
      </dgm:t>
    </dgm:pt>
    <dgm:pt modelId="{537A7EBB-DAF4-46EA-9250-B9486EC4E3BE}" type="pres">
      <dgm:prSet presAssocID="{B5311941-AFC0-4DE1-B199-7BED567EADC8}" presName="linear" presStyleCnt="0">
        <dgm:presLayoutVars>
          <dgm:animLvl val="lvl"/>
          <dgm:resizeHandles val="exact"/>
        </dgm:presLayoutVars>
      </dgm:prSet>
      <dgm:spPr/>
    </dgm:pt>
    <dgm:pt modelId="{9E7CE069-8C93-4DAD-B42F-E287A670CE19}" type="pres">
      <dgm:prSet presAssocID="{796A2419-10DD-402E-BC33-AC667A7F7B56}" presName="parentText" presStyleLbl="node1" presStyleIdx="0" presStyleCnt="1" custScaleY="50721">
        <dgm:presLayoutVars>
          <dgm:chMax val="0"/>
          <dgm:bulletEnabled val="1"/>
        </dgm:presLayoutVars>
      </dgm:prSet>
      <dgm:spPr/>
    </dgm:pt>
  </dgm:ptLst>
  <dgm:cxnLst>
    <dgm:cxn modelId="{22E58DEC-6F10-414F-AC8C-656EDDAEB884}" srcId="{B5311941-AFC0-4DE1-B199-7BED567EADC8}" destId="{796A2419-10DD-402E-BC33-AC667A7F7B56}" srcOrd="0" destOrd="0" parTransId="{F14BF937-3F72-4FE5-B88A-50805136D15E}" sibTransId="{D4F7E3D3-EA8E-4E6F-A17B-D2995C2D830E}"/>
    <dgm:cxn modelId="{B2F4CD8E-79DC-4EA2-BDA7-FC04185AB4F0}" type="presOf" srcId="{B5311941-AFC0-4DE1-B199-7BED567EADC8}" destId="{537A7EBB-DAF4-46EA-9250-B9486EC4E3BE}" srcOrd="0" destOrd="0" presId="urn:microsoft.com/office/officeart/2005/8/layout/vList2"/>
    <dgm:cxn modelId="{FE8AE612-A160-4586-A028-C2253D91BE46}" type="presOf" srcId="{796A2419-10DD-402E-BC33-AC667A7F7B56}" destId="{9E7CE069-8C93-4DAD-B42F-E287A670CE19}" srcOrd="0" destOrd="0" presId="urn:microsoft.com/office/officeart/2005/8/layout/vList2"/>
    <dgm:cxn modelId="{61228ABC-B1D4-499E-B9C4-D6910B7C1BFB}" type="presParOf" srcId="{537A7EBB-DAF4-46EA-9250-B9486EC4E3BE}" destId="{9E7CE069-8C93-4DAD-B42F-E287A670CE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5305A-E092-4D00-91F8-15AF005142F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83C73A-26BD-400D-88DC-073C818B1D43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пояснення</a:t>
          </a:r>
          <a:r>
            <a:rPr lang="ru-RU" dirty="0" smtClean="0"/>
            <a:t> принципу </a:t>
          </a:r>
          <a:r>
            <a:rPr lang="ru-RU" dirty="0" err="1" smtClean="0"/>
            <a:t>дії</a:t>
          </a:r>
          <a:r>
            <a:rPr lang="ru-RU" dirty="0" smtClean="0"/>
            <a:t> </a:t>
          </a:r>
          <a:r>
            <a:rPr lang="ru-RU" dirty="0" err="1" smtClean="0"/>
            <a:t>теплових</a:t>
          </a:r>
          <a:r>
            <a:rPr lang="ru-RU" dirty="0" smtClean="0"/>
            <a:t> машин </a:t>
          </a:r>
          <a:r>
            <a:rPr lang="ru-RU" b="1" dirty="0" err="1" smtClean="0"/>
            <a:t>виконаємо</a:t>
          </a:r>
          <a:r>
            <a:rPr lang="ru-RU" b="1" dirty="0" smtClean="0"/>
            <a:t> </a:t>
          </a:r>
          <a:r>
            <a:rPr lang="ru-RU" b="1" dirty="0" err="1" smtClean="0"/>
            <a:t>дослід</a:t>
          </a:r>
          <a:r>
            <a:rPr lang="ru-RU" dirty="0" smtClean="0"/>
            <a:t>. </a:t>
          </a:r>
          <a:r>
            <a:rPr lang="ru-RU" dirty="0" err="1" smtClean="0"/>
            <a:t>Візьмемо</a:t>
          </a:r>
          <a:r>
            <a:rPr lang="ru-RU" dirty="0" smtClean="0"/>
            <a:t> </a:t>
          </a:r>
          <a:r>
            <a:rPr lang="ru-RU" dirty="0" err="1" smtClean="0"/>
            <a:t>циліндр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поршнем, </a:t>
          </a:r>
          <a:r>
            <a:rPr lang="ru-RU" dirty="0" err="1" smtClean="0"/>
            <a:t>покладемо</a:t>
          </a:r>
          <a:r>
            <a:rPr lang="ru-RU" dirty="0" smtClean="0"/>
            <a:t> на </a:t>
          </a:r>
          <a:r>
            <a:rPr lang="ru-RU" dirty="0" err="1" smtClean="0"/>
            <a:t>нього</a:t>
          </a:r>
          <a:r>
            <a:rPr lang="ru-RU" dirty="0" smtClean="0"/>
            <a:t> </a:t>
          </a:r>
          <a:r>
            <a:rPr lang="ru-RU" dirty="0" err="1" smtClean="0"/>
            <a:t>вантаж</a:t>
          </a:r>
          <a:r>
            <a:rPr lang="ru-RU" dirty="0" smtClean="0"/>
            <a:t>, </a:t>
          </a:r>
          <a:r>
            <a:rPr lang="ru-RU" dirty="0" err="1" smtClean="0"/>
            <a:t>наприклад</a:t>
          </a:r>
          <a:r>
            <a:rPr lang="ru-RU" dirty="0" smtClean="0"/>
            <a:t> гирю, і </a:t>
          </a:r>
          <a:r>
            <a:rPr lang="ru-RU" dirty="0" err="1" smtClean="0"/>
            <a:t>почнемо</a:t>
          </a:r>
          <a:r>
            <a:rPr lang="ru-RU" dirty="0" smtClean="0"/>
            <a:t> </a:t>
          </a:r>
          <a:r>
            <a:rPr lang="ru-RU" dirty="0" err="1" smtClean="0"/>
            <a:t>нагрівати</a:t>
          </a:r>
          <a:r>
            <a:rPr lang="ru-RU" dirty="0" smtClean="0"/>
            <a:t> газ у </a:t>
          </a:r>
          <a:r>
            <a:rPr lang="ru-RU" dirty="0" err="1" smtClean="0"/>
            <a:t>циліндрі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поршнем</a:t>
          </a:r>
          <a:r>
            <a:rPr lang="en-US" dirty="0" smtClean="0"/>
            <a:t>.</a:t>
          </a:r>
          <a:endParaRPr lang="ru-RU" dirty="0"/>
        </a:p>
      </dgm:t>
    </dgm:pt>
    <dgm:pt modelId="{06EAF35D-3C03-4160-8B7D-7181A6C69767}" type="parTrans" cxnId="{DEA5F65E-D02D-4E03-BBBC-DF69EB58C654}">
      <dgm:prSet/>
      <dgm:spPr/>
      <dgm:t>
        <a:bodyPr/>
        <a:lstStyle/>
        <a:p>
          <a:endParaRPr lang="ru-RU"/>
        </a:p>
      </dgm:t>
    </dgm:pt>
    <dgm:pt modelId="{E7CB5FB6-FAA8-4F0C-A445-55197A7E47C7}" type="sibTrans" cxnId="{DEA5F65E-D02D-4E03-BBBC-DF69EB58C654}">
      <dgm:prSet/>
      <dgm:spPr/>
      <dgm:t>
        <a:bodyPr/>
        <a:lstStyle/>
        <a:p>
          <a:endParaRPr lang="ru-RU"/>
        </a:p>
      </dgm:t>
    </dgm:pt>
    <dgm:pt modelId="{DA68CCE6-8AB7-48BE-9B1F-7A6715F7568F}" type="pres">
      <dgm:prSet presAssocID="{6DE5305A-E092-4D00-91F8-15AF005142FE}" presName="linearFlow" presStyleCnt="0">
        <dgm:presLayoutVars>
          <dgm:dir/>
          <dgm:resizeHandles val="exact"/>
        </dgm:presLayoutVars>
      </dgm:prSet>
      <dgm:spPr/>
    </dgm:pt>
    <dgm:pt modelId="{4592EFDF-8AC8-4CBE-91CA-4B08B587BC99}" type="pres">
      <dgm:prSet presAssocID="{D983C73A-26BD-400D-88DC-073C818B1D43}" presName="composite" presStyleCnt="0"/>
      <dgm:spPr/>
    </dgm:pt>
    <dgm:pt modelId="{7EC33A7F-EE25-4F50-923B-A1F41C3385EE}" type="pres">
      <dgm:prSet presAssocID="{D983C73A-26BD-400D-88DC-073C818B1D43}" presName="imgShp" presStyleLbl="fgImgPlace1" presStyleIdx="0" presStyleCnt="1" custScaleX="158149" custScaleY="1642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DEFE3C-492A-4F21-A910-06129AC15380}" type="pres">
      <dgm:prSet presAssocID="{D983C73A-26BD-400D-88DC-073C818B1D43}" presName="txShp" presStyleLbl="node1" presStyleIdx="0" presStyleCnt="1" custScaleX="94768" custScaleY="93855" custLinFactNeighborX="6581" custLinFactNeighborY="-849">
        <dgm:presLayoutVars>
          <dgm:bulletEnabled val="1"/>
        </dgm:presLayoutVars>
      </dgm:prSet>
      <dgm:spPr/>
    </dgm:pt>
  </dgm:ptLst>
  <dgm:cxnLst>
    <dgm:cxn modelId="{01062F34-A07C-4F8F-B694-F20F25BA024A}" type="presOf" srcId="{6DE5305A-E092-4D00-91F8-15AF005142FE}" destId="{DA68CCE6-8AB7-48BE-9B1F-7A6715F7568F}" srcOrd="0" destOrd="0" presId="urn:microsoft.com/office/officeart/2005/8/layout/vList3"/>
    <dgm:cxn modelId="{EC79A108-577F-481D-9153-7C2DCA656A06}" type="presOf" srcId="{D983C73A-26BD-400D-88DC-073C818B1D43}" destId="{6CDEFE3C-492A-4F21-A910-06129AC15380}" srcOrd="0" destOrd="0" presId="urn:microsoft.com/office/officeart/2005/8/layout/vList3"/>
    <dgm:cxn modelId="{DEA5F65E-D02D-4E03-BBBC-DF69EB58C654}" srcId="{6DE5305A-E092-4D00-91F8-15AF005142FE}" destId="{D983C73A-26BD-400D-88DC-073C818B1D43}" srcOrd="0" destOrd="0" parTransId="{06EAF35D-3C03-4160-8B7D-7181A6C69767}" sibTransId="{E7CB5FB6-FAA8-4F0C-A445-55197A7E47C7}"/>
    <dgm:cxn modelId="{3B67B54F-3ECF-434A-B8C1-EE45714B4CA5}" type="presParOf" srcId="{DA68CCE6-8AB7-48BE-9B1F-7A6715F7568F}" destId="{4592EFDF-8AC8-4CBE-91CA-4B08B587BC99}" srcOrd="0" destOrd="0" presId="urn:microsoft.com/office/officeart/2005/8/layout/vList3"/>
    <dgm:cxn modelId="{C354F7EF-2D58-4338-BE3B-C775020CBC06}" type="presParOf" srcId="{4592EFDF-8AC8-4CBE-91CA-4B08B587BC99}" destId="{7EC33A7F-EE25-4F50-923B-A1F41C3385EE}" srcOrd="0" destOrd="0" presId="urn:microsoft.com/office/officeart/2005/8/layout/vList3"/>
    <dgm:cxn modelId="{773BB653-A6B7-459E-8DEC-7E386ED0F005}" type="presParOf" srcId="{4592EFDF-8AC8-4CBE-91CA-4B08B587BC99}" destId="{6CDEFE3C-492A-4F21-A910-06129AC153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9EA3D-8E0F-4BE2-9512-10DC2C2E47D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75C7F7-89DD-4507-8CE0-E5A5C4359DB2}">
      <dgm:prSet/>
      <dgm:spPr/>
      <dgm:t>
        <a:bodyPr/>
        <a:lstStyle/>
        <a:p>
          <a:pPr rtl="0"/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спостерігається</a:t>
          </a:r>
          <a:r>
            <a:rPr lang="ru-RU" b="1" dirty="0" smtClean="0"/>
            <a:t> : </a:t>
          </a:r>
          <a:r>
            <a:rPr lang="ru-RU" dirty="0" smtClean="0"/>
            <a:t>З </a:t>
          </a:r>
          <a:r>
            <a:rPr lang="ru-RU" dirty="0" err="1" smtClean="0"/>
            <a:t>підвищенням</a:t>
          </a:r>
          <a:r>
            <a:rPr lang="ru-RU" dirty="0" smtClean="0"/>
            <a:t> </a:t>
          </a:r>
          <a:r>
            <a:rPr lang="ru-RU" dirty="0" err="1" smtClean="0"/>
            <a:t>температури</a:t>
          </a:r>
          <a:r>
            <a:rPr lang="ru-RU" dirty="0" smtClean="0"/>
            <a:t> газу поршень </a:t>
          </a:r>
          <a:r>
            <a:rPr lang="ru-RU" dirty="0" err="1" smtClean="0"/>
            <a:t>почне</a:t>
          </a:r>
          <a:r>
            <a:rPr lang="ru-RU" dirty="0" smtClean="0"/>
            <a:t>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рухатися</a:t>
          </a:r>
          <a:r>
            <a:rPr lang="ru-RU" dirty="0" smtClean="0"/>
            <a:t> </a:t>
          </a:r>
          <a:r>
            <a:rPr lang="ru-RU" dirty="0" err="1" smtClean="0"/>
            <a:t>вгору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dirty="0" err="1" smtClean="0"/>
            <a:t>внаслідок</a:t>
          </a:r>
          <a:r>
            <a:rPr lang="ru-RU" dirty="0" smtClean="0"/>
            <a:t> </a:t>
          </a:r>
          <a:r>
            <a:rPr lang="ru-RU" dirty="0" err="1" smtClean="0"/>
            <a:t>нагрівання</a:t>
          </a:r>
          <a:r>
            <a:rPr lang="ru-RU" dirty="0" smtClean="0"/>
            <a:t> газ </a:t>
          </a:r>
          <a:r>
            <a:rPr lang="ru-RU" dirty="0" err="1" smtClean="0"/>
            <a:t>розширюється</a:t>
          </a:r>
          <a:r>
            <a:rPr lang="ru-RU" dirty="0" smtClean="0"/>
            <a:t>. </a:t>
          </a:r>
          <a:endParaRPr lang="ru-RU" dirty="0"/>
        </a:p>
      </dgm:t>
    </dgm:pt>
    <dgm:pt modelId="{B31FF3C9-D4D5-4DE8-AD1D-078D27F4F8AB}" type="parTrans" cxnId="{8D1F4FD6-F680-47D5-8C2E-CC72C0B5656A}">
      <dgm:prSet/>
      <dgm:spPr/>
      <dgm:t>
        <a:bodyPr/>
        <a:lstStyle/>
        <a:p>
          <a:endParaRPr lang="ru-RU"/>
        </a:p>
      </dgm:t>
    </dgm:pt>
    <dgm:pt modelId="{CB16DCCC-4C8B-4313-8F4F-2D55008DF270}" type="sibTrans" cxnId="{8D1F4FD6-F680-47D5-8C2E-CC72C0B5656A}">
      <dgm:prSet/>
      <dgm:spPr/>
      <dgm:t>
        <a:bodyPr/>
        <a:lstStyle/>
        <a:p>
          <a:endParaRPr lang="ru-RU"/>
        </a:p>
      </dgm:t>
    </dgm:pt>
    <dgm:pt modelId="{15D1BBAC-DF98-4CE5-8551-51EFF6964231}" type="pres">
      <dgm:prSet presAssocID="{3B09EA3D-8E0F-4BE2-9512-10DC2C2E47D3}" presName="linear" presStyleCnt="0">
        <dgm:presLayoutVars>
          <dgm:animLvl val="lvl"/>
          <dgm:resizeHandles val="exact"/>
        </dgm:presLayoutVars>
      </dgm:prSet>
      <dgm:spPr/>
    </dgm:pt>
    <dgm:pt modelId="{620E50E6-4100-4CF3-8067-040EDA8089B0}" type="pres">
      <dgm:prSet presAssocID="{EC75C7F7-89DD-4507-8CE0-E5A5C4359DB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C91D0D-11E7-45E3-B5B2-5B84CD378446}" type="presOf" srcId="{3B09EA3D-8E0F-4BE2-9512-10DC2C2E47D3}" destId="{15D1BBAC-DF98-4CE5-8551-51EFF6964231}" srcOrd="0" destOrd="0" presId="urn:microsoft.com/office/officeart/2005/8/layout/vList2"/>
    <dgm:cxn modelId="{8C5DE04B-FF8C-43E9-A355-9C9D224484B9}" type="presOf" srcId="{EC75C7F7-89DD-4507-8CE0-E5A5C4359DB2}" destId="{620E50E6-4100-4CF3-8067-040EDA8089B0}" srcOrd="0" destOrd="0" presId="urn:microsoft.com/office/officeart/2005/8/layout/vList2"/>
    <dgm:cxn modelId="{8D1F4FD6-F680-47D5-8C2E-CC72C0B5656A}" srcId="{3B09EA3D-8E0F-4BE2-9512-10DC2C2E47D3}" destId="{EC75C7F7-89DD-4507-8CE0-E5A5C4359DB2}" srcOrd="0" destOrd="0" parTransId="{B31FF3C9-D4D5-4DE8-AD1D-078D27F4F8AB}" sibTransId="{CB16DCCC-4C8B-4313-8F4F-2D55008DF270}"/>
    <dgm:cxn modelId="{77C1F59D-F708-450A-AF51-42408FFE31E2}" type="presParOf" srcId="{15D1BBAC-DF98-4CE5-8551-51EFF6964231}" destId="{620E50E6-4100-4CF3-8067-040EDA8089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0B841-2CA8-4AF1-9F7A-F6DB5CE0D95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7018AA-A376-4AC8-9456-5807799555C6}">
      <dgm:prSet/>
      <dgm:spPr/>
      <dgm:t>
        <a:bodyPr/>
        <a:lstStyle/>
        <a:p>
          <a:pPr rtl="0"/>
          <a:r>
            <a:rPr lang="uk-UA" b="1" dirty="0" smtClean="0"/>
            <a:t>Висновок : </a:t>
          </a:r>
          <a:r>
            <a:rPr lang="ru-RU" dirty="0" err="1" smtClean="0"/>
            <a:t>Отже</a:t>
          </a:r>
          <a:r>
            <a:rPr lang="ru-RU" dirty="0" smtClean="0"/>
            <a:t>,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теплопередачі</a:t>
          </a:r>
          <a:r>
            <a:rPr lang="ru-RU" dirty="0" smtClean="0"/>
            <a:t> газ </a:t>
          </a:r>
          <a:r>
            <a:rPr lang="ru-RU" dirty="0" err="1" smtClean="0"/>
            <a:t>виконує</a:t>
          </a:r>
          <a:r>
            <a:rPr lang="ru-RU" dirty="0" smtClean="0"/>
            <a:t> </a:t>
          </a:r>
          <a:r>
            <a:rPr lang="ru-RU" dirty="0" err="1" smtClean="0"/>
            <a:t>механічну</a:t>
          </a:r>
          <a:r>
            <a:rPr lang="ru-RU" dirty="0" smtClean="0"/>
            <a:t> роботу, </a:t>
          </a:r>
          <a:r>
            <a:rPr lang="ru-RU" dirty="0" err="1" smtClean="0"/>
            <a:t>піднімаючи</a:t>
          </a:r>
          <a:r>
            <a:rPr lang="ru-RU" dirty="0" smtClean="0"/>
            <a:t> </a:t>
          </a:r>
          <a:r>
            <a:rPr lang="ru-RU" dirty="0" err="1" smtClean="0"/>
            <a:t>вантаж</a:t>
          </a:r>
          <a:r>
            <a:rPr lang="ru-RU" dirty="0" smtClean="0"/>
            <a:t> на </a:t>
          </a:r>
          <a:r>
            <a:rPr lang="ru-RU" dirty="0" err="1" smtClean="0"/>
            <a:t>певну</a:t>
          </a:r>
          <a:r>
            <a:rPr lang="ru-RU" dirty="0" smtClean="0"/>
            <a:t> </a:t>
          </a:r>
          <a:r>
            <a:rPr lang="ru-RU" dirty="0" err="1" smtClean="0"/>
            <a:t>висоту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нагрівання</a:t>
          </a:r>
          <a:r>
            <a:rPr lang="ru-RU" dirty="0" smtClean="0"/>
            <a:t> газу </a:t>
          </a:r>
          <a:r>
            <a:rPr lang="ru-RU" dirty="0" err="1" smtClean="0"/>
            <a:t>припинити</a:t>
          </a:r>
          <a:r>
            <a:rPr lang="ru-RU" dirty="0" smtClean="0"/>
            <a:t>, то </a:t>
          </a:r>
          <a:r>
            <a:rPr lang="ru-RU" dirty="0" err="1" smtClean="0"/>
            <a:t>завдяки</a:t>
          </a:r>
          <a:r>
            <a:rPr lang="ru-RU" dirty="0" smtClean="0"/>
            <a:t> </a:t>
          </a:r>
          <a:r>
            <a:rPr lang="ru-RU" dirty="0" err="1" smtClean="0"/>
            <a:t>теплообміну</a:t>
          </a:r>
          <a:r>
            <a:rPr lang="ru-RU" dirty="0" smtClean="0"/>
            <a:t> з </a:t>
          </a:r>
          <a:r>
            <a:rPr lang="ru-RU" dirty="0" err="1" smtClean="0"/>
            <a:t>навколишнім</a:t>
          </a:r>
          <a:r>
            <a:rPr lang="ru-RU" dirty="0" smtClean="0"/>
            <a:t> </a:t>
          </a:r>
          <a:r>
            <a:rPr lang="ru-RU" dirty="0" err="1" smtClean="0"/>
            <a:t>середовищем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почне</a:t>
          </a:r>
          <a:r>
            <a:rPr lang="ru-RU" dirty="0" smtClean="0"/>
            <a:t> </a:t>
          </a:r>
          <a:r>
            <a:rPr lang="ru-RU" dirty="0" err="1" smtClean="0"/>
            <a:t>остигати</a:t>
          </a:r>
          <a:r>
            <a:rPr lang="ru-RU" dirty="0" smtClean="0"/>
            <a:t>,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об'єм</a:t>
          </a:r>
          <a:r>
            <a:rPr lang="ru-RU" dirty="0" smtClean="0"/>
            <a:t> </a:t>
          </a:r>
          <a:r>
            <a:rPr lang="ru-RU" dirty="0" err="1" smtClean="0"/>
            <a:t>зменшуватиметься</a:t>
          </a:r>
          <a:r>
            <a:rPr lang="ru-RU" dirty="0" smtClean="0"/>
            <a:t> і поршень буде </a:t>
          </a:r>
          <a:r>
            <a:rPr lang="ru-RU" dirty="0" err="1" smtClean="0"/>
            <a:t>рухатися</a:t>
          </a:r>
          <a:r>
            <a:rPr lang="ru-RU" dirty="0" smtClean="0"/>
            <a:t> вниз.</a:t>
          </a:r>
          <a:endParaRPr lang="ru-RU" dirty="0"/>
        </a:p>
      </dgm:t>
    </dgm:pt>
    <dgm:pt modelId="{2C4F9F83-036C-4680-BA21-A6B90D2D528C}" type="parTrans" cxnId="{C4D6E72B-32D1-43F6-9542-08BA7CAB1143}">
      <dgm:prSet/>
      <dgm:spPr/>
      <dgm:t>
        <a:bodyPr/>
        <a:lstStyle/>
        <a:p>
          <a:endParaRPr lang="ru-RU"/>
        </a:p>
      </dgm:t>
    </dgm:pt>
    <dgm:pt modelId="{7DDE560F-435F-4FED-98E7-80812AB72F27}" type="sibTrans" cxnId="{C4D6E72B-32D1-43F6-9542-08BA7CAB1143}">
      <dgm:prSet/>
      <dgm:spPr/>
      <dgm:t>
        <a:bodyPr/>
        <a:lstStyle/>
        <a:p>
          <a:endParaRPr lang="ru-RU"/>
        </a:p>
      </dgm:t>
    </dgm:pt>
    <dgm:pt modelId="{2145E8E0-919E-4740-BE1B-8921E5140E4B}" type="pres">
      <dgm:prSet presAssocID="{CE70B841-2CA8-4AF1-9F7A-F6DB5CE0D95B}" presName="linear" presStyleCnt="0">
        <dgm:presLayoutVars>
          <dgm:animLvl val="lvl"/>
          <dgm:resizeHandles val="exact"/>
        </dgm:presLayoutVars>
      </dgm:prSet>
      <dgm:spPr/>
    </dgm:pt>
    <dgm:pt modelId="{D43700C6-41FC-4924-94F6-D59BA424C12A}" type="pres">
      <dgm:prSet presAssocID="{177018AA-A376-4AC8-9456-5807799555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4D6E72B-32D1-43F6-9542-08BA7CAB1143}" srcId="{CE70B841-2CA8-4AF1-9F7A-F6DB5CE0D95B}" destId="{177018AA-A376-4AC8-9456-5807799555C6}" srcOrd="0" destOrd="0" parTransId="{2C4F9F83-036C-4680-BA21-A6B90D2D528C}" sibTransId="{7DDE560F-435F-4FED-98E7-80812AB72F27}"/>
    <dgm:cxn modelId="{327DC7A0-88BA-4269-9BFF-EA6250E734BF}" type="presOf" srcId="{CE70B841-2CA8-4AF1-9F7A-F6DB5CE0D95B}" destId="{2145E8E0-919E-4740-BE1B-8921E5140E4B}" srcOrd="0" destOrd="0" presId="urn:microsoft.com/office/officeart/2005/8/layout/vList2"/>
    <dgm:cxn modelId="{2DF4C00D-279F-4D85-B0DB-C6A83E0C1E06}" type="presOf" srcId="{177018AA-A376-4AC8-9456-5807799555C6}" destId="{D43700C6-41FC-4924-94F6-D59BA424C12A}" srcOrd="0" destOrd="0" presId="urn:microsoft.com/office/officeart/2005/8/layout/vList2"/>
    <dgm:cxn modelId="{28742E11-B99D-44F1-A687-DFE15094392F}" type="presParOf" srcId="{2145E8E0-919E-4740-BE1B-8921E5140E4B}" destId="{D43700C6-41FC-4924-94F6-D59BA424C1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74389-1520-4128-B3B8-1F2902D2007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2E369C-600D-4E17-995F-E21F880F8BC0}">
      <dgm:prSet/>
      <dgm:spPr/>
      <dgm:t>
        <a:bodyPr/>
        <a:lstStyle/>
        <a:p>
          <a:pPr rtl="0"/>
          <a:r>
            <a:rPr lang="ru-RU" smtClean="0"/>
            <a:t>На цьому принципі перетворення теплової енергії в механічну шляхом виконання роботи побудована дія всіх теплових машин. До них належать двигуни внутрішнього згоряння, парові й газові турбіни, дизельні й турбореактивні двигуни тощо. З часу їх винайдення вони постійно удосконалюються, але їх будова ґрунтується на закономірностях перетворення теплової енергії в механічну.</a:t>
          </a:r>
          <a:endParaRPr lang="ru-RU"/>
        </a:p>
      </dgm:t>
    </dgm:pt>
    <dgm:pt modelId="{232D58C4-9F13-4CE2-86DB-6A174C6B5F8F}" type="parTrans" cxnId="{659213DF-D5D2-4C1C-ADFF-307EB79D8341}">
      <dgm:prSet/>
      <dgm:spPr/>
      <dgm:t>
        <a:bodyPr/>
        <a:lstStyle/>
        <a:p>
          <a:endParaRPr lang="ru-RU"/>
        </a:p>
      </dgm:t>
    </dgm:pt>
    <dgm:pt modelId="{6F93102F-112E-4F4A-B27B-141BBB3C8EC7}" type="sibTrans" cxnId="{659213DF-D5D2-4C1C-ADFF-307EB79D8341}">
      <dgm:prSet/>
      <dgm:spPr/>
      <dgm:t>
        <a:bodyPr/>
        <a:lstStyle/>
        <a:p>
          <a:endParaRPr lang="ru-RU"/>
        </a:p>
      </dgm:t>
    </dgm:pt>
    <dgm:pt modelId="{B4629E16-DD6F-4D0A-AC42-2731EE7E9ADF}" type="pres">
      <dgm:prSet presAssocID="{7CC74389-1520-4128-B3B8-1F2902D20074}" presName="linear" presStyleCnt="0">
        <dgm:presLayoutVars>
          <dgm:animLvl val="lvl"/>
          <dgm:resizeHandles val="exact"/>
        </dgm:presLayoutVars>
      </dgm:prSet>
      <dgm:spPr/>
    </dgm:pt>
    <dgm:pt modelId="{52347F01-F463-4A04-98FE-C7C26F389FEF}" type="pres">
      <dgm:prSet presAssocID="{352E369C-600D-4E17-995F-E21F880F8BC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518434-FED5-4FDF-B427-E63F298E0ECC}" type="presOf" srcId="{352E369C-600D-4E17-995F-E21F880F8BC0}" destId="{52347F01-F463-4A04-98FE-C7C26F389FEF}" srcOrd="0" destOrd="0" presId="urn:microsoft.com/office/officeart/2005/8/layout/vList2"/>
    <dgm:cxn modelId="{659213DF-D5D2-4C1C-ADFF-307EB79D8341}" srcId="{7CC74389-1520-4128-B3B8-1F2902D20074}" destId="{352E369C-600D-4E17-995F-E21F880F8BC0}" srcOrd="0" destOrd="0" parTransId="{232D58C4-9F13-4CE2-86DB-6A174C6B5F8F}" sibTransId="{6F93102F-112E-4F4A-B27B-141BBB3C8EC7}"/>
    <dgm:cxn modelId="{F7C51985-1C54-4997-966C-6974D7E3EC71}" type="presOf" srcId="{7CC74389-1520-4128-B3B8-1F2902D20074}" destId="{B4629E16-DD6F-4D0A-AC42-2731EE7E9ADF}" srcOrd="0" destOrd="0" presId="urn:microsoft.com/office/officeart/2005/8/layout/vList2"/>
    <dgm:cxn modelId="{B0394952-5CD8-4602-920E-045E135158C4}" type="presParOf" srcId="{B4629E16-DD6F-4D0A-AC42-2731EE7E9ADF}" destId="{52347F01-F463-4A04-98FE-C7C26F389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7CF71-8C67-4FA7-B59B-24663FBBA6CA}">
      <dsp:nvSpPr>
        <dsp:cNvPr id="0" name=""/>
        <dsp:cNvSpPr/>
      </dsp:nvSpPr>
      <dsp:spPr>
        <a:xfrm>
          <a:off x="65299" y="0"/>
          <a:ext cx="9013400" cy="685800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Принцип </a:t>
          </a:r>
          <a:r>
            <a:rPr lang="ru-RU" sz="6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дії</a:t>
          </a:r>
          <a:r>
            <a:rPr lang="ru-RU" sz="6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6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теплових</a:t>
          </a:r>
          <a:r>
            <a:rPr lang="ru-RU" sz="6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машин </a:t>
          </a:r>
          <a:endParaRPr lang="ru-RU" sz="6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385281" y="1004331"/>
        <a:ext cx="6373436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E069-8C93-4DAD-B42F-E287A670CE19}">
      <dsp:nvSpPr>
        <dsp:cNvPr id="0" name=""/>
        <dsp:cNvSpPr/>
      </dsp:nvSpPr>
      <dsp:spPr>
        <a:xfrm>
          <a:off x="0" y="525978"/>
          <a:ext cx="4413176" cy="5212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Теплова машина</a:t>
          </a:r>
          <a:r>
            <a:rPr lang="ru-RU" sz="4000" kern="1200" dirty="0" smtClean="0"/>
            <a:t>— </a:t>
          </a:r>
          <a:r>
            <a:rPr lang="ru-RU" sz="4000" kern="1200" dirty="0" err="1" smtClean="0"/>
            <a:t>це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механізм</a:t>
          </a:r>
          <a:r>
            <a:rPr lang="ru-RU" sz="4000" kern="1200" dirty="0" smtClean="0"/>
            <a:t>, </a:t>
          </a:r>
          <a:r>
            <a:rPr lang="ru-RU" sz="4000" kern="1200" dirty="0" err="1" smtClean="0"/>
            <a:t>який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виконує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механічну</a:t>
          </a:r>
          <a:r>
            <a:rPr lang="ru-RU" sz="4000" kern="1200" dirty="0" smtClean="0"/>
            <a:t> роботу за </a:t>
          </a:r>
          <a:r>
            <a:rPr lang="ru-RU" sz="4000" kern="1200" dirty="0" err="1" smtClean="0"/>
            <a:t>рахунок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теплової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енергії</a:t>
          </a:r>
          <a:r>
            <a:rPr lang="ru-RU" sz="4000" kern="1200" dirty="0" smtClean="0"/>
            <a:t>. </a:t>
          </a:r>
          <a:endParaRPr lang="ru-RU" sz="4000" kern="1200" dirty="0"/>
        </a:p>
      </dsp:txBody>
      <dsp:txXfrm>
        <a:off x="215433" y="741411"/>
        <a:ext cx="3982310" cy="4781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FE3C-492A-4F21-A910-06129AC15380}">
      <dsp:nvSpPr>
        <dsp:cNvPr id="0" name=""/>
        <dsp:cNvSpPr/>
      </dsp:nvSpPr>
      <dsp:spPr>
        <a:xfrm rot="10800000">
          <a:off x="3387621" y="1962792"/>
          <a:ext cx="5773242" cy="28803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3295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Для </a:t>
          </a:r>
          <a:r>
            <a:rPr lang="ru-RU" sz="2300" kern="1200" dirty="0" err="1" smtClean="0"/>
            <a:t>пояснення</a:t>
          </a:r>
          <a:r>
            <a:rPr lang="ru-RU" sz="2300" kern="1200" dirty="0" smtClean="0"/>
            <a:t> принципу </a:t>
          </a:r>
          <a:r>
            <a:rPr lang="ru-RU" sz="2300" kern="1200" dirty="0" err="1" smtClean="0"/>
            <a:t>дії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теплових</a:t>
          </a:r>
          <a:r>
            <a:rPr lang="ru-RU" sz="2300" kern="1200" dirty="0" smtClean="0"/>
            <a:t> машин </a:t>
          </a:r>
          <a:r>
            <a:rPr lang="ru-RU" sz="2300" b="1" kern="1200" dirty="0" err="1" smtClean="0"/>
            <a:t>виконаємо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дослід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Візьмемо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циліндр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із</a:t>
          </a:r>
          <a:r>
            <a:rPr lang="ru-RU" sz="2300" kern="1200" dirty="0" smtClean="0"/>
            <a:t> поршнем, </a:t>
          </a:r>
          <a:r>
            <a:rPr lang="ru-RU" sz="2300" kern="1200" dirty="0" err="1" smtClean="0"/>
            <a:t>покладемо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нього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вантаж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наприклад</a:t>
          </a:r>
          <a:r>
            <a:rPr lang="ru-RU" sz="2300" kern="1200" dirty="0" smtClean="0"/>
            <a:t> гирю, і </a:t>
          </a:r>
          <a:r>
            <a:rPr lang="ru-RU" sz="2300" kern="1200" dirty="0" err="1" smtClean="0"/>
            <a:t>почнемо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нагрівати</a:t>
          </a:r>
          <a:r>
            <a:rPr lang="ru-RU" sz="2300" kern="1200" dirty="0" smtClean="0"/>
            <a:t> газ у </a:t>
          </a:r>
          <a:r>
            <a:rPr lang="ru-RU" sz="2300" kern="1200" dirty="0" err="1" smtClean="0"/>
            <a:t>циліндрі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під</a:t>
          </a:r>
          <a:r>
            <a:rPr lang="ru-RU" sz="2300" kern="1200" dirty="0" smtClean="0"/>
            <a:t> поршнем</a:t>
          </a:r>
          <a:r>
            <a:rPr lang="en-US" sz="2300" kern="1200" dirty="0" smtClean="0"/>
            <a:t>.</a:t>
          </a:r>
          <a:endParaRPr lang="ru-RU" sz="2300" kern="1200" dirty="0"/>
        </a:p>
      </dsp:txBody>
      <dsp:txXfrm rot="10800000">
        <a:off x="4107697" y="1962792"/>
        <a:ext cx="5053166" cy="2880306"/>
      </dsp:txXfrm>
    </dsp:sp>
    <dsp:sp modelId="{7EC33A7F-EE25-4F50-923B-A1F41C3385EE}">
      <dsp:nvSpPr>
        <dsp:cNvPr id="0" name=""/>
        <dsp:cNvSpPr/>
      </dsp:nvSpPr>
      <dsp:spPr>
        <a:xfrm>
          <a:off x="400773" y="908720"/>
          <a:ext cx="4853417" cy="50405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E50E6-4100-4CF3-8067-040EDA8089B0}">
      <dsp:nvSpPr>
        <dsp:cNvPr id="0" name=""/>
        <dsp:cNvSpPr/>
      </dsp:nvSpPr>
      <dsp:spPr>
        <a:xfrm>
          <a:off x="0" y="102744"/>
          <a:ext cx="8229600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Що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спостерігається</a:t>
          </a:r>
          <a:r>
            <a:rPr lang="ru-RU" sz="2900" b="1" kern="1200" dirty="0" smtClean="0"/>
            <a:t> : </a:t>
          </a:r>
          <a:r>
            <a:rPr lang="ru-RU" sz="2900" kern="1200" dirty="0" smtClean="0"/>
            <a:t>З </a:t>
          </a:r>
          <a:r>
            <a:rPr lang="ru-RU" sz="2900" kern="1200" dirty="0" err="1" smtClean="0"/>
            <a:t>підвищенням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температури</a:t>
          </a:r>
          <a:r>
            <a:rPr lang="ru-RU" sz="2900" kern="1200" dirty="0" smtClean="0"/>
            <a:t> газу поршень </a:t>
          </a:r>
          <a:r>
            <a:rPr lang="ru-RU" sz="2900" kern="1200" dirty="0" err="1" smtClean="0"/>
            <a:t>почне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поступово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рухатися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вгору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оскільки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внаслідок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нагрівання</a:t>
          </a:r>
          <a:r>
            <a:rPr lang="ru-RU" sz="2900" kern="1200" dirty="0" smtClean="0"/>
            <a:t> газ </a:t>
          </a:r>
          <a:r>
            <a:rPr lang="ru-RU" sz="2900" kern="1200" dirty="0" err="1" smtClean="0"/>
            <a:t>розширюється</a:t>
          </a:r>
          <a:r>
            <a:rPr lang="ru-RU" sz="2900" kern="1200" dirty="0" smtClean="0"/>
            <a:t>. </a:t>
          </a:r>
          <a:endParaRPr lang="ru-RU" sz="2900" kern="1200" dirty="0"/>
        </a:p>
      </dsp:txBody>
      <dsp:txXfrm>
        <a:off x="77847" y="180591"/>
        <a:ext cx="8073906" cy="1439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00C6-41FC-4924-94F6-D59BA424C12A}">
      <dsp:nvSpPr>
        <dsp:cNvPr id="0" name=""/>
        <dsp:cNvSpPr/>
      </dsp:nvSpPr>
      <dsp:spPr>
        <a:xfrm>
          <a:off x="0" y="145763"/>
          <a:ext cx="8229600" cy="55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Висновок : </a:t>
          </a:r>
          <a:r>
            <a:rPr lang="ru-RU" sz="3700" kern="1200" dirty="0" err="1" smtClean="0"/>
            <a:t>Отже</a:t>
          </a:r>
          <a:r>
            <a:rPr lang="ru-RU" sz="3700" kern="1200" dirty="0" smtClean="0"/>
            <a:t>, </a:t>
          </a:r>
          <a:r>
            <a:rPr lang="ru-RU" sz="3700" kern="1200" dirty="0" err="1" smtClean="0"/>
            <a:t>під</a:t>
          </a:r>
          <a:r>
            <a:rPr lang="ru-RU" sz="3700" kern="1200" dirty="0" smtClean="0"/>
            <a:t> час </a:t>
          </a:r>
          <a:r>
            <a:rPr lang="ru-RU" sz="3700" kern="1200" dirty="0" err="1" smtClean="0"/>
            <a:t>теплопередачі</a:t>
          </a:r>
          <a:r>
            <a:rPr lang="ru-RU" sz="3700" kern="1200" dirty="0" smtClean="0"/>
            <a:t> газ </a:t>
          </a:r>
          <a:r>
            <a:rPr lang="ru-RU" sz="3700" kern="1200" dirty="0" err="1" smtClean="0"/>
            <a:t>виконує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механічну</a:t>
          </a:r>
          <a:r>
            <a:rPr lang="ru-RU" sz="3700" kern="1200" dirty="0" smtClean="0"/>
            <a:t> роботу, </a:t>
          </a:r>
          <a:r>
            <a:rPr lang="ru-RU" sz="3700" kern="1200" dirty="0" err="1" smtClean="0"/>
            <a:t>піднімаючи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вантаж</a:t>
          </a:r>
          <a:r>
            <a:rPr lang="ru-RU" sz="3700" kern="1200" dirty="0" smtClean="0"/>
            <a:t> на </a:t>
          </a:r>
          <a:r>
            <a:rPr lang="ru-RU" sz="3700" kern="1200" dirty="0" err="1" smtClean="0"/>
            <a:t>певну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висоту</a:t>
          </a:r>
          <a:r>
            <a:rPr lang="ru-RU" sz="3700" kern="1200" dirty="0" smtClean="0"/>
            <a:t>.</a:t>
          </a:r>
          <a:br>
            <a:rPr lang="ru-RU" sz="3700" kern="1200" dirty="0" smtClean="0"/>
          </a:br>
          <a:r>
            <a:rPr lang="ru-RU" sz="3700" kern="1200" dirty="0" err="1" smtClean="0"/>
            <a:t>Якщо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нагрівання</a:t>
          </a:r>
          <a:r>
            <a:rPr lang="ru-RU" sz="3700" kern="1200" dirty="0" smtClean="0"/>
            <a:t> газу </a:t>
          </a:r>
          <a:r>
            <a:rPr lang="ru-RU" sz="3700" kern="1200" dirty="0" err="1" smtClean="0"/>
            <a:t>припинити</a:t>
          </a:r>
          <a:r>
            <a:rPr lang="ru-RU" sz="3700" kern="1200" dirty="0" smtClean="0"/>
            <a:t>, то </a:t>
          </a:r>
          <a:r>
            <a:rPr lang="ru-RU" sz="3700" kern="1200" dirty="0" err="1" smtClean="0"/>
            <a:t>завдяки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теплообміну</a:t>
          </a:r>
          <a:r>
            <a:rPr lang="ru-RU" sz="3700" kern="1200" dirty="0" smtClean="0"/>
            <a:t> з </a:t>
          </a:r>
          <a:r>
            <a:rPr lang="ru-RU" sz="3700" kern="1200" dirty="0" err="1" smtClean="0"/>
            <a:t>навколишнім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середовищем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він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почне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остигати</a:t>
          </a:r>
          <a:r>
            <a:rPr lang="ru-RU" sz="3700" kern="1200" dirty="0" smtClean="0"/>
            <a:t>, </a:t>
          </a:r>
          <a:r>
            <a:rPr lang="ru-RU" sz="3700" kern="1200" dirty="0" err="1" smtClean="0"/>
            <a:t>його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об'єм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зменшуватиметься</a:t>
          </a:r>
          <a:r>
            <a:rPr lang="ru-RU" sz="3700" kern="1200" dirty="0" smtClean="0"/>
            <a:t> і поршень буде </a:t>
          </a:r>
          <a:r>
            <a:rPr lang="ru-RU" sz="3700" kern="1200" dirty="0" err="1" smtClean="0"/>
            <a:t>рухатися</a:t>
          </a:r>
          <a:r>
            <a:rPr lang="ru-RU" sz="3700" kern="1200" dirty="0" smtClean="0"/>
            <a:t> вниз.</a:t>
          </a:r>
          <a:endParaRPr lang="ru-RU" sz="3700" kern="1200" dirty="0"/>
        </a:p>
      </dsp:txBody>
      <dsp:txXfrm>
        <a:off x="270495" y="416258"/>
        <a:ext cx="7688610" cy="500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47F01-F463-4A04-98FE-C7C26F389FEF}">
      <dsp:nvSpPr>
        <dsp:cNvPr id="0" name=""/>
        <dsp:cNvSpPr/>
      </dsp:nvSpPr>
      <dsp:spPr>
        <a:xfrm>
          <a:off x="0" y="331528"/>
          <a:ext cx="8445624" cy="524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На цьому принципі перетворення теплової енергії в механічну шляхом виконання роботи побудована дія всіх теплових машин. До них належать двигуни внутрішнього згоряння, парові й газові турбіни, дизельні й турбореактивні двигуни тощо. З часу їх винайдення вони постійно удосконалюються, але їх будова ґрунтується на закономірностях перетворення теплової енергії в механічну.</a:t>
          </a:r>
          <a:endParaRPr lang="ru-RU" sz="3200" kern="1200"/>
        </a:p>
      </dsp:txBody>
      <dsp:txXfrm>
        <a:off x="255874" y="587402"/>
        <a:ext cx="7933876" cy="472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Petrovich\Мои документы\Загрузки\575179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3740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83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2.goodfon.ru/image/586093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003622"/>
              </p:ext>
            </p:extLst>
          </p:nvPr>
        </p:nvGraphicFramePr>
        <p:xfrm>
          <a:off x="4355976" y="116632"/>
          <a:ext cx="44131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://img-fotki.yandex.ru/get/4424/130155409.3c/0_c89f5_a6f89057_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601406" cy="428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1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goodfon.ru/image/583851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4" y="-25039"/>
            <a:ext cx="9160864" cy="68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12704"/>
              </p:ext>
            </p:extLst>
          </p:nvPr>
        </p:nvGraphicFramePr>
        <p:xfrm>
          <a:off x="-16864" y="0"/>
          <a:ext cx="91608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http://www.legendami.ru/bod/latin/image/1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2674"/>
            <a:ext cx="2520280" cy="248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6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5.goodfon.ru/image/581459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16590"/>
              </p:ext>
            </p:extLst>
          </p:nvPr>
        </p:nvGraphicFramePr>
        <p:xfrm>
          <a:off x="467544" y="260649"/>
          <a:ext cx="8229600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3779912" y="2420888"/>
            <a:ext cx="4032448" cy="4032448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http://www.legendami.ru/bod/latin/image/13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5953"/>
            <a:ext cx="2520280" cy="24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675325"/>
            <a:ext cx="26092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t°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↑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.goodfon.ru/image/568262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677857"/>
              </p:ext>
            </p:extLst>
          </p:nvPr>
        </p:nvGraphicFramePr>
        <p:xfrm>
          <a:off x="457200" y="620688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53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2.goodfon.ru/image/570663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62982"/>
              </p:ext>
            </p:extLst>
          </p:nvPr>
        </p:nvGraphicFramePr>
        <p:xfrm>
          <a:off x="323528" y="476672"/>
          <a:ext cx="84456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72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&amp;Ocy;&amp;bcy;&amp;ocy;&amp;icy; &amp;kcy;&amp;acy;&amp;rcy;&amp;tcy;&amp;icy;&amp;ncy;&amp;kcy;&amp;icy; &amp;fcy;&amp;ocy;&amp;tcy;&amp;ocy; &amp;acy;&amp;bcy;&amp;scy;&amp;tcy;&amp;rcy;&amp;acy;&amp;kcy;&amp;tscy;&amp;icy;&amp;yacy;, &amp;icy;&amp;ncy;&amp;tcy;&amp;iecy;&amp;rcy;&amp;fcy;&amp;iecy;&amp;jcy;&amp;scy;, &amp;dcy;&amp;icy;&amp;zcy;&amp;acy;&amp;j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701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</a:p>
          <a:p>
            <a:pPr marL="0" indent="0" algn="ctr">
              <a:buNone/>
            </a:pPr>
            <a:r>
              <a:rPr lang="uk-UA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 !</a:t>
            </a:r>
            <a:endParaRPr lang="ru-RU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27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10</cp:revision>
  <dcterms:modified xsi:type="dcterms:W3CDTF">2014-04-24T13:35:52Z</dcterms:modified>
</cp:coreProperties>
</file>