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4400" dirty="0" smtClean="0">
                <a:cs typeface="Adobe Hebrew" panose="02040503050201020203" pitchFamily="18" charset="-79"/>
              </a:rPr>
              <a:t>Самоіндукція. </a:t>
            </a:r>
            <a:r>
              <a:rPr lang="ru-RU" sz="4400" dirty="0" err="1">
                <a:cs typeface="Adobe Hebrew" panose="02040503050201020203" pitchFamily="18" charset="-79"/>
              </a:rPr>
              <a:t>Електрорушійна</a:t>
            </a:r>
            <a:r>
              <a:rPr lang="uk-UA" sz="4400" dirty="0" smtClean="0">
                <a:cs typeface="Adobe Hebrew" panose="02040503050201020203" pitchFamily="18" charset="-79"/>
              </a:rPr>
              <a:t> сила самоіндукції, індуктивність. Енергія магнітного поля котушки зі струмом</a:t>
            </a:r>
            <a:endParaRPr lang="ru-RU" sz="4400" dirty="0">
              <a:cs typeface="Adobe Hebrew" panose="02040503050201020203" pitchFamily="18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 err="1" smtClean="0"/>
              <a:t>Мірзоян</a:t>
            </a:r>
            <a:r>
              <a:rPr lang="uk-UA" dirty="0" smtClean="0"/>
              <a:t> Роман</a:t>
            </a:r>
          </a:p>
          <a:p>
            <a:pPr algn="ctr"/>
            <a:r>
              <a:rPr lang="uk-UA" dirty="0" smtClean="0"/>
              <a:t>202 </a:t>
            </a:r>
            <a:r>
              <a:rPr lang="uk-UA" dirty="0" err="1" smtClean="0"/>
              <a:t>н.в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4476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902" y="2846229"/>
            <a:ext cx="9404723" cy="1519708"/>
          </a:xfrm>
        </p:spPr>
        <p:txBody>
          <a:bodyPr/>
          <a:lstStyle/>
          <a:p>
            <a:pPr algn="ctr"/>
            <a:r>
              <a:rPr lang="ru-RU" sz="6600" dirty="0" err="1" smtClean="0"/>
              <a:t>Дякую</a:t>
            </a:r>
            <a:r>
              <a:rPr lang="ru-RU" sz="6600" dirty="0" smtClean="0"/>
              <a:t> за </a:t>
            </a:r>
            <a:r>
              <a:rPr lang="ru-RU" sz="6600" dirty="0" err="1" smtClean="0"/>
              <a:t>увагу</a:t>
            </a:r>
            <a:r>
              <a:rPr lang="ru-RU" sz="6600" dirty="0" smtClean="0"/>
              <a:t>!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761958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8381979" cy="6115507"/>
          </a:xfrm>
        </p:spPr>
        <p:txBody>
          <a:bodyPr/>
          <a:lstStyle/>
          <a:p>
            <a:pPr algn="ctr"/>
            <a:r>
              <a:rPr lang="ru-RU" sz="3600" dirty="0" err="1"/>
              <a:t>Самоіндукція</a:t>
            </a:r>
            <a:r>
              <a:rPr lang="ru-RU" sz="3600" dirty="0"/>
              <a:t> — </a:t>
            </a:r>
            <a:r>
              <a:rPr lang="ru-RU" sz="3600" dirty="0" err="1"/>
              <a:t>явище</a:t>
            </a:r>
            <a:r>
              <a:rPr lang="ru-RU" sz="3600" dirty="0"/>
              <a:t> </a:t>
            </a:r>
            <a:r>
              <a:rPr lang="ru-RU" sz="3600" dirty="0" err="1"/>
              <a:t>виникнення</a:t>
            </a:r>
            <a:r>
              <a:rPr lang="ru-RU" sz="3600" dirty="0"/>
              <a:t> </a:t>
            </a:r>
            <a:r>
              <a:rPr lang="ru-RU" sz="3600" dirty="0" err="1"/>
              <a:t>електрорушійної</a:t>
            </a:r>
            <a:r>
              <a:rPr lang="ru-RU" sz="3600" dirty="0"/>
              <a:t> </a:t>
            </a:r>
            <a:r>
              <a:rPr lang="ru-RU" sz="3600" dirty="0" err="1"/>
              <a:t>сили</a:t>
            </a:r>
            <a:r>
              <a:rPr lang="ru-RU" sz="3600" dirty="0"/>
              <a:t> в </a:t>
            </a:r>
            <a:r>
              <a:rPr lang="ru-RU" sz="3600" dirty="0" err="1"/>
              <a:t>провіднику</a:t>
            </a:r>
            <a:r>
              <a:rPr lang="ru-RU" sz="3600" dirty="0"/>
              <a:t> при </a:t>
            </a:r>
            <a:r>
              <a:rPr lang="ru-RU" sz="3600" dirty="0" err="1"/>
              <a:t>зміні</a:t>
            </a:r>
            <a:r>
              <a:rPr lang="ru-RU" sz="3600" dirty="0"/>
              <a:t> </a:t>
            </a:r>
            <a:r>
              <a:rPr lang="ru-RU" sz="3600" dirty="0" err="1"/>
              <a:t>електричного</a:t>
            </a:r>
            <a:r>
              <a:rPr lang="ru-RU" sz="3600" dirty="0"/>
              <a:t> струму в </a:t>
            </a:r>
            <a:r>
              <a:rPr lang="ru-RU" sz="3600" dirty="0" err="1"/>
              <a:t>ньому</a:t>
            </a:r>
            <a:r>
              <a:rPr lang="ru-RU" sz="3600" dirty="0"/>
              <a:t>. Знак </a:t>
            </a:r>
            <a:r>
              <a:rPr lang="ru-RU" sz="3600" dirty="0" err="1"/>
              <a:t>електрорушійної</a:t>
            </a:r>
            <a:r>
              <a:rPr lang="ru-RU" sz="3600" dirty="0"/>
              <a:t> </a:t>
            </a:r>
            <a:r>
              <a:rPr lang="ru-RU" sz="3600" dirty="0" err="1"/>
              <a:t>сили</a:t>
            </a:r>
            <a:r>
              <a:rPr lang="ru-RU" sz="3600" dirty="0"/>
              <a:t> </a:t>
            </a:r>
            <a:r>
              <a:rPr lang="ru-RU" sz="3600" dirty="0" err="1"/>
              <a:t>завжди</a:t>
            </a:r>
            <a:r>
              <a:rPr lang="ru-RU" sz="3600" dirty="0"/>
              <a:t> </a:t>
            </a:r>
            <a:r>
              <a:rPr lang="ru-RU" sz="3600" dirty="0" err="1"/>
              <a:t>такий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вона </a:t>
            </a:r>
            <a:r>
              <a:rPr lang="ru-RU" sz="3600" dirty="0" err="1"/>
              <a:t>протидіє</a:t>
            </a:r>
            <a:r>
              <a:rPr lang="ru-RU" sz="3600" dirty="0"/>
              <a:t> </a:t>
            </a:r>
            <a:r>
              <a:rPr lang="ru-RU" sz="3600" dirty="0" err="1"/>
              <a:t>зміні</a:t>
            </a:r>
            <a:r>
              <a:rPr lang="ru-RU" sz="3600" dirty="0"/>
              <a:t> </a:t>
            </a:r>
            <a:r>
              <a:rPr lang="ru-RU" sz="3600" dirty="0" err="1"/>
              <a:t>сили</a:t>
            </a:r>
            <a:r>
              <a:rPr lang="ru-RU" sz="3600" dirty="0"/>
              <a:t> струму. </a:t>
            </a:r>
            <a:r>
              <a:rPr lang="ru-RU" sz="3600" dirty="0" err="1"/>
              <a:t>Самоіндукція</a:t>
            </a:r>
            <a:r>
              <a:rPr lang="ru-RU" sz="3600" dirty="0"/>
              <a:t> </a:t>
            </a:r>
            <a:r>
              <a:rPr lang="ru-RU" sz="3600" dirty="0" err="1"/>
              <a:t>призводить</a:t>
            </a:r>
            <a:r>
              <a:rPr lang="ru-RU" sz="3600" dirty="0"/>
              <a:t> до </a:t>
            </a:r>
            <a:r>
              <a:rPr lang="ru-RU" sz="3600" dirty="0" err="1"/>
              <a:t>скінченного</a:t>
            </a:r>
            <a:r>
              <a:rPr lang="ru-RU" sz="3600" dirty="0"/>
              <a:t> часу </a:t>
            </a:r>
            <a:r>
              <a:rPr lang="ru-RU" sz="3600" dirty="0" err="1"/>
              <a:t>наростання</a:t>
            </a:r>
            <a:r>
              <a:rPr lang="ru-RU" sz="3600" dirty="0"/>
              <a:t> </a:t>
            </a:r>
            <a:r>
              <a:rPr lang="ru-RU" sz="3600" dirty="0" err="1"/>
              <a:t>сили</a:t>
            </a:r>
            <a:r>
              <a:rPr lang="ru-RU" sz="3600" dirty="0"/>
              <a:t> струму при </a:t>
            </a:r>
            <a:r>
              <a:rPr lang="ru-RU" sz="3600" dirty="0" err="1"/>
              <a:t>вмиканні</a:t>
            </a:r>
            <a:r>
              <a:rPr lang="ru-RU" sz="3600" dirty="0"/>
              <a:t> </a:t>
            </a:r>
            <a:r>
              <a:rPr lang="ru-RU" sz="3600" dirty="0" err="1"/>
              <a:t>джерела</a:t>
            </a:r>
            <a:r>
              <a:rPr lang="ru-RU" sz="3600" dirty="0"/>
              <a:t> </a:t>
            </a:r>
            <a:r>
              <a:rPr lang="ru-RU" sz="3600" dirty="0" err="1"/>
              <a:t>живлення</a:t>
            </a:r>
            <a:r>
              <a:rPr lang="ru-RU" sz="3600" dirty="0"/>
              <a:t> і </a:t>
            </a:r>
            <a:r>
              <a:rPr lang="ru-RU" sz="3600" dirty="0" err="1"/>
              <a:t>спадання</a:t>
            </a:r>
            <a:r>
              <a:rPr lang="ru-RU" sz="3600" dirty="0"/>
              <a:t> струму при </a:t>
            </a:r>
            <a:r>
              <a:rPr lang="ru-RU" sz="3600" dirty="0" err="1"/>
              <a:t>розмиканні</a:t>
            </a:r>
            <a:r>
              <a:rPr lang="ru-RU" sz="3600" dirty="0"/>
              <a:t> </a:t>
            </a:r>
            <a:r>
              <a:rPr lang="ru-RU" sz="3600" dirty="0" err="1"/>
              <a:t>електричного</a:t>
            </a:r>
            <a:r>
              <a:rPr lang="ru-RU" sz="3600" dirty="0"/>
              <a:t> кола.</a:t>
            </a:r>
          </a:p>
        </p:txBody>
      </p:sp>
    </p:spTree>
    <p:extLst>
      <p:ext uri="{BB962C8B-B14F-4D97-AF65-F5344CB8AC3E}">
        <p14:creationId xmlns:p14="http://schemas.microsoft.com/office/powerpoint/2010/main" val="3446198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26961"/>
            <a:ext cx="9404723" cy="2277602"/>
          </a:xfrm>
        </p:spPr>
        <p:txBody>
          <a:bodyPr/>
          <a:lstStyle/>
          <a:p>
            <a:r>
              <a:rPr lang="ru-RU" dirty="0"/>
              <a:t>Величина </a:t>
            </a:r>
            <a:r>
              <a:rPr lang="ru-RU" dirty="0" err="1"/>
              <a:t>електрорушійної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</a:t>
            </a:r>
            <a:r>
              <a:rPr lang="ru-RU" dirty="0" err="1"/>
              <a:t>самоіндукції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за </a:t>
            </a:r>
            <a:r>
              <a:rPr lang="ru-RU" dirty="0" smtClean="0"/>
              <a:t>формулою:</a:t>
            </a:r>
            <a:br>
              <a:rPr lang="ru-RU" dirty="0" smtClean="0"/>
            </a:br>
            <a:endParaRPr lang="ru-RU" dirty="0">
              <a:latin typeface="Arctika script" panose="02000805060000090003" pitchFamily="2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191" y="3566349"/>
            <a:ext cx="7830643" cy="18385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87182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012476"/>
          </a:xfrm>
        </p:spPr>
        <p:txBody>
          <a:bodyPr/>
          <a:lstStyle/>
          <a:p>
            <a:pPr algn="ctr"/>
            <a:r>
              <a:rPr lang="ru-RU" sz="3600" b="1" dirty="0" err="1"/>
              <a:t>Індуктивність</a:t>
            </a:r>
            <a:r>
              <a:rPr lang="ru-RU" sz="3600" dirty="0"/>
              <a:t> — </a:t>
            </a:r>
            <a:r>
              <a:rPr lang="ru-RU" sz="3600" dirty="0" err="1"/>
              <a:t>фізична</a:t>
            </a:r>
            <a:r>
              <a:rPr lang="ru-RU" sz="3600" dirty="0"/>
              <a:t> величина,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характеризує</a:t>
            </a:r>
            <a:r>
              <a:rPr lang="ru-RU" sz="3600" dirty="0"/>
              <a:t> </a:t>
            </a:r>
            <a:r>
              <a:rPr lang="ru-RU" sz="3600" dirty="0" err="1"/>
              <a:t>здатність</a:t>
            </a:r>
            <a:r>
              <a:rPr lang="ru-RU" sz="3600" dirty="0"/>
              <a:t> </a:t>
            </a:r>
            <a:r>
              <a:rPr lang="ru-RU" sz="3600" dirty="0" err="1"/>
              <a:t>провідника</a:t>
            </a:r>
            <a:r>
              <a:rPr lang="ru-RU" sz="3600" dirty="0"/>
              <a:t> </a:t>
            </a:r>
            <a:r>
              <a:rPr lang="ru-RU" sz="3600" dirty="0" err="1"/>
              <a:t>нагромаджувати</a:t>
            </a:r>
            <a:r>
              <a:rPr lang="ru-RU" sz="3600" dirty="0"/>
              <a:t> </a:t>
            </a:r>
            <a:r>
              <a:rPr lang="ru-RU" sz="3600" dirty="0" err="1"/>
              <a:t>енергію</a:t>
            </a:r>
            <a:r>
              <a:rPr lang="ru-RU" sz="3600" dirty="0"/>
              <a:t> </a:t>
            </a:r>
            <a:r>
              <a:rPr lang="ru-RU" sz="3600" dirty="0" err="1"/>
              <a:t>магнітного</a:t>
            </a:r>
            <a:r>
              <a:rPr lang="ru-RU" sz="3600" dirty="0"/>
              <a:t> поля, коли в </a:t>
            </a:r>
            <a:r>
              <a:rPr lang="ru-RU" sz="3600" dirty="0" err="1"/>
              <a:t>ньому</a:t>
            </a:r>
            <a:r>
              <a:rPr lang="ru-RU" sz="3600" dirty="0"/>
              <a:t> </a:t>
            </a:r>
            <a:r>
              <a:rPr lang="ru-RU" sz="3600" dirty="0" err="1"/>
              <a:t>протікає</a:t>
            </a:r>
            <a:r>
              <a:rPr lang="ru-RU" sz="3600" dirty="0"/>
              <a:t> </a:t>
            </a:r>
            <a:r>
              <a:rPr lang="ru-RU" sz="3600" dirty="0" err="1"/>
              <a:t>електричний</a:t>
            </a:r>
            <a:r>
              <a:rPr lang="ru-RU" sz="3600" dirty="0"/>
              <a:t> струм.</a:t>
            </a:r>
            <a:br>
              <a:rPr lang="ru-RU" sz="3600" dirty="0"/>
            </a:br>
            <a:r>
              <a:rPr lang="ru-RU" sz="3600" dirty="0" err="1"/>
              <a:t>Позначається</a:t>
            </a:r>
            <a:r>
              <a:rPr lang="ru-RU" sz="3600" dirty="0"/>
              <a:t> </a:t>
            </a:r>
            <a:r>
              <a:rPr lang="ru-RU" sz="3600" dirty="0" err="1"/>
              <a:t>здебільшого</a:t>
            </a:r>
            <a:r>
              <a:rPr lang="ru-RU" sz="3600" dirty="0"/>
              <a:t> </a:t>
            </a:r>
            <a:r>
              <a:rPr lang="ru-RU" sz="3600" dirty="0" err="1"/>
              <a:t>латинською</a:t>
            </a:r>
            <a:r>
              <a:rPr lang="ru-RU" sz="3600" dirty="0"/>
              <a:t> </a:t>
            </a:r>
            <a:r>
              <a:rPr lang="ru-RU" sz="3600" dirty="0" err="1"/>
              <a:t>літерою</a:t>
            </a:r>
            <a:r>
              <a:rPr lang="ru-RU" sz="3600" dirty="0"/>
              <a:t> </a:t>
            </a:r>
            <a:r>
              <a:rPr lang="en-US" sz="3600" dirty="0"/>
              <a:t>L, </a:t>
            </a:r>
            <a:r>
              <a:rPr lang="ru-RU" sz="3600" dirty="0"/>
              <a:t>у </a:t>
            </a:r>
            <a:r>
              <a:rPr lang="ru-RU" sz="3600" dirty="0" err="1"/>
              <a:t>системі</a:t>
            </a:r>
            <a:r>
              <a:rPr lang="ru-RU" sz="3600" dirty="0"/>
              <a:t> СІ </a:t>
            </a:r>
            <a:r>
              <a:rPr lang="ru-RU" sz="3600" dirty="0" err="1"/>
              <a:t>вимірюється</a:t>
            </a:r>
            <a:r>
              <a:rPr lang="ru-RU" sz="3600" dirty="0"/>
              <a:t> в </a:t>
            </a:r>
            <a:r>
              <a:rPr lang="ru-RU" sz="3600" dirty="0" err="1" smtClean="0"/>
              <a:t>Генрі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430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відношенню</a:t>
            </a:r>
            <a:r>
              <a:rPr lang="ru-RU" dirty="0"/>
              <a:t> </a:t>
            </a:r>
            <a:r>
              <a:rPr lang="ru-RU" dirty="0" err="1"/>
              <a:t>магнітного</a:t>
            </a:r>
            <a:r>
              <a:rPr lang="ru-RU" dirty="0"/>
              <a:t> потоку Φ через контур, </a:t>
            </a:r>
            <a:r>
              <a:rPr lang="ru-RU" dirty="0" err="1"/>
              <a:t>визначений</a:t>
            </a:r>
            <a:r>
              <a:rPr lang="ru-RU" dirty="0"/>
              <a:t> </a:t>
            </a:r>
            <a:r>
              <a:rPr lang="ru-RU" dirty="0" err="1"/>
              <a:t>електричним</a:t>
            </a:r>
            <a:r>
              <a:rPr lang="ru-RU" dirty="0"/>
              <a:t> колом, до </a:t>
            </a:r>
            <a:r>
              <a:rPr lang="ru-RU" dirty="0" err="1"/>
              <a:t>величини</a:t>
            </a:r>
            <a:r>
              <a:rPr lang="ru-RU" dirty="0"/>
              <a:t> струму І в </a:t>
            </a:r>
            <a:r>
              <a:rPr lang="ru-RU" dirty="0" err="1" smtClean="0"/>
              <a:t>колі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1922" y="3933054"/>
            <a:ext cx="3913099" cy="1102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80821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Енергія</a:t>
            </a:r>
            <a:r>
              <a:rPr lang="ru-RU" dirty="0"/>
              <a:t> </a:t>
            </a:r>
            <a:r>
              <a:rPr lang="ru-RU" dirty="0" err="1"/>
              <a:t>магнітного</a:t>
            </a:r>
            <a:r>
              <a:rPr lang="ru-RU" dirty="0"/>
              <a:t> поля, </a:t>
            </a:r>
            <a:r>
              <a:rPr lang="ru-RU" dirty="0" err="1"/>
              <a:t>створеного</a:t>
            </a:r>
            <a:r>
              <a:rPr lang="ru-RU" dirty="0"/>
              <a:t> </a:t>
            </a:r>
            <a:r>
              <a:rPr lang="ru-RU" dirty="0" err="1"/>
              <a:t>електричним</a:t>
            </a:r>
            <a:r>
              <a:rPr lang="ru-RU" dirty="0"/>
              <a:t> </a:t>
            </a:r>
            <a:r>
              <a:rPr lang="ru-RU" dirty="0" err="1"/>
              <a:t>струмом</a:t>
            </a:r>
            <a:r>
              <a:rPr lang="ru-RU" dirty="0"/>
              <a:t> у </a:t>
            </a:r>
            <a:r>
              <a:rPr lang="ru-RU" dirty="0" err="1"/>
              <a:t>колі</a:t>
            </a:r>
            <a:r>
              <a:rPr lang="ru-RU" dirty="0"/>
              <a:t>,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smtClean="0"/>
              <a:t>формулою: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585" y="3465365"/>
            <a:ext cx="3657774" cy="14801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42020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056233" cy="6179902"/>
          </a:xfrm>
        </p:spPr>
        <p:txBody>
          <a:bodyPr/>
          <a:lstStyle/>
          <a:p>
            <a:r>
              <a:rPr lang="ru-RU" sz="3600" dirty="0" err="1"/>
              <a:t>Явище</a:t>
            </a:r>
            <a:r>
              <a:rPr lang="ru-RU" sz="3600" dirty="0"/>
              <a:t> </a:t>
            </a:r>
            <a:r>
              <a:rPr lang="ru-RU" sz="3600" dirty="0" err="1"/>
              <a:t>самоіндукції</a:t>
            </a:r>
            <a:r>
              <a:rPr lang="ru-RU" sz="3600" dirty="0"/>
              <a:t> </a:t>
            </a:r>
            <a:r>
              <a:rPr lang="ru-RU" sz="3600" dirty="0" err="1"/>
              <a:t>підтверджує</a:t>
            </a:r>
            <a:r>
              <a:rPr lang="ru-RU" sz="3600" dirty="0"/>
              <a:t> </a:t>
            </a:r>
            <a:r>
              <a:rPr lang="ru-RU" sz="3600" dirty="0" err="1"/>
              <a:t>дію</a:t>
            </a:r>
            <a:r>
              <a:rPr lang="ru-RU" sz="3600" dirty="0"/>
              <a:t> закону </a:t>
            </a:r>
            <a:r>
              <a:rPr lang="ru-RU" sz="3600" dirty="0" err="1"/>
              <a:t>збереження</a:t>
            </a:r>
            <a:r>
              <a:rPr lang="ru-RU" sz="3600" dirty="0"/>
              <a:t> і </a:t>
            </a:r>
            <a:r>
              <a:rPr lang="ru-RU" sz="3600" dirty="0" err="1"/>
              <a:t>перетворення</a:t>
            </a:r>
            <a:r>
              <a:rPr lang="ru-RU" sz="3600" dirty="0"/>
              <a:t> </a:t>
            </a:r>
            <a:r>
              <a:rPr lang="ru-RU" sz="3600" dirty="0" err="1"/>
              <a:t>енергії</a:t>
            </a:r>
            <a:r>
              <a:rPr lang="ru-RU" sz="3600" dirty="0"/>
              <a:t> в </a:t>
            </a:r>
            <a:r>
              <a:rPr lang="ru-RU" sz="3600" dirty="0" err="1"/>
              <a:t>електромагнітних</a:t>
            </a:r>
            <a:r>
              <a:rPr lang="ru-RU" sz="3600" dirty="0"/>
              <a:t> </a:t>
            </a:r>
            <a:r>
              <a:rPr lang="ru-RU" sz="3600" dirty="0" err="1"/>
              <a:t>явищах</a:t>
            </a:r>
            <a:r>
              <a:rPr lang="ru-RU" sz="3600" dirty="0"/>
              <a:t>. </a:t>
            </a:r>
            <a:r>
              <a:rPr lang="ru-RU" sz="3600" dirty="0" err="1"/>
              <a:t>Унаслідок</a:t>
            </a:r>
            <a:r>
              <a:rPr lang="ru-RU" sz="3600" dirty="0"/>
              <a:t> </a:t>
            </a:r>
            <a:r>
              <a:rPr lang="ru-RU" sz="3600" dirty="0" err="1"/>
              <a:t>явища</a:t>
            </a:r>
            <a:r>
              <a:rPr lang="ru-RU" sz="3600" dirty="0"/>
              <a:t> </a:t>
            </a:r>
            <a:r>
              <a:rPr lang="ru-RU" sz="3600" dirty="0" err="1"/>
              <a:t>самоіндукції</a:t>
            </a:r>
            <a:r>
              <a:rPr lang="ru-RU" sz="3600" dirty="0"/>
              <a:t> при </a:t>
            </a:r>
            <a:r>
              <a:rPr lang="ru-RU" sz="3600" dirty="0" err="1"/>
              <a:t>замиканні</a:t>
            </a:r>
            <a:r>
              <a:rPr lang="ru-RU" sz="3600" dirty="0"/>
              <a:t> </a:t>
            </a:r>
            <a:r>
              <a:rPr lang="ru-RU" sz="3600" dirty="0" err="1"/>
              <a:t>електричного</a:t>
            </a:r>
            <a:r>
              <a:rPr lang="ru-RU" sz="3600" dirty="0"/>
              <a:t> кола </a:t>
            </a:r>
            <a:r>
              <a:rPr lang="ru-RU" sz="3600" dirty="0" err="1"/>
              <a:t>з'являється</a:t>
            </a:r>
            <a:r>
              <a:rPr lang="ru-RU" sz="3600" dirty="0"/>
              <a:t> ЕРС </a:t>
            </a:r>
            <a:r>
              <a:rPr lang="ru-RU" sz="3600" dirty="0" err="1" smtClean="0"/>
              <a:t>самоіндукції</a:t>
            </a:r>
            <a:r>
              <a:rPr lang="ru-RU" sz="3600" dirty="0"/>
              <a:t> , яка за правилом Ленца мала б </a:t>
            </a:r>
            <a:r>
              <a:rPr lang="ru-RU" sz="3600" dirty="0" err="1"/>
              <a:t>компенсувати</a:t>
            </a:r>
            <a:r>
              <a:rPr lang="ru-RU" sz="3600" dirty="0"/>
              <a:t> ЕРС </a:t>
            </a:r>
            <a:r>
              <a:rPr lang="ru-RU" sz="3600" dirty="0" err="1"/>
              <a:t>джерела</a:t>
            </a:r>
            <a:r>
              <a:rPr lang="ru-RU" sz="3600" dirty="0"/>
              <a:t> струму і, </a:t>
            </a:r>
            <a:r>
              <a:rPr lang="ru-RU" sz="3600" dirty="0" err="1"/>
              <a:t>тим</a:t>
            </a:r>
            <a:r>
              <a:rPr lang="ru-RU" sz="3600" dirty="0"/>
              <a:t> самим, </a:t>
            </a:r>
            <a:r>
              <a:rPr lang="ru-RU" sz="3600" dirty="0" err="1"/>
              <a:t>унеможливити</a:t>
            </a:r>
            <a:r>
              <a:rPr lang="ru-RU" sz="3600" dirty="0"/>
              <a:t> </a:t>
            </a:r>
            <a:r>
              <a:rPr lang="ru-RU" sz="3600" dirty="0" err="1"/>
              <a:t>встановлення</a:t>
            </a:r>
            <a:r>
              <a:rPr lang="ru-RU" sz="3600" dirty="0"/>
              <a:t> струму </a:t>
            </a:r>
            <a:r>
              <a:rPr lang="ru-RU" sz="3600" dirty="0" err="1"/>
              <a:t>певного</a:t>
            </a:r>
            <a:r>
              <a:rPr lang="ru-RU" sz="3600" dirty="0"/>
              <a:t> </a:t>
            </a:r>
            <a:r>
              <a:rPr lang="ru-RU" sz="3600" dirty="0" err="1"/>
              <a:t>значення</a:t>
            </a:r>
            <a:r>
              <a:rPr lang="ru-RU" sz="3600" dirty="0"/>
              <a:t> в </a:t>
            </a:r>
            <a:r>
              <a:rPr lang="ru-RU" sz="3600" dirty="0" err="1"/>
              <a:t>електричному</a:t>
            </a:r>
            <a:r>
              <a:rPr lang="ru-RU" sz="3600" dirty="0"/>
              <a:t> </a:t>
            </a:r>
            <a:r>
              <a:rPr lang="ru-RU" sz="3600" dirty="0" err="1"/>
              <a:t>колі</a:t>
            </a:r>
            <a:r>
              <a:rPr lang="ru-RU" sz="3600" dirty="0"/>
              <a:t>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9429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5098076"/>
          </a:xfrm>
        </p:spPr>
        <p:txBody>
          <a:bodyPr/>
          <a:lstStyle/>
          <a:p>
            <a:r>
              <a:rPr lang="ru-RU" sz="4400" dirty="0" err="1"/>
              <a:t>Насправді</a:t>
            </a:r>
            <a:r>
              <a:rPr lang="ru-RU" sz="4400" dirty="0"/>
              <a:t> такого не </a:t>
            </a:r>
            <a:r>
              <a:rPr lang="ru-RU" sz="4400" dirty="0" err="1"/>
              <a:t>спостерігається</a:t>
            </a:r>
            <a:r>
              <a:rPr lang="ru-RU" sz="4400" dirty="0"/>
              <a:t>. </a:t>
            </a:r>
            <a:r>
              <a:rPr lang="ru-RU" sz="4400" dirty="0" err="1"/>
              <a:t>Хоча</a:t>
            </a:r>
            <a:r>
              <a:rPr lang="ru-RU" sz="4400" dirty="0"/>
              <a:t> й </a:t>
            </a:r>
            <a:r>
              <a:rPr lang="ru-RU" sz="4400" dirty="0" err="1"/>
              <a:t>протягом</a:t>
            </a:r>
            <a:r>
              <a:rPr lang="ru-RU" sz="4400" dirty="0"/>
              <a:t> </a:t>
            </a:r>
            <a:r>
              <a:rPr lang="ru-RU" sz="4400" dirty="0" err="1"/>
              <a:t>певного</a:t>
            </a:r>
            <a:r>
              <a:rPr lang="ru-RU" sz="4400" dirty="0"/>
              <a:t> часу, але в </a:t>
            </a:r>
            <a:r>
              <a:rPr lang="ru-RU" sz="4400" dirty="0" err="1"/>
              <a:t>колі</a:t>
            </a:r>
            <a:r>
              <a:rPr lang="ru-RU" sz="4400" dirty="0"/>
              <a:t> </a:t>
            </a:r>
            <a:r>
              <a:rPr lang="ru-RU" sz="4400" dirty="0" err="1"/>
              <a:t>врешті-решт</a:t>
            </a:r>
            <a:r>
              <a:rPr lang="ru-RU" sz="4400" dirty="0"/>
              <a:t> </a:t>
            </a:r>
            <a:r>
              <a:rPr lang="ru-RU" sz="4400" dirty="0" err="1"/>
              <a:t>встановлюється</a:t>
            </a:r>
            <a:r>
              <a:rPr lang="ru-RU" sz="4400" dirty="0"/>
              <a:t> струм, </a:t>
            </a:r>
            <a:r>
              <a:rPr lang="ru-RU" sz="4400" dirty="0" err="1"/>
              <a:t>значення</a:t>
            </a:r>
            <a:r>
              <a:rPr lang="ru-RU" sz="4400" dirty="0"/>
              <a:t> </a:t>
            </a:r>
            <a:r>
              <a:rPr lang="ru-RU" sz="4400" dirty="0" err="1"/>
              <a:t>якого</a:t>
            </a:r>
            <a:r>
              <a:rPr lang="ru-RU" sz="4400" dirty="0"/>
              <a:t> </a:t>
            </a:r>
            <a:r>
              <a:rPr lang="ru-RU" sz="4400" dirty="0" err="1"/>
              <a:t>визначається</a:t>
            </a:r>
            <a:r>
              <a:rPr lang="ru-RU" sz="4400" dirty="0"/>
              <a:t> </a:t>
            </a:r>
            <a:r>
              <a:rPr lang="ru-RU" sz="4400" dirty="0" err="1"/>
              <a:t>лише</a:t>
            </a:r>
            <a:r>
              <a:rPr lang="ru-RU" sz="4400" dirty="0"/>
              <a:t> законом Ома для </a:t>
            </a:r>
            <a:r>
              <a:rPr lang="ru-RU" sz="4400" dirty="0" err="1"/>
              <a:t>повного</a:t>
            </a:r>
            <a:r>
              <a:rPr lang="ru-RU" sz="4400" dirty="0"/>
              <a:t> </a:t>
            </a:r>
            <a:r>
              <a:rPr lang="ru-RU" sz="4400" dirty="0" smtClean="0"/>
              <a:t>кола.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7292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Ома для </a:t>
            </a:r>
            <a:r>
              <a:rPr lang="ru-RU" dirty="0" err="1" smtClean="0"/>
              <a:t>повного</a:t>
            </a:r>
            <a:r>
              <a:rPr lang="ru-RU" dirty="0" smtClean="0"/>
              <a:t> кола: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240" y="1421507"/>
            <a:ext cx="4868464" cy="27140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7" y="5104325"/>
            <a:ext cx="11947953" cy="787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79493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165</Words>
  <Application>Microsoft Office PowerPoint</Application>
  <PresentationFormat>Широкоэкранный</PresentationFormat>
  <Paragraphs>12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Adobe Hebrew</vt:lpstr>
      <vt:lpstr>Arctika script</vt:lpstr>
      <vt:lpstr>Arial</vt:lpstr>
      <vt:lpstr>Century Gothic</vt:lpstr>
      <vt:lpstr>Wingdings 3</vt:lpstr>
      <vt:lpstr>Ион</vt:lpstr>
      <vt:lpstr>Самоіндукція. Електрорушійна сила самоіндукції, індуктивність. Енергія магнітного поля котушки зі струмом</vt:lpstr>
      <vt:lpstr>Самоіндукція — явище виникнення електрорушійної сили в провіднику при зміні електричного струму в ньому. Знак електрорушійної сили завжди такий, що вона протидіє зміні сили струму. Самоіндукція призводить до скінченного часу наростання сили струму при вмиканні джерела живлення і спадання струму при розмиканні електричного кола.</vt:lpstr>
      <vt:lpstr>Величина електрорушійної сили самоіндукції визначається за формулою: </vt:lpstr>
      <vt:lpstr>Індуктивність — фізична величина, що характеризує здатність провідника нагромаджувати енергію магнітного поля, коли в ньому протікає електричний струм. Позначається здебільшого латинською літерою L, у системі СІ вимірюється в Генрі.</vt:lpstr>
      <vt:lpstr>Дорівнює відношенню магнітного потоку Φ через контур, визначений електричним колом, до величини струму І в колі, тобто:</vt:lpstr>
      <vt:lpstr>Енергія магнітного поля, створеного електричним струмом у колі, визначається формулою:</vt:lpstr>
      <vt:lpstr>Явище самоіндукції підтверджує дію закону збереження і перетворення енергії в електромагнітних явищах. Унаслідок явища самоіндукції при замиканні електричного кола з'являється ЕРС самоіндукції , яка за правилом Ленца мала б компенсувати ЕРС джерела струму і, тим самим, унеможливити встановлення струму певного значення в електричному колі. </vt:lpstr>
      <vt:lpstr>Насправді такого не спостерігається. Хоча й протягом певного часу, але в колі врешті-решт встановлюється струм, значення якого визначається лише законом Ома для повного кола.</vt:lpstr>
      <vt:lpstr>Закон Ома для повного кола:</vt:lpstr>
      <vt:lpstr>Дякую за увагу!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Самоіндукція. Електрорушійна сила самоіндукції, індуктивність. Енергія магнітного поля котушки зі струмом</dc:title>
  <dc:creator>Роман</dc:creator>
  <cp:lastModifiedBy>Роман</cp:lastModifiedBy>
  <cp:revision>10</cp:revision>
  <dcterms:created xsi:type="dcterms:W3CDTF">2013-11-03T16:30:23Z</dcterms:created>
  <dcterms:modified xsi:type="dcterms:W3CDTF">2013-11-03T16:54:27Z</dcterms:modified>
</cp:coreProperties>
</file>