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14550"/>
            <a:ext cx="7924800" cy="1771650"/>
          </a:xfrm>
        </p:spPr>
        <p:txBody>
          <a:bodyPr>
            <a:noAutofit/>
          </a:bodyPr>
          <a:lstStyle>
            <a:lvl1pPr algn="r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924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810" y="4828310"/>
            <a:ext cx="6780213" cy="640080"/>
          </a:xfrm>
        </p:spPr>
        <p:txBody>
          <a:bodyPr anchor="b"/>
          <a:lstStyle>
            <a:lvl1pPr algn="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8811" y="5486400"/>
            <a:ext cx="6780212" cy="640358"/>
          </a:xfrm>
        </p:spPr>
        <p:txBody>
          <a:bodyPr/>
          <a:lstStyle>
            <a:lvl1pPr marL="0" indent="0" algn="r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50863" y="685800"/>
            <a:ext cx="8138160" cy="38404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6623" y="1005840"/>
            <a:ext cx="7406640" cy="3200400"/>
          </a:xfrm>
          <a:solidFill>
            <a:schemeClr val="tx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3575304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18204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6400800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6743700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, Alt.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66160" y="34290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3886200" y="37719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814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5"/>
          </p:nvPr>
        </p:nvSpPr>
        <p:spPr>
          <a:xfrm>
            <a:off x="3924300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64008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Picture Placeholder 2"/>
          <p:cNvSpPr>
            <a:spLocks noGrp="1"/>
          </p:cNvSpPr>
          <p:nvPr>
            <p:ph type="pic" idx="16"/>
          </p:nvPr>
        </p:nvSpPr>
        <p:spPr>
          <a:xfrm>
            <a:off x="6742113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4" y="699247"/>
            <a:ext cx="1667435" cy="501416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99247"/>
            <a:ext cx="6037729" cy="50141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 anchor="b" anchorCtr="0"/>
          <a:lstStyle>
            <a:lvl1pPr algn="r">
              <a:defRPr sz="3600" b="0" i="0" cap="all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05200"/>
            <a:ext cx="7772400" cy="9017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2783796">
            <a:off x="6232" y="-270992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 2"/>
              </a:rPr>
              <a:t>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3050"/>
            <a:ext cx="2680447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914400"/>
            <a:ext cx="5338763" cy="47990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153" y="1905001"/>
            <a:ext cx="2223247" cy="4037012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1341" y="6539753"/>
            <a:ext cx="1828800" cy="2286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34440"/>
            <a:ext cx="4700016" cy="416052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1341" y="6539753"/>
            <a:ext cx="1828800" cy="2286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539753"/>
            <a:ext cx="3657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39753"/>
            <a:ext cx="609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500"/>
        </a:spcBef>
        <a:buFont typeface="Wingdings" pitchFamily="2" charset="2"/>
        <a:buChar char="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Font typeface="Wingdings" pitchFamily="2" charset="2"/>
        <a:buChar char="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-457200" algn="l" defTabSz="914400" rtl="0" eaLnBrk="1" latinLnBrk="0" hangingPunct="1">
        <a:spcBef>
          <a:spcPts val="1500"/>
        </a:spcBef>
        <a:buFont typeface="Wingdings" pitchFamily="2" charset="2"/>
        <a:buChar char="Ï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2114550"/>
            <a:ext cx="7478216" cy="1458466"/>
          </a:xfrm>
        </p:spPr>
        <p:txBody>
          <a:bodyPr>
            <a:noAutofit/>
          </a:bodyPr>
          <a:lstStyle/>
          <a:p>
            <a:r>
              <a:rPr lang="uk-UA" sz="4400" dirty="0" smtClean="0"/>
              <a:t>Вплив радіоактивного випромінювання на живі організми: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924800" cy="1219200"/>
          </a:xfrm>
        </p:spPr>
        <p:txBody>
          <a:bodyPr>
            <a:noAutofit/>
          </a:bodyPr>
          <a:lstStyle/>
          <a:p>
            <a:r>
              <a:rPr lang="uk-UA" sz="4400" dirty="0" smtClean="0">
                <a:solidFill>
                  <a:srgbClr val="FF0000"/>
                </a:solidFill>
              </a:rPr>
              <a:t>Історія розвитку радіації ті її властивості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19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6696744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rgbClr val="FFC000"/>
                </a:solidFill>
              </a:rPr>
              <a:t>Властивості радіації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rgbClr val="FFC000"/>
                </a:solidFill>
              </a:rPr>
              <a:t>Передісторія відкриття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rgbClr val="FFC000"/>
                </a:solidFill>
              </a:rPr>
              <a:t>Відкриття </a:t>
            </a:r>
            <a:r>
              <a:rPr lang="uk-UA" sz="2800" dirty="0" err="1" smtClean="0">
                <a:solidFill>
                  <a:srgbClr val="FFC000"/>
                </a:solidFill>
              </a:rPr>
              <a:t>раіоактивності</a:t>
            </a:r>
            <a:endParaRPr lang="uk-UA" sz="2800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>
                <a:solidFill>
                  <a:srgbClr val="FFC000"/>
                </a:solidFill>
              </a:rPr>
              <a:t>Історія подальшого розвитку: </a:t>
            </a:r>
          </a:p>
          <a:p>
            <a:r>
              <a:rPr lang="uk-UA" sz="2800" dirty="0" smtClean="0">
                <a:solidFill>
                  <a:srgbClr val="FFC000"/>
                </a:solidFill>
              </a:rPr>
              <a:t> </a:t>
            </a:r>
            <a:r>
              <a:rPr lang="uk-UA" sz="2400" dirty="0" smtClean="0">
                <a:solidFill>
                  <a:srgbClr val="FFC000"/>
                </a:solidFill>
              </a:rPr>
              <a:t>Досліди подружжя Кюрі, Резерфорда</a:t>
            </a:r>
          </a:p>
          <a:p>
            <a:r>
              <a:rPr lang="uk-UA" sz="2400" dirty="0" smtClean="0">
                <a:solidFill>
                  <a:srgbClr val="FFC000"/>
                </a:solidFill>
              </a:rPr>
              <a:t>Досліди 20 століття.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FFC000"/>
                </a:solidFill>
              </a:rPr>
              <a:t>5. Висновки.</a:t>
            </a:r>
          </a:p>
          <a:p>
            <a:pPr marL="0" indent="0">
              <a:buNone/>
            </a:pPr>
            <a:endParaRPr lang="uk-UA" sz="2400" dirty="0" smtClean="0">
              <a:solidFill>
                <a:srgbClr val="FFC000"/>
              </a:solidFill>
            </a:endParaRPr>
          </a:p>
          <a:p>
            <a:endParaRPr lang="uk-UA" sz="2400" dirty="0" smtClean="0">
              <a:solidFill>
                <a:srgbClr val="FFC000"/>
              </a:solidFill>
            </a:endParaRPr>
          </a:p>
          <a:p>
            <a:endParaRPr lang="uk-UA" sz="2800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6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</p:spPr>
        <p:txBody>
          <a:bodyPr/>
          <a:lstStyle/>
          <a:p>
            <a:r>
              <a:rPr lang="uk-UA" sz="3200" dirty="0" smtClean="0">
                <a:solidFill>
                  <a:schemeClr val="tx2"/>
                </a:solidFill>
              </a:rPr>
              <a:t>Радіоактивність.  Загальна характеристика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340768"/>
            <a:ext cx="5184576" cy="55172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800" b="1" dirty="0" smtClean="0">
                <a:solidFill>
                  <a:srgbClr val="FF0000"/>
                </a:solidFill>
              </a:rPr>
              <a:t>Радіоактивність </a:t>
            </a:r>
            <a:r>
              <a:rPr lang="uk-UA" sz="2400" b="1" dirty="0" smtClean="0">
                <a:solidFill>
                  <a:srgbClr val="FF0000"/>
                </a:solidFill>
              </a:rPr>
              <a:t>– </a:t>
            </a:r>
            <a:r>
              <a:rPr lang="uk-UA" sz="2000" dirty="0">
                <a:solidFill>
                  <a:schemeClr val="tx2"/>
                </a:solidFill>
              </a:rPr>
              <a:t>це мимовільне перетворення атомів одного елемента в атоми інших, що супроводжується  випусканням часток і жорсткого електромагнітного випромінювання. </a:t>
            </a:r>
            <a:endParaRPr lang="uk-UA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uk-UA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rgbClr val="FFC000"/>
                </a:solidFill>
              </a:rPr>
              <a:t>Природна радіоактивність.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rgbClr val="FFC000"/>
                </a:solidFill>
              </a:rPr>
              <a:t>Штучна радіоактивність.</a:t>
            </a:r>
          </a:p>
          <a:p>
            <a:pPr marL="0" indent="0">
              <a:buNone/>
            </a:pPr>
            <a:endParaRPr lang="uk-UA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l-GR" sz="2400" dirty="0">
                <a:solidFill>
                  <a:schemeClr val="tx2"/>
                </a:solidFill>
              </a:rPr>
              <a:t> α - </a:t>
            </a:r>
            <a:r>
              <a:rPr lang="uk-UA" sz="2400" dirty="0" smtClean="0">
                <a:solidFill>
                  <a:schemeClr val="tx2"/>
                </a:solidFill>
              </a:rPr>
              <a:t>випромінювання</a:t>
            </a:r>
            <a:endParaRPr lang="uk-UA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400" dirty="0" smtClean="0">
                <a:solidFill>
                  <a:schemeClr val="tx2"/>
                </a:solidFill>
              </a:rPr>
              <a:t>β </a:t>
            </a:r>
            <a:r>
              <a:rPr lang="el-GR" sz="2400" dirty="0">
                <a:solidFill>
                  <a:schemeClr val="tx2"/>
                </a:solidFill>
              </a:rPr>
              <a:t>– </a:t>
            </a:r>
            <a:r>
              <a:rPr lang="uk-UA" sz="2400" dirty="0" smtClean="0">
                <a:solidFill>
                  <a:schemeClr val="tx2"/>
                </a:solidFill>
              </a:rPr>
              <a:t>випромінювання</a:t>
            </a:r>
            <a:endParaRPr lang="uk-UA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l-GR" sz="2400" dirty="0" smtClean="0">
                <a:solidFill>
                  <a:schemeClr val="tx2"/>
                </a:solidFill>
              </a:rPr>
              <a:t>γ </a:t>
            </a:r>
            <a:r>
              <a:rPr lang="el-GR" sz="2400" dirty="0">
                <a:solidFill>
                  <a:schemeClr val="tx2"/>
                </a:solidFill>
              </a:rPr>
              <a:t>– </a:t>
            </a:r>
            <a:r>
              <a:rPr lang="uk-UA" sz="2400" dirty="0" smtClean="0">
                <a:solidFill>
                  <a:schemeClr val="tx2"/>
                </a:solidFill>
              </a:rPr>
              <a:t>випромінювання</a:t>
            </a:r>
            <a:endParaRPr lang="uk-UA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852936"/>
            <a:ext cx="373728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5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53400" cy="1143000"/>
          </a:xfrm>
        </p:spPr>
        <p:txBody>
          <a:bodyPr/>
          <a:lstStyle/>
          <a:p>
            <a:pPr algn="ctr"/>
            <a:r>
              <a:rPr lang="uk-UA" dirty="0" smtClean="0"/>
              <a:t>Передісторія  відкриття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836712"/>
            <a:ext cx="4427984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Наприкінці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XIX </a:t>
            </a:r>
            <a:r>
              <a:rPr lang="ru-RU" sz="2400" dirty="0">
                <a:solidFill>
                  <a:srgbClr val="FF0000"/>
                </a:solidFill>
              </a:rPr>
              <a:t>ст</a:t>
            </a:r>
            <a:r>
              <a:rPr lang="ru-RU" sz="2400" dirty="0"/>
              <a:t>. </a:t>
            </a:r>
            <a:r>
              <a:rPr lang="uk-UA" sz="2400" dirty="0" smtClean="0"/>
              <a:t>зображення кисті людини з видимою структурою кісток  </a:t>
            </a:r>
            <a:r>
              <a:rPr lang="ru-RU" sz="2400" dirty="0" smtClean="0"/>
              <a:t>(</a:t>
            </a:r>
            <a:r>
              <a:rPr lang="uk-UA" sz="2400" dirty="0" smtClean="0"/>
              <a:t>рентгенівський знімок </a:t>
            </a:r>
            <a:r>
              <a:rPr lang="ru-RU" sz="2400" dirty="0" smtClean="0"/>
              <a:t>)</a:t>
            </a:r>
            <a:r>
              <a:rPr lang="uk-UA" sz="2400" dirty="0" smtClean="0"/>
              <a:t>обійшло шпальти газет усього світу й стало справжньою сенсацією для фізиків.  Учені розпочали дослідження рентгенівських променів та пошук їхніх джерел.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265" y="21740"/>
            <a:ext cx="4516735" cy="693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3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408712" cy="903610"/>
          </a:xfrm>
        </p:spPr>
        <p:txBody>
          <a:bodyPr/>
          <a:lstStyle/>
          <a:p>
            <a:r>
              <a:rPr lang="uk-UA" sz="3200" dirty="0" smtClean="0"/>
              <a:t>Історія відкриття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980728"/>
            <a:ext cx="4032448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 smtClean="0">
                <a:solidFill>
                  <a:srgbClr val="FF0000"/>
                </a:solidFill>
              </a:rPr>
              <a:t>1896 </a:t>
            </a:r>
            <a:r>
              <a:rPr lang="uk-UA" sz="4000" dirty="0" err="1" smtClean="0"/>
              <a:t>Анрі</a:t>
            </a:r>
            <a:r>
              <a:rPr lang="uk-UA" sz="4000" dirty="0" smtClean="0"/>
              <a:t> Беккерель</a:t>
            </a:r>
            <a:r>
              <a:rPr lang="uk-UA" sz="4400" dirty="0" smtClean="0"/>
              <a:t>, </a:t>
            </a:r>
            <a:r>
              <a:rPr lang="uk-UA" sz="3200" dirty="0" smtClean="0"/>
              <a:t>працюючи із солями Урану.</a:t>
            </a:r>
            <a:endParaRPr lang="ru-RU" sz="4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74111"/>
            <a:ext cx="4932040" cy="658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78098"/>
          </a:xfrm>
        </p:spPr>
        <p:txBody>
          <a:bodyPr/>
          <a:lstStyle/>
          <a:p>
            <a:r>
              <a:rPr lang="uk-UA" sz="3200" dirty="0" smtClean="0"/>
              <a:t>Дослідження 19 століття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864096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dirty="0" smtClean="0"/>
              <a:t>Подружжя Кюрі: (1898 р.)</a:t>
            </a:r>
          </a:p>
          <a:p>
            <a:r>
              <a:rPr lang="uk-UA" sz="2800" dirty="0" smtClean="0"/>
              <a:t>Відкривають нові елементи Полоній та Радій.</a:t>
            </a:r>
          </a:p>
          <a:p>
            <a:r>
              <a:rPr lang="uk-UA" sz="2800" dirty="0" smtClean="0"/>
              <a:t>Пропонують поняття «радіоактивність»</a:t>
            </a:r>
          </a:p>
          <a:p>
            <a:r>
              <a:rPr lang="uk-UA" sz="2800" dirty="0" smtClean="0"/>
              <a:t>Встановили, що солі радію віддають тепло</a:t>
            </a:r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2800" dirty="0" smtClean="0"/>
              <a:t>Резерфорд: (1898-1903)</a:t>
            </a:r>
          </a:p>
          <a:p>
            <a:r>
              <a:rPr lang="uk-UA" sz="2800" dirty="0" smtClean="0"/>
              <a:t>Поняття «проміння».</a:t>
            </a:r>
          </a:p>
          <a:p>
            <a:r>
              <a:rPr lang="uk-UA" sz="2800" dirty="0" smtClean="0"/>
              <a:t>Теорія будови атома</a:t>
            </a:r>
          </a:p>
          <a:p>
            <a:r>
              <a:rPr lang="uk-UA" sz="2800" dirty="0" smtClean="0"/>
              <a:t>Відкрив еманацію Торію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650"/>
            <a:ext cx="4765302" cy="687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302" y="0"/>
            <a:ext cx="437869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-109261"/>
            <a:ext cx="6264696" cy="699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6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2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850106"/>
          </a:xfrm>
        </p:spPr>
        <p:txBody>
          <a:bodyPr/>
          <a:lstStyle/>
          <a:p>
            <a:pPr algn="ctr"/>
            <a:r>
              <a:rPr lang="uk-UA" dirty="0" smtClean="0"/>
              <a:t>Дослідження 20 століття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052736"/>
            <a:ext cx="8712968" cy="5256584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1903 р</a:t>
            </a:r>
            <a:r>
              <a:rPr lang="uk-UA" sz="2400" dirty="0">
                <a:solidFill>
                  <a:srgbClr val="FF0000"/>
                </a:solidFill>
              </a:rPr>
              <a:t>. </a:t>
            </a:r>
            <a:r>
              <a:rPr lang="uk-UA" sz="2400" dirty="0">
                <a:solidFill>
                  <a:schemeClr val="tx2"/>
                </a:solidFill>
              </a:rPr>
              <a:t>К.Фаянс і Ф. </a:t>
            </a:r>
            <a:r>
              <a:rPr lang="uk-UA" sz="2400" dirty="0" err="1">
                <a:solidFill>
                  <a:schemeClr val="tx2"/>
                </a:solidFill>
              </a:rPr>
              <a:t>Содді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 smtClean="0">
                <a:solidFill>
                  <a:schemeClr val="tx2"/>
                </a:solidFill>
              </a:rPr>
              <a:t>сформулювали </a:t>
            </a:r>
            <a:r>
              <a:rPr lang="uk-UA" sz="2400" dirty="0">
                <a:solidFill>
                  <a:schemeClr val="tx2"/>
                </a:solidFill>
              </a:rPr>
              <a:t>правило зсуву, що характеризує переміщення ізотопу в періодичній системі елементів при різних радіоактивних перетвореннях.</a:t>
            </a:r>
            <a:endParaRPr lang="uk-UA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1934 р</a:t>
            </a:r>
            <a:r>
              <a:rPr lang="uk-UA" sz="2400" dirty="0" smtClean="0"/>
              <a:t>. Подружжя Жоліо-Кюрі – відкрили штучну радіоактивність та нові варіанти розпаду – випускання позитронів. 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1934</a:t>
            </a:r>
            <a:r>
              <a:rPr lang="uk-UA" sz="2400" dirty="0"/>
              <a:t> </a:t>
            </a:r>
            <a:r>
              <a:rPr lang="uk-UA" sz="2400" dirty="0" smtClean="0"/>
              <a:t>р. академік І. В. Курчатов – відкрив розгалуження ядерних реакцій, </a:t>
            </a:r>
            <a:r>
              <a:rPr lang="uk-UA" sz="2400" dirty="0" smtClean="0">
                <a:solidFill>
                  <a:srgbClr val="FF0000"/>
                </a:solidFill>
              </a:rPr>
              <a:t>1935 р. </a:t>
            </a:r>
            <a:r>
              <a:rPr lang="uk-UA" sz="2400" dirty="0" smtClean="0"/>
              <a:t> – явище ізомерії.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" y="-24009"/>
            <a:ext cx="5278163" cy="6882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-1"/>
            <a:ext cx="471796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0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507288" cy="1066130"/>
          </a:xfrm>
        </p:spPr>
        <p:txBody>
          <a:bodyPr/>
          <a:lstStyle/>
          <a:p>
            <a:pPr algn="ctr"/>
            <a:r>
              <a:rPr lang="uk-UA" dirty="0" smtClean="0"/>
              <a:t>Підсумки: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184576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 smtClean="0"/>
              <a:t>Явище радіоактивності  стало поштовхом до розвитку нової галузі фізики. Ядерна фізика відіграє важливе значення в нашому житті, адже велика кількість електроенергії виробляється на </a:t>
            </a:r>
            <a:r>
              <a:rPr lang="uk-UA" sz="2800" smtClean="0"/>
              <a:t>АЕС.</a:t>
            </a:r>
          </a:p>
          <a:p>
            <a:pPr marL="0" indent="0">
              <a:buNone/>
            </a:pPr>
            <a:r>
              <a:rPr lang="uk-UA" sz="2800" smtClean="0"/>
              <a:t> </a:t>
            </a:r>
            <a:r>
              <a:rPr lang="uk-UA" sz="2800" dirty="0" smtClean="0"/>
              <a:t>Оскільки ця галузь нова, то і історія її коротка, але дуже насичена і перспективна. 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 algn="r">
              <a:buNone/>
            </a:pPr>
            <a:r>
              <a:rPr lang="uk-UA" sz="2400" dirty="0" smtClean="0">
                <a:solidFill>
                  <a:srgbClr val="FFFF00"/>
                </a:solidFill>
              </a:rPr>
              <a:t>Дякую за увагу!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elebration">
  <a:themeElements>
    <a:clrScheme name="Celebration">
      <a:dk1>
        <a:srgbClr val="49345F"/>
      </a:dk1>
      <a:lt1>
        <a:srgbClr val="DDD9C3"/>
      </a:lt1>
      <a:dk2>
        <a:srgbClr val="000000"/>
      </a:dk2>
      <a:lt2>
        <a:srgbClr val="FFFFFF"/>
      </a:lt2>
      <a:accent1>
        <a:srgbClr val="310095"/>
      </a:accent1>
      <a:accent2>
        <a:srgbClr val="886286"/>
      </a:accent2>
      <a:accent3>
        <a:srgbClr val="A082F5"/>
      </a:accent3>
      <a:accent4>
        <a:srgbClr val="5061C8"/>
      </a:accent4>
      <a:accent5>
        <a:srgbClr val="00AAAA"/>
      </a:accent5>
      <a:accent6>
        <a:srgbClr val="008040"/>
      </a:accent6>
      <a:hlink>
        <a:srgbClr val="A2A2FF"/>
      </a:hlink>
      <a:folHlink>
        <a:srgbClr val="CF9BF7"/>
      </a:folHlink>
    </a:clrScheme>
    <a:fontScheme name="Celebration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lebr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blipFill rotWithShape="1">
          <a:blip xmlns:r="http://schemas.openxmlformats.org/officeDocument/2006/relationships" r:embed="rId1">
            <a:duotone>
              <a:schemeClr val="phClr">
                <a:tint val="30000"/>
                <a:satMod val="175000"/>
              </a:schemeClr>
              <a:schemeClr val="phClr">
                <a:shade val="50000"/>
                <a:satMod val="115000"/>
              </a:schemeClr>
            </a:duotone>
          </a:blip>
          <a:tile tx="0" ty="0" sx="80000" sy="8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innerShdw blurRad="762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7800000"/>
            </a:lightRig>
          </a:scene3d>
          <a:sp3d>
            <a:bevelT w="63500" h="38100" prst="relaxedInset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300000"/>
                <a:lumMod val="110000"/>
              </a:schemeClr>
              <a:schemeClr val="phClr">
                <a:shade val="50000"/>
                <a:satMod val="13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Праздничная тема</Template>
  <TotalTime>95</TotalTime>
  <Words>292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Celebration</vt:lpstr>
      <vt:lpstr>Вплив радіоактивного випромінювання на живі організми:</vt:lpstr>
      <vt:lpstr>План:</vt:lpstr>
      <vt:lpstr>Радіоактивність.  Загальна характеристика</vt:lpstr>
      <vt:lpstr>Передісторія  відкриття</vt:lpstr>
      <vt:lpstr>Історія відкриття</vt:lpstr>
      <vt:lpstr>Дослідження 19 століття</vt:lpstr>
      <vt:lpstr>Дослідження 20 століття</vt:lpstr>
      <vt:lpstr>Підсумки: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радіоактивного випромінювання на живі організми:</dc:title>
  <dc:creator>ArVi</dc:creator>
  <cp:lastModifiedBy>ArVi</cp:lastModifiedBy>
  <cp:revision>17</cp:revision>
  <dcterms:created xsi:type="dcterms:W3CDTF">2013-04-24T15:54:06Z</dcterms:created>
  <dcterms:modified xsi:type="dcterms:W3CDTF">2013-04-24T17:56:38Z</dcterms:modified>
</cp:coreProperties>
</file>