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275016-0601-4AFA-8A14-89A8DBCFC5E1}" type="datetimeFigureOut">
              <a:rPr lang="ru-RU" smtClean="0"/>
              <a:pPr/>
              <a:t>17.05.2013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A4347E-9C59-4487-8546-DD067CBEEE97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500042"/>
            <a:ext cx="7406640" cy="1472184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Ядерный реактор</a:t>
            </a:r>
            <a:endParaRPr lang="ru-RU" sz="6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3" y="2285992"/>
            <a:ext cx="5830221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2976" y="142852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Ядерным (или атомным) реактором </a:t>
            </a:r>
            <a:r>
              <a:rPr lang="ru-RU" dirty="0" smtClean="0"/>
              <a:t>называется устройство, в котором осуществляется управляемая реакция деления ядер.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1538" y="1285860"/>
            <a:ext cx="3357586" cy="1643074"/>
          </a:xfrm>
          <a:prstGeom prst="roundRect">
            <a:avLst>
              <a:gd name="adj" fmla="val 2424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Ядра урана (особенно изотопа              ) наиболее эффективно захватывают медленные нейтроны.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357422" y="1785926"/>
          <a:ext cx="571504" cy="452441"/>
        </p:xfrm>
        <a:graphic>
          <a:graphicData uri="http://schemas.openxmlformats.org/presentationml/2006/ole">
            <p:oleObj spid="_x0000_s1026" name="Формула" r:id="rId3" imgW="304560" imgH="241200" progId="Equation.3">
              <p:embed/>
            </p:oleObj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214942" y="1285860"/>
            <a:ext cx="3714744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Вероятность захвата медленных нейтронов с последующим делением ядер в сотни раз больше, чем быстрых.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85852" y="4143380"/>
            <a:ext cx="735811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ядерных реакторах, работающих на естественном уране, используются замедлители нейтронов для повышения коэффициенты размножения нейтронов.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2500298" y="3143248"/>
            <a:ext cx="4846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858016" y="3143248"/>
            <a:ext cx="4846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процессов в ядерном реакторе:</a:t>
            </a:r>
            <a:endParaRPr lang="ru-RU" dirty="0"/>
          </a:p>
        </p:txBody>
      </p:sp>
      <p:pic>
        <p:nvPicPr>
          <p:cNvPr id="17409" name="Picture 1" descr="C:\Documents and Settings\Kostik\Мои документы\scan\20100302\img1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143116"/>
            <a:ext cx="7746834" cy="34147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элементы ядерного реактора: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500174"/>
            <a:ext cx="30718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1) ядерное горючее (          ,</a:t>
            </a:r>
          </a:p>
          <a:p>
            <a:r>
              <a:rPr lang="ru-RU" dirty="0" smtClean="0"/>
              <a:t>      ,        и др.);</a:t>
            </a:r>
          </a:p>
          <a:p>
            <a:r>
              <a:rPr lang="ru-RU" dirty="0" smtClean="0"/>
              <a:t>2) замедлитель нейтронов (тяжелая или обычная вода, графит и др.);</a:t>
            </a:r>
          </a:p>
          <a:p>
            <a:r>
              <a:rPr lang="ru-RU" dirty="0" smtClean="0"/>
              <a:t>3) теплоноситель для вывода энергии, образующейся при работе реактора (вода, жидкий натрий и др.);</a:t>
            </a:r>
          </a:p>
          <a:p>
            <a:r>
              <a:rPr lang="ru-RU" dirty="0" smtClean="0"/>
              <a:t>4) Устройство для </a:t>
            </a:r>
            <a:r>
              <a:rPr lang="ru-RU" dirty="0" err="1" smtClean="0"/>
              <a:t>регулиро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вания</a:t>
            </a:r>
            <a:r>
              <a:rPr lang="ru-RU" dirty="0" smtClean="0"/>
              <a:t> скорости реакции (вводимые в рабочее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071538" y="1857364"/>
          <a:ext cx="368300" cy="241300"/>
        </p:xfrm>
        <a:graphic>
          <a:graphicData uri="http://schemas.openxmlformats.org/presentationml/2006/ole">
            <p:oleObj spid="_x0000_s16388" name="Формула" r:id="rId3" imgW="368280" imgH="2412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500166" y="1857364"/>
          <a:ext cx="304800" cy="241300"/>
        </p:xfrm>
        <a:graphic>
          <a:graphicData uri="http://schemas.openxmlformats.org/presentationml/2006/ole">
            <p:oleObj spid="_x0000_s16389" name="Формула" r:id="rId4" imgW="304560" imgH="24120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286116" y="1571612"/>
          <a:ext cx="451188" cy="285752"/>
        </p:xfrm>
        <a:graphic>
          <a:graphicData uri="http://schemas.openxmlformats.org/presentationml/2006/ole">
            <p:oleObj spid="_x0000_s16390" name="Формула" r:id="rId5" imgW="304560" imgH="2412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4414" y="5286388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пространство реактора стержни, содержащие кадмий или бор – вещества, которые хорошо поглощают нейтроны).</a:t>
            </a:r>
          </a:p>
          <a:p>
            <a:r>
              <a:rPr lang="ru-RU" dirty="0" smtClean="0"/>
              <a:t>  Снаружи реактор окружают защитной оболочкой, задерживающей </a:t>
            </a:r>
            <a:r>
              <a:rPr lang="el-GR" dirty="0" smtClean="0">
                <a:latin typeface="Times New Roman"/>
                <a:cs typeface="Times New Roman"/>
              </a:rPr>
              <a:t>γ</a:t>
            </a:r>
            <a:r>
              <a:rPr lang="ru-RU" dirty="0" smtClean="0">
                <a:latin typeface="Times New Roman"/>
                <a:cs typeface="Times New Roman"/>
              </a:rPr>
              <a:t>-излучение и нейтроны. Оболочку выполняют из бетона с железным наполнителем.</a:t>
            </a:r>
            <a:endParaRPr lang="ru-RU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0496" y="1142984"/>
            <a:ext cx="5072098" cy="39290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Критическая масса.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071546"/>
            <a:ext cx="792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Критическая масса </a:t>
            </a:r>
            <a:r>
              <a:rPr lang="ru-RU" dirty="0" smtClean="0"/>
              <a:t>– наименьшая масса делящегося вещества, при которой может протекать цепная ядерная реакция.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При малых размерах велика утечка нейтронов через поверхность активной зоны реактора (объем, в которой располагаются стержни с ураном).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С увеличением размеров системы число ядер, участвующих в делении, растет пропорционально объему, а число нейтронов, теряемых вследствие утечки, увеличивается пропорционально площади поверхности.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86248" y="3071810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71538" y="3929066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Увеличивая систему, можно достичь значений коэффициента размножения </a:t>
            </a:r>
            <a:r>
              <a:rPr lang="en-US" dirty="0" smtClean="0">
                <a:latin typeface="Times New Roman"/>
                <a:cs typeface="Times New Roman"/>
              </a:rPr>
              <a:t>k</a:t>
            </a:r>
            <a:r>
              <a:rPr lang="ru-RU" dirty="0" smtClean="0">
                <a:latin typeface="Times New Roman"/>
                <a:cs typeface="Times New Roman"/>
              </a:rPr>
              <a:t>=1. Система будет иметь критические размеры , если число нейтронов , потерянных вследствие захвата и утечки, равно числу нейтронов , полученных в процессе деления.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Критические размеры (критическая масса) определяются: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/>
                <a:cs typeface="Times New Roman"/>
              </a:rPr>
              <a:t>типом ядерного горючего;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/>
                <a:cs typeface="Times New Roman"/>
              </a:rPr>
              <a:t>замедлителем;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/>
                <a:cs typeface="Times New Roman"/>
              </a:rPr>
              <a:t>конструктивными особенностями реактора.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35716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Управление реактором осуществляется при помощи стержней, содержащих кадмий или бор.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71604" y="1285860"/>
            <a:ext cx="3357586" cy="1643074"/>
          </a:xfrm>
          <a:prstGeom prst="roundRect">
            <a:avLst>
              <a:gd name="adj" fmla="val 2424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выдвинутых из активной зоны реактора стержнях </a:t>
            </a:r>
            <a:r>
              <a:rPr lang="en-US" dirty="0" smtClean="0">
                <a:latin typeface="Times New Roman"/>
                <a:cs typeface="Times New Roman"/>
              </a:rPr>
              <a:t>k&gt;</a:t>
            </a:r>
            <a:r>
              <a:rPr lang="ru-RU" dirty="0" smtClean="0">
                <a:latin typeface="Times New Roman"/>
                <a:cs typeface="Times New Roman"/>
              </a:rPr>
              <a:t>1.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57818" y="1285860"/>
            <a:ext cx="3357586" cy="1643074"/>
          </a:xfrm>
          <a:prstGeom prst="roundRect">
            <a:avLst>
              <a:gd name="adj" fmla="val 2424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полностью вдвинутых стержнях </a:t>
            </a:r>
            <a:r>
              <a:rPr lang="en-US" dirty="0" smtClean="0">
                <a:latin typeface="Times New Roman"/>
                <a:cs typeface="Times New Roman"/>
              </a:rPr>
              <a:t>k&lt;</a:t>
            </a:r>
            <a:r>
              <a:rPr lang="ru-RU" dirty="0" smtClean="0">
                <a:latin typeface="Times New Roman"/>
                <a:cs typeface="Times New Roman"/>
              </a:rPr>
              <a:t>1.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14612" y="3786190"/>
            <a:ext cx="521497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Вдвигая стержни внутрь активной зоны, можно в любой момент времени приостановить развитие цепной реакции.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3500430" y="3000372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3000372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Реакторы на быстрых нейтронах: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643050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Построены реакторы, работающие без замедлителя на быстрых нейтронах.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Вероятность деления, вызванного быстрыми нейтронами мала </a:t>
            </a:r>
          </a:p>
          <a:p>
            <a:r>
              <a:rPr lang="ru-RU" dirty="0" smtClean="0"/>
              <a:t>такие реакторы не могут работать на естественном уране. Реакцию можно поддерживать лишь в обогащенной смеси, содержащей не менее 15% изотопа          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7858148" y="2285992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000232" y="3000372"/>
          <a:ext cx="571500" cy="452437"/>
        </p:xfrm>
        <a:graphic>
          <a:graphicData uri="http://schemas.openxmlformats.org/presentationml/2006/ole">
            <p:oleObj spid="_x0000_s18434" name="Формула" r:id="rId3" imgW="304560" imgH="241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4414" y="3429000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 Преимущество:</a:t>
            </a:r>
            <a:r>
              <a:rPr lang="ru-RU" dirty="0" smtClean="0"/>
              <a:t> при их работе образуется значительное количество плутония, который затем можно использовать в качестве ядерного топлива.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Эти реакторы называют </a:t>
            </a:r>
            <a:r>
              <a:rPr lang="ru-RU" b="1" dirty="0" smtClean="0"/>
              <a:t>реакторами - </a:t>
            </a:r>
            <a:r>
              <a:rPr lang="ru-RU" b="1" dirty="0" err="1" smtClean="0"/>
              <a:t>размножителями</a:t>
            </a:r>
            <a:r>
              <a:rPr lang="ru-RU" dirty="0" smtClean="0"/>
              <a:t>, так как они воспроизводят делящийся материал.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Первые ядерные реакторы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1214422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Впервые цепная ядерная реакция урана была осуществлена в США коллективом ученых под руководством </a:t>
            </a:r>
            <a:r>
              <a:rPr lang="ru-RU" dirty="0" err="1" smtClean="0"/>
              <a:t>Энрико</a:t>
            </a:r>
            <a:r>
              <a:rPr lang="ru-RU" dirty="0" smtClean="0"/>
              <a:t> Ферми в декабре 1942г.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43372" y="4572008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нашей стране первый ядерный реактор был запущен 25 декабря 1946 г. коллективом физиков, который возглавлял ученый Игорь Васильевич Курчатов (1903-1960).</a:t>
            </a:r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214422"/>
            <a:ext cx="1905000" cy="2362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6715140" y="3571876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Энрико</a:t>
            </a:r>
            <a:r>
              <a:rPr lang="ru-RU" dirty="0" smtClean="0"/>
              <a:t> Ферми (1901-1954)</a:t>
            </a:r>
            <a:endParaRPr lang="ru-RU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714620"/>
            <a:ext cx="1657350" cy="27146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10" name="Прямоугольник 9"/>
          <p:cNvSpPr/>
          <p:nvPr/>
        </p:nvSpPr>
        <p:spPr>
          <a:xfrm>
            <a:off x="1214414" y="5572140"/>
            <a:ext cx="228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Игорь Васильевич Курчатов</a:t>
            </a:r>
            <a:endParaRPr lang="en-US" dirty="0" smtClean="0"/>
          </a:p>
          <a:p>
            <a:pPr algn="ctr"/>
            <a:r>
              <a:rPr lang="ru-RU" dirty="0" smtClean="0"/>
              <a:t>(1903-1960)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</TotalTime>
  <Words>480</Words>
  <Application>Microsoft Office PowerPoint</Application>
  <PresentationFormat>Екран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0" baseType="lpstr">
      <vt:lpstr>Солнцестояние</vt:lpstr>
      <vt:lpstr>Формула</vt:lpstr>
      <vt:lpstr>Ядерный реактор</vt:lpstr>
      <vt:lpstr>Слайд 2</vt:lpstr>
      <vt:lpstr>Схема процессов в ядерном реакторе:</vt:lpstr>
      <vt:lpstr>Основные элементы ядерного реактора:</vt:lpstr>
      <vt:lpstr>Критическая масса.</vt:lpstr>
      <vt:lpstr>Слайд 6</vt:lpstr>
      <vt:lpstr>Реакторы на быстрых нейтронах:</vt:lpstr>
      <vt:lpstr>Первые ядерные реакторы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Titanik</dc:creator>
  <cp:lastModifiedBy>Алексей</cp:lastModifiedBy>
  <cp:revision>31</cp:revision>
  <dcterms:created xsi:type="dcterms:W3CDTF">2010-03-02T05:09:06Z</dcterms:created>
  <dcterms:modified xsi:type="dcterms:W3CDTF">2013-05-17T14:05:29Z</dcterms:modified>
</cp:coreProperties>
</file>