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12" r:id="rId2"/>
  </p:sldMasterIdLst>
  <p:notesMasterIdLst>
    <p:notesMasterId r:id="rId12"/>
  </p:notesMasterIdLst>
  <p:handoutMasterIdLst>
    <p:handoutMasterId r:id="rId13"/>
  </p:handoutMasterIdLst>
  <p:sldIdLst>
    <p:sldId id="256" r:id="rId3"/>
    <p:sldId id="269" r:id="rId4"/>
    <p:sldId id="263" r:id="rId5"/>
    <p:sldId id="273" r:id="rId6"/>
    <p:sldId id="265" r:id="rId7"/>
    <p:sldId id="268" r:id="rId8"/>
    <p:sldId id="274" r:id="rId9"/>
    <p:sldId id="275" r:id="rId10"/>
    <p:sldId id="276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384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pos="959">
          <p15:clr>
            <a:srgbClr val="A4A3A4"/>
          </p15:clr>
        </p15:guide>
        <p15:guide id="5" pos="67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858" y="-1020"/>
      </p:cViewPr>
      <p:guideLst>
        <p:guide orient="horz" pos="2160"/>
        <p:guide orient="horz" pos="384"/>
        <p:guide orient="horz" pos="3792"/>
        <p:guide pos="959"/>
        <p:guide pos="671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4" d="100"/>
          <a:sy n="84" d="100"/>
        </p:scale>
        <p:origin x="1002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74EB7-856E-45FD-83F0-5F7C6F3E4372}" type="datetimeFigureOut">
              <a:rPr lang="ru-RU"/>
              <a:t>25.02.2014</a:t>
            </a:fld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86E15-F82A-4596-A46C-375C6D3981E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B0E40-8125-41F8-BB6C-139D8D531A4F}" type="datetimeFigureOut">
              <a:rPr lang="ru-RU"/>
              <a:t>25.02.2014</a:t>
            </a:fld>
            <a:endParaRPr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Образец текста</a:t>
            </a:r>
          </a:p>
          <a:p>
            <a:pPr lvl="1"/>
            <a:r>
              <a:rPr/>
              <a:t>Второй уровень</a:t>
            </a:r>
          </a:p>
          <a:p>
            <a:pPr lvl="2"/>
            <a:r>
              <a:rPr/>
              <a:t>Третий уровень</a:t>
            </a:r>
          </a:p>
          <a:p>
            <a:pPr lvl="3"/>
            <a:r>
              <a:rPr/>
              <a:t>Четвертый уровень</a:t>
            </a:r>
          </a:p>
          <a:p>
            <a:pPr lvl="4"/>
            <a:r>
              <a:rPr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05DB2-FD3E-441D-8B7E-7AE83ECE27B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block"/>
          <p:cNvSpPr/>
          <p:nvPr/>
        </p:nvSpPr>
        <p:spPr>
          <a:xfrm>
            <a:off x="1141413" y="1600200"/>
            <a:ext cx="11047412" cy="3276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noProof="0" dirty="0"/>
          </a:p>
        </p:txBody>
      </p:sp>
      <p:grpSp>
        <p:nvGrpSpPr>
          <p:cNvPr id="7" name="top graphic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</p:grpSp>
      <p:grpSp>
        <p:nvGrpSpPr>
          <p:cNvPr id="23" name="bottom graphic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</p:grp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2413" y="5029200"/>
            <a:ext cx="8229598" cy="8382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2414" y="1905000"/>
            <a:ext cx="9143998" cy="26670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20" name="Дата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noProof="0" smtClean="0"/>
              <a:pPr/>
              <a:t>25.02.2014</a:t>
            </a:fld>
            <a:endParaRPr lang="ru-RU" noProof="0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9493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noProof="0" smtClean="0"/>
              <a:pPr/>
              <a:t>25.02.2014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7782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494507" y="609600"/>
            <a:ext cx="1143001" cy="5410200"/>
          </a:xfrm>
        </p:spPr>
        <p:txBody>
          <a:bodyPr vert="eaVert"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2413" y="609600"/>
            <a:ext cx="7696198" cy="54102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noProof="0" smtClean="0"/>
              <a:pPr/>
              <a:t>25.02.2014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4032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noProof="0" smtClean="0"/>
              <a:pPr/>
              <a:t>25.02.2014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3" y="4876800"/>
            <a:ext cx="8229598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36636D-D922-432D-A958-524484B5923D}" type="datetimeFigureOut">
              <a:rPr lang="ru-RU" noProof="0" smtClean="0"/>
              <a:pPr/>
              <a:t>25.02.2014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5872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2413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30849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noProof="0" smtClean="0"/>
              <a:pPr/>
              <a:t>25.02.2014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3606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2413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46814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46814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noProof="0" smtClean="0"/>
              <a:pPr/>
              <a:t>25.02.2014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43676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noProof="0" smtClean="0"/>
              <a:pPr/>
              <a:t>25.02.2014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02319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bottom graphic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</p:grp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noProof="0" smtClean="0"/>
              <a:pPr/>
              <a:t>25.02.2014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7096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1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1930" y="1293495"/>
            <a:ext cx="5577840" cy="40233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69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noProof="0" smtClean="0"/>
              <a:pPr/>
              <a:t>25.02.2014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93386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>
            <a:normAutofit/>
          </a:bodyPr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71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noProof="0" smtClean="0"/>
              <a:pPr/>
              <a:t>25.02.2014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9684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bottom graphic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</p:grpSp>
      <p:grpSp>
        <p:nvGrpSpPr>
          <p:cNvPr id="10" name="top graphic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8E36636D-D922-432D-A958-524484B5923D}" type="datetimeFigureOut">
              <a:rPr lang="ru-RU" noProof="0" smtClean="0"/>
              <a:pPr/>
              <a:t>25.02.2014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20884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uk-UA" dirty="0" smtClean="0">
                <a:solidFill>
                  <a:srgbClr val="404040"/>
                </a:solidFill>
              </a:rPr>
              <a:t>Підготувала учениця 11-А класу</a:t>
            </a:r>
            <a:br>
              <a:rPr lang="uk-UA" dirty="0" smtClean="0">
                <a:solidFill>
                  <a:srgbClr val="404040"/>
                </a:solidFill>
              </a:rPr>
            </a:br>
            <a:r>
              <a:rPr lang="uk-UA" dirty="0" err="1" smtClean="0">
                <a:solidFill>
                  <a:srgbClr val="404040"/>
                </a:solidFill>
              </a:rPr>
              <a:t>Логвінова</a:t>
            </a:r>
            <a:r>
              <a:rPr lang="uk-UA" dirty="0" smtClean="0">
                <a:solidFill>
                  <a:srgbClr val="404040"/>
                </a:solidFill>
              </a:rPr>
              <a:t> Дарина</a:t>
            </a:r>
            <a:endParaRPr lang="ru-RU" b="0" i="0" dirty="0">
              <a:solidFill>
                <a:srgbClr val="40404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6600" b="0" i="0" dirty="0" err="1" smtClean="0">
                <a:solidFill>
                  <a:schemeClr val="bg1"/>
                </a:solidFill>
                <a:effectLst>
                  <a:outerShdw blurRad="88900" algn="ctr">
                    <a:prstClr val="black">
                      <a:alpha val="35000"/>
                    </a:prstClr>
                  </a:outerShdw>
                </a:effectLst>
                <a:latin typeface="Euphemia"/>
                <a:ea typeface="+mj-ea"/>
                <a:cs typeface="+mj-cs"/>
              </a:rPr>
              <a:t>Квантові</a:t>
            </a:r>
            <a:r>
              <a:rPr lang="ru-RU" sz="6600" b="0" i="0" dirty="0" smtClean="0">
                <a:solidFill>
                  <a:schemeClr val="bg1"/>
                </a:solidFill>
                <a:effectLst>
                  <a:outerShdw blurRad="88900" algn="ctr">
                    <a:prstClr val="black">
                      <a:alpha val="35000"/>
                    </a:prstClr>
                  </a:outerShdw>
                </a:effectLst>
                <a:latin typeface="Euphemia"/>
                <a:ea typeface="+mj-ea"/>
                <a:cs typeface="+mj-cs"/>
              </a:rPr>
              <a:t> </a:t>
            </a:r>
            <a:r>
              <a:rPr lang="ru-RU" sz="6600" b="0" i="0" dirty="0" err="1" smtClean="0">
                <a:solidFill>
                  <a:schemeClr val="bg1"/>
                </a:solidFill>
                <a:effectLst>
                  <a:outerShdw blurRad="88900" algn="ctr">
                    <a:prstClr val="black">
                      <a:alpha val="35000"/>
                    </a:prstClr>
                  </a:outerShdw>
                </a:effectLst>
                <a:latin typeface="Euphemia"/>
                <a:ea typeface="+mj-ea"/>
                <a:cs typeface="+mj-cs"/>
              </a:rPr>
              <a:t>можливості</a:t>
            </a:r>
            <a:r>
              <a:rPr lang="ru-RU" sz="6600" b="0" i="0" dirty="0" smtClean="0">
                <a:solidFill>
                  <a:schemeClr val="bg1"/>
                </a:solidFill>
                <a:effectLst>
                  <a:outerShdw blurRad="88900" algn="ctr">
                    <a:prstClr val="black">
                      <a:alpha val="35000"/>
                    </a:prstClr>
                  </a:outerShdw>
                </a:effectLst>
                <a:latin typeface="Euphemia"/>
                <a:ea typeface="+mj-ea"/>
                <a:cs typeface="+mj-cs"/>
              </a:rPr>
              <a:t> </a:t>
            </a:r>
            <a:r>
              <a:rPr lang="ru-RU" sz="6600" b="0" i="0" dirty="0" err="1" smtClean="0">
                <a:solidFill>
                  <a:schemeClr val="bg1"/>
                </a:solidFill>
                <a:effectLst>
                  <a:outerShdw blurRad="88900" algn="ctr">
                    <a:prstClr val="black">
                      <a:alpha val="35000"/>
                    </a:prstClr>
                  </a:outerShdw>
                </a:effectLst>
                <a:latin typeface="Euphemia"/>
                <a:ea typeface="+mj-ea"/>
                <a:cs typeface="+mj-cs"/>
              </a:rPr>
              <a:t>світла</a:t>
            </a:r>
            <a:endParaRPr lang="ru-RU" sz="6600" b="0" i="0" dirty="0">
              <a:solidFill>
                <a:schemeClr val="bg1"/>
              </a:solidFill>
              <a:effectLst>
                <a:outerShdw blurRad="88900" algn="ctr">
                  <a:prstClr val="black">
                    <a:alpha val="35000"/>
                  </a:prstClr>
                </a:outerShdw>
              </a:effectLst>
              <a:latin typeface="Euphemia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4000" b="0" i="0" dirty="0" err="1" smtClean="0">
                <a:solidFill>
                  <a:srgbClr val="A6B727"/>
                </a:solidFill>
                <a:latin typeface="Euphemia"/>
                <a:ea typeface="+mj-ea"/>
                <a:cs typeface="+mj-cs"/>
              </a:rPr>
              <a:t>Гіпотеза</a:t>
            </a:r>
            <a:r>
              <a:rPr lang="ru-RU" sz="4000" b="0" i="0" dirty="0" smtClean="0">
                <a:solidFill>
                  <a:srgbClr val="A6B727"/>
                </a:solidFill>
                <a:latin typeface="Euphemia"/>
                <a:ea typeface="+mj-ea"/>
                <a:cs typeface="+mj-cs"/>
              </a:rPr>
              <a:t> Макса Планка</a:t>
            </a:r>
            <a:endParaRPr lang="ru-RU" sz="4000" b="0" i="0" dirty="0">
              <a:solidFill>
                <a:srgbClr val="A6B727"/>
              </a:solidFill>
              <a:latin typeface="Euphemia"/>
              <a:ea typeface="+mj-ea"/>
              <a:cs typeface="+mj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Объект 13"/>
              <p:cNvSpPr>
                <a:spLocks noGrp="1"/>
              </p:cNvSpPr>
              <p:nvPr>
                <p:ph idx="1"/>
              </p:nvPr>
            </p:nvSpPr>
            <p:spPr>
              <a:xfrm>
                <a:off x="837828" y="1905000"/>
                <a:ext cx="7272808" cy="4114800"/>
              </a:xfrm>
            </p:spPr>
            <p:txBody>
              <a:bodyPr/>
              <a:lstStyle/>
              <a:p>
                <a:pPr marL="0" indent="0">
                  <a:buClr>
                    <a:srgbClr val="404040"/>
                  </a:buClr>
                  <a:buNone/>
                </a:pPr>
                <a:r>
                  <a:rPr lang="ru-RU" b="1" dirty="0" err="1"/>
                  <a:t>Гипо́теза</a:t>
                </a:r>
                <a:r>
                  <a:rPr lang="ru-RU" b="1" dirty="0"/>
                  <a:t> </a:t>
                </a:r>
                <a:r>
                  <a:rPr lang="ru-RU" b="1" dirty="0" err="1"/>
                  <a:t>Пла́нка</a:t>
                </a:r>
                <a:r>
                  <a:rPr lang="ru-RU" b="1" dirty="0"/>
                  <a:t> — гипотеза, выдвинутая 14 декабря 1900 года </a:t>
                </a:r>
                <a:r>
                  <a:rPr lang="ru-RU" b="1" dirty="0" smtClean="0"/>
                  <a:t>и </a:t>
                </a:r>
                <a:r>
                  <a:rPr lang="ru-RU" b="1" dirty="0"/>
                  <a:t>заключающаяся в том, что при тепловом излучении энергия испускается и поглощается не непрерывно, а отдельными квантами (порциями). Каждая такая порция-квант имеет </a:t>
                </a:r>
                <a:r>
                  <a:rPr lang="ru-RU" b="1" dirty="0" smtClean="0"/>
                  <a:t>энергию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𝜗</m:t>
                    </m:r>
                  </m:oMath>
                </a14:m>
                <a:r>
                  <a:rPr lang="ru-RU" b="1" dirty="0" smtClean="0"/>
                  <a:t>, пропорциональную </a:t>
                </a:r>
                <a:r>
                  <a:rPr lang="ru-RU" b="1" dirty="0"/>
                  <a:t>частоте ν излучения:</a:t>
                </a:r>
                <a:r>
                  <a:rPr lang="ru-RU" dirty="0" smtClean="0"/>
                  <a:t/>
                </a:r>
                <a:br>
                  <a:rPr lang="ru-RU" dirty="0" smtClean="0"/>
                </a:br>
                <a:endParaRPr lang="ru-RU" sz="2400" b="0" i="0" dirty="0">
                  <a:solidFill>
                    <a:srgbClr val="404040"/>
                  </a:solidFill>
                  <a:latin typeface="Euphemia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14" name="Объект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7828" y="1905000"/>
                <a:ext cx="7272808" cy="4114800"/>
              </a:xfrm>
              <a:blipFill rotWithShape="1">
                <a:blip r:embed="rId2"/>
                <a:stretch>
                  <a:fillRect l="-1257" t="-2222" r="-14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:\Users\Даша\Desktop\Max_Planck_(1858-1947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685" y="2041401"/>
            <a:ext cx="2716114" cy="356386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429681" y="4649725"/>
                <a:ext cx="432048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6000" i="1" smtClean="0">
                          <a:latin typeface="Cambria Math"/>
                          <a:ea typeface="Cambria Math"/>
                        </a:rPr>
                        <m:t>𝜀</m:t>
                      </m:r>
                      <m:r>
                        <a:rPr lang="uk-UA" sz="6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6000" b="0" i="1" smtClean="0">
                          <a:latin typeface="Cambria Math"/>
                          <a:ea typeface="Cambria Math"/>
                        </a:rPr>
                        <m:t>h</m:t>
                      </m:r>
                      <m:r>
                        <a:rPr lang="en-US" sz="6000" b="0" i="1" smtClean="0"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ru-RU" sz="60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9681" y="4649725"/>
                <a:ext cx="4320480" cy="92333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30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 err="1" smtClean="0"/>
              <a:t>Постоянная</a:t>
            </a:r>
            <a:r>
              <a:rPr lang="uk-UA" sz="4400" dirty="0" smtClean="0"/>
              <a:t> Планка</a:t>
            </a:r>
            <a:endParaRPr lang="ru-RU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1865470" y="4509120"/>
            <a:ext cx="8568952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4800" b="1" dirty="0"/>
              <a:t>h = 6, </a:t>
            </a:r>
            <a:r>
              <a:rPr lang="en-US" sz="4800" b="1" dirty="0" smtClean="0"/>
              <a:t>63· 10 </a:t>
            </a:r>
            <a:r>
              <a:rPr lang="en-US" sz="4800" b="1" baseline="30000" dirty="0"/>
              <a:t>– 34</a:t>
            </a:r>
            <a:r>
              <a:rPr lang="en-US" sz="4800" b="1" dirty="0"/>
              <a:t> </a:t>
            </a:r>
            <a:r>
              <a:rPr lang="ru-RU" sz="4800" b="1" dirty="0"/>
              <a:t>Дж</a:t>
            </a:r>
            <a:r>
              <a:rPr lang="en-US" sz="4800" b="1" dirty="0"/>
              <a:t> </a:t>
            </a:r>
            <a:r>
              <a:rPr lang="en-US" sz="4800" b="1" dirty="0" smtClean="0"/>
              <a:t>· </a:t>
            </a:r>
            <a:r>
              <a:rPr lang="en-US" sz="4800" b="1" dirty="0"/>
              <a:t>c</a:t>
            </a:r>
            <a:endParaRPr lang="ru-RU" sz="4800" b="1" dirty="0"/>
          </a:p>
          <a:p>
            <a:pPr algn="ctr">
              <a:lnSpc>
                <a:spcPct val="90000"/>
              </a:lnSpc>
            </a:pP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532732" y="2204864"/>
            <a:ext cx="92890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err="1"/>
              <a:t>Постоя́нная</a:t>
            </a:r>
            <a:r>
              <a:rPr lang="ru-RU" sz="2400" b="1" dirty="0"/>
              <a:t> </a:t>
            </a:r>
            <a:r>
              <a:rPr lang="ru-RU" sz="2400" b="1" dirty="0" err="1"/>
              <a:t>Пла́нка</a:t>
            </a:r>
            <a:r>
              <a:rPr lang="ru-RU" sz="2400" dirty="0"/>
              <a:t>  — основная константа </a:t>
            </a:r>
            <a:r>
              <a:rPr lang="ru-RU" sz="2400" dirty="0" smtClean="0"/>
              <a:t>квантовой </a:t>
            </a:r>
            <a:r>
              <a:rPr lang="ru-RU" sz="2400" dirty="0"/>
              <a:t>теории, коэффициент, связывающий величину энергии кванта электромагнитного излучения с его частотой так же, как и вообще величину кванта энергии любой линейной колебательной физической системы с её частотой. 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1801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1204815">
            <a:off x="6990385" y="1632237"/>
            <a:ext cx="4078287" cy="4373562"/>
          </a:xfrm>
          <a:prstGeom prst="rect">
            <a:avLst/>
          </a:prstGeom>
        </p:spPr>
      </p:pic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2061964" y="2060848"/>
            <a:ext cx="3538538" cy="3895725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выбивание электронов </a:t>
            </a:r>
          </a:p>
          <a:p>
            <a:pPr>
              <a:buFont typeface="Wingdings" pitchFamily="2" charset="2"/>
              <a:buNone/>
            </a:pPr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из металла частицами света – фотонами </a:t>
            </a:r>
            <a:r>
              <a:rPr lang="ru-RU" sz="28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(квантами, корпускулами)</a:t>
            </a:r>
            <a:endParaRPr lang="ru-RU" sz="2800" b="1" dirty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638215" y="269776"/>
            <a:ext cx="8229600" cy="1143000"/>
          </a:xfrm>
          <a:prstGeom prst="rect">
            <a:avLst/>
          </a:prstGeom>
          <a:solidFill>
            <a:srgbClr val="FFCC66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8000" b="1" i="1" u="sng" dirty="0" smtClean="0">
                <a:solidFill>
                  <a:srgbClr val="FF0066"/>
                </a:solidFill>
                <a:latin typeface="Times New Roman" pitchFamily="18" charset="0"/>
              </a:rPr>
              <a:t>Фото</a:t>
            </a:r>
            <a:r>
              <a:rPr lang="uk-UA" sz="8000" b="1" i="1" u="sng" dirty="0" smtClean="0">
                <a:solidFill>
                  <a:srgbClr val="FF0066"/>
                </a:solidFill>
                <a:latin typeface="Times New Roman" pitchFamily="18" charset="0"/>
              </a:rPr>
              <a:t>еф</a:t>
            </a:r>
            <a:r>
              <a:rPr lang="ru-RU" sz="8000" b="1" i="1" u="sng" dirty="0" err="1" smtClean="0">
                <a:solidFill>
                  <a:srgbClr val="FF0066"/>
                </a:solidFill>
                <a:latin typeface="Times New Roman" pitchFamily="18" charset="0"/>
              </a:rPr>
              <a:t>ект</a:t>
            </a:r>
            <a:r>
              <a:rPr lang="ru-RU" sz="4000" dirty="0" smtClean="0"/>
              <a:t>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07382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Количество электронов, выбитых светом, не зависит от частоты световой волны, но зависит от освещенности (энергии </a:t>
            </a:r>
            <a:r>
              <a:rPr lang="ru-RU" dirty="0" smtClean="0"/>
              <a:t>падающего </a:t>
            </a:r>
            <a:r>
              <a:rPr lang="ru-RU" dirty="0"/>
              <a:t>света, количества фотонов</a:t>
            </a:r>
            <a:r>
              <a:rPr lang="ru-RU" dirty="0" smtClean="0"/>
              <a:t>).</a:t>
            </a:r>
          </a:p>
          <a:p>
            <a:r>
              <a:rPr lang="ru-RU" dirty="0"/>
              <a:t>Кинетическая энергия выбитых светом фотоэлектронов зависит от цвета (то есть от частоты) падающего света.</a:t>
            </a:r>
          </a:p>
          <a:p>
            <a:endParaRPr lang="ru-R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Законы </a:t>
            </a:r>
            <a:r>
              <a:rPr lang="ru-RU" sz="5400" b="1" u="sng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фотоеффекта</a:t>
            </a:r>
            <a:r>
              <a:rPr lang="ru-RU" sz="54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35275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Уравнение Эйнштейна </a:t>
            </a:r>
            <a:br>
              <a:rPr lang="ru-RU" b="1" dirty="0"/>
            </a:br>
            <a:r>
              <a:rPr lang="ru-RU" b="1" dirty="0"/>
              <a:t>для фотоэффекта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485900" y="1268760"/>
            <a:ext cx="5616624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dirty="0" smtClean="0"/>
              <a:t>При </a:t>
            </a:r>
            <a:r>
              <a:rPr lang="ru-RU" sz="2400" dirty="0"/>
              <a:t>фотоэффекте вся энергия фотона расходуется на работу по выбиванию электрона из металла и последующую кинетическую энергию этого фотоэлектрона.</a:t>
            </a:r>
          </a:p>
          <a:p>
            <a:pPr>
              <a:lnSpc>
                <a:spcPct val="90000"/>
              </a:lnSpc>
            </a:pPr>
            <a:endParaRPr lang="ru-RU" sz="24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341884" y="3963267"/>
            <a:ext cx="5904656" cy="769441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sz="4400" b="1" i="1" dirty="0" err="1" smtClean="0">
                <a:solidFill>
                  <a:srgbClr val="000000"/>
                </a:solidFill>
                <a:latin typeface="Times New Roman" pitchFamily="18" charset="0"/>
              </a:rPr>
              <a:t>hν</a:t>
            </a:r>
            <a:r>
              <a:rPr lang="en-US" sz="4400" b="1" dirty="0" smtClean="0">
                <a:solidFill>
                  <a:srgbClr val="000000"/>
                </a:solidFill>
                <a:latin typeface="Times New Roman" pitchFamily="18" charset="0"/>
              </a:rPr>
              <a:t> =A</a:t>
            </a:r>
            <a:r>
              <a:rPr lang="ru-RU" sz="4400" b="1" i="1" baseline="-25000" dirty="0" smtClean="0">
                <a:solidFill>
                  <a:srgbClr val="000000"/>
                </a:solidFill>
                <a:latin typeface="Times New Roman" pitchFamily="18" charset="0"/>
              </a:rPr>
              <a:t>в</a:t>
            </a:r>
            <a:r>
              <a:rPr lang="en-US" sz="4400" b="1" dirty="0" smtClean="0">
                <a:solidFill>
                  <a:srgbClr val="000000"/>
                </a:solidFill>
                <a:latin typeface="Times New Roman" pitchFamily="18" charset="0"/>
              </a:rPr>
              <a:t>+ </a:t>
            </a:r>
            <a:r>
              <a:rPr lang="ru-RU" sz="4400" b="1" dirty="0" smtClean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US" sz="4400" b="1" dirty="0" smtClean="0">
                <a:solidFill>
                  <a:srgbClr val="000000"/>
                </a:solidFill>
                <a:latin typeface="Times New Roman" pitchFamily="18" charset="0"/>
              </a:rPr>
              <a:t>m</a:t>
            </a:r>
            <a:r>
              <a:rPr lang="ru-RU" sz="4400" b="1" i="1" baseline="-25000" dirty="0" smtClean="0">
                <a:solidFill>
                  <a:srgbClr val="000000"/>
                </a:solidFill>
                <a:latin typeface="Times New Roman" pitchFamily="18" charset="0"/>
              </a:rPr>
              <a:t>е</a:t>
            </a:r>
            <a:r>
              <a:rPr lang="en-US" sz="4400" b="1" dirty="0" smtClean="0">
                <a:solidFill>
                  <a:srgbClr val="000000"/>
                </a:solidFill>
                <a:latin typeface="Times New Roman" pitchFamily="18" charset="0"/>
              </a:rPr>
              <a:t>υ</a:t>
            </a:r>
            <a:r>
              <a:rPr lang="en-US" sz="4400" b="1" baseline="30000" dirty="0" smtClean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ru-RU" sz="4400" b="1" dirty="0" smtClean="0">
                <a:solidFill>
                  <a:srgbClr val="000000"/>
                </a:solidFill>
                <a:latin typeface="Times New Roman" pitchFamily="18" charset="0"/>
              </a:rPr>
              <a:t>) / </a:t>
            </a:r>
            <a:r>
              <a:rPr lang="en-US" sz="4400" b="1" dirty="0" smtClean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4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23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Красная граница фотоэффекта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341884" y="1124744"/>
            <a:ext cx="5832648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dirty="0"/>
              <a:t>Не все фотоны могут выбивать электроны из металла, так как у них разная энергия, зависящая, согласно формуле Планка, от частоты света, то есть от цвета. </a:t>
            </a:r>
          </a:p>
          <a:p>
            <a:pPr>
              <a:lnSpc>
                <a:spcPct val="90000"/>
              </a:lnSpc>
            </a:pPr>
            <a:r>
              <a:rPr lang="ru-RU" dirty="0"/>
              <a:t>Чем частота меньше, тем свет краснее. </a:t>
            </a:r>
          </a:p>
          <a:p>
            <a:pPr>
              <a:lnSpc>
                <a:spcPct val="90000"/>
              </a:lnSpc>
            </a:pPr>
            <a:r>
              <a:rPr lang="ru-RU" dirty="0"/>
              <a:t>Для каждого металла существует необходимая энергия отрыва электрона от атома (энергия ионизации) Её называют работой выхода электронов. </a:t>
            </a:r>
          </a:p>
          <a:p>
            <a:pPr>
              <a:lnSpc>
                <a:spcPct val="90000"/>
              </a:lnSpc>
            </a:pPr>
            <a:r>
              <a:rPr lang="ru-RU" dirty="0"/>
              <a:t>Для начала фотоэффекта необходимо, чтобы энергия фотона была равна или больше работы выхода. </a:t>
            </a:r>
          </a:p>
          <a:p>
            <a:pPr>
              <a:lnSpc>
                <a:spcPct val="90000"/>
              </a:lnSpc>
            </a:pPr>
            <a:r>
              <a:rPr lang="ru-RU" dirty="0"/>
              <a:t>Существует </a:t>
            </a:r>
            <a:r>
              <a:rPr lang="ru-RU" dirty="0" err="1"/>
              <a:t>красноволновая</a:t>
            </a:r>
            <a:r>
              <a:rPr lang="ru-RU" dirty="0"/>
              <a:t> граница фотоэффекта. Цвет с данной частотой не выбивает электроны из </a:t>
            </a:r>
            <a:r>
              <a:rPr lang="ru-RU" dirty="0" err="1"/>
              <a:t>даннного</a:t>
            </a:r>
            <a:r>
              <a:rPr lang="ru-RU" dirty="0"/>
              <a:t> металла, а свет чуть большей частотой обладает этим свойством, но он менее «красный».</a:t>
            </a:r>
          </a:p>
          <a:p>
            <a:pPr>
              <a:lnSpc>
                <a:spcPct val="90000"/>
              </a:lnSpc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53065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Квантовые свойства света: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85900" y="1124744"/>
            <a:ext cx="5688632" cy="2419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dirty="0" smtClean="0"/>
              <a:t>-Фотоэффект</a:t>
            </a:r>
            <a:endParaRPr lang="ru-RU" sz="2400" dirty="0"/>
          </a:p>
          <a:p>
            <a:pPr>
              <a:lnSpc>
                <a:spcPct val="90000"/>
              </a:lnSpc>
            </a:pPr>
            <a:r>
              <a:rPr lang="ru-RU" sz="2400" dirty="0" smtClean="0"/>
              <a:t>-Фотосинтез</a:t>
            </a:r>
            <a:endParaRPr lang="ru-RU" sz="2400" dirty="0"/>
          </a:p>
          <a:p>
            <a:pPr>
              <a:lnSpc>
                <a:spcPct val="90000"/>
              </a:lnSpc>
            </a:pPr>
            <a:r>
              <a:rPr lang="ru-RU" sz="2400" dirty="0" smtClean="0"/>
              <a:t>-Фотография</a:t>
            </a:r>
            <a:endParaRPr lang="ru-RU" sz="2400" dirty="0"/>
          </a:p>
          <a:p>
            <a:pPr>
              <a:lnSpc>
                <a:spcPct val="90000"/>
              </a:lnSpc>
            </a:pPr>
            <a:r>
              <a:rPr lang="ru-RU" sz="2400" dirty="0" smtClean="0"/>
              <a:t>-Давление </a:t>
            </a:r>
            <a:r>
              <a:rPr lang="ru-RU" sz="2400" dirty="0"/>
              <a:t>света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-Химические </a:t>
            </a:r>
            <a:r>
              <a:rPr lang="ru-RU" sz="2400" dirty="0"/>
              <a:t>действия света (отбеливание ткани и т. д.)</a:t>
            </a:r>
          </a:p>
          <a:p>
            <a:pPr>
              <a:lnSpc>
                <a:spcPct val="90000"/>
              </a:lnSpc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64766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49996" y="476672"/>
            <a:ext cx="792088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b="1" dirty="0"/>
              <a:t>Величины, характеризующие свойства  фотона</a:t>
            </a:r>
            <a:endParaRPr lang="ru-RU" sz="2400" dirty="0"/>
          </a:p>
        </p:txBody>
      </p:sp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1269876" y="1196752"/>
            <a:ext cx="4537075" cy="4495800"/>
          </a:xfrm>
          <a:prstGeom prst="rect">
            <a:avLst/>
          </a:prstGeom>
          <a:solidFill>
            <a:srgbClr val="00FF00"/>
          </a:solidFill>
        </p:spPr>
        <p:txBody>
          <a:bodyPr/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buFont typeface="Wingdings" pitchFamily="2" charset="2"/>
              <a:buNone/>
            </a:pPr>
            <a:r>
              <a:rPr lang="ru-RU" sz="3600" b="1" u="sng" dirty="0" smtClean="0">
                <a:solidFill>
                  <a:srgbClr val="FF0066"/>
                </a:solidFill>
              </a:rPr>
              <a:t>Волновые:</a:t>
            </a:r>
          </a:p>
          <a:p>
            <a:pPr marL="533400" indent="-533400">
              <a:buFontTx/>
              <a:buAutoNum type="arabicPeriod"/>
            </a:pPr>
            <a:r>
              <a:rPr lang="ru-RU" b="1" dirty="0" smtClean="0"/>
              <a:t>Длина волны</a:t>
            </a:r>
            <a:r>
              <a:rPr lang="en-US" b="1" dirty="0" smtClean="0"/>
              <a:t> – </a:t>
            </a:r>
            <a:r>
              <a:rPr lang="el-GR" b="1" dirty="0" smtClean="0">
                <a:cs typeface="Tahoma" pitchFamily="34" charset="0"/>
              </a:rPr>
              <a:t>λ</a:t>
            </a:r>
          </a:p>
          <a:p>
            <a:pPr marL="533400" indent="-533400">
              <a:buFontTx/>
              <a:buAutoNum type="arabicPeriod"/>
            </a:pPr>
            <a:r>
              <a:rPr lang="ru-RU" b="1" dirty="0" smtClean="0"/>
              <a:t>Частота </a:t>
            </a:r>
            <a:r>
              <a:rPr lang="en-US" b="1" dirty="0" smtClean="0"/>
              <a:t>- </a:t>
            </a:r>
            <a:r>
              <a:rPr lang="en-US" sz="3600" b="1" i="1" dirty="0" smtClean="0">
                <a:latin typeface="Times New Roman" pitchFamily="18" charset="0"/>
              </a:rPr>
              <a:t>ν</a:t>
            </a:r>
            <a:endParaRPr lang="ru-RU" sz="3600" b="1" dirty="0" smtClean="0"/>
          </a:p>
          <a:p>
            <a:pPr marL="533400" indent="-533400">
              <a:buFontTx/>
              <a:buAutoNum type="arabicPeriod"/>
            </a:pPr>
            <a:r>
              <a:rPr lang="ru-RU" b="1" dirty="0" smtClean="0"/>
              <a:t>Скорость волны</a:t>
            </a:r>
            <a:r>
              <a:rPr lang="en-US" b="1" dirty="0" smtClean="0"/>
              <a:t> - v</a:t>
            </a:r>
            <a:endParaRPr lang="ru-RU" b="1" dirty="0" smtClean="0"/>
          </a:p>
          <a:p>
            <a:pPr marL="533400" indent="-533400">
              <a:buFontTx/>
              <a:buAutoNum type="arabicPeriod"/>
            </a:pPr>
            <a:r>
              <a:rPr lang="ru-RU" b="1" dirty="0" smtClean="0"/>
              <a:t>Период </a:t>
            </a:r>
            <a:r>
              <a:rPr lang="en-US" b="1" dirty="0" smtClean="0"/>
              <a:t>- T</a:t>
            </a:r>
            <a:endParaRPr lang="ru-RU" b="1" dirty="0"/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6814492" y="1196752"/>
            <a:ext cx="4321423" cy="4495800"/>
          </a:xfrm>
          <a:prstGeom prst="rect">
            <a:avLst/>
          </a:prstGeom>
          <a:solidFill>
            <a:srgbClr val="FFCCFF"/>
          </a:solidFill>
        </p:spPr>
        <p:txBody>
          <a:bodyPr/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buFont typeface="Wingdings" pitchFamily="2" charset="2"/>
              <a:buNone/>
            </a:pPr>
            <a:r>
              <a:rPr lang="ru-RU" sz="3600" b="1" u="sng" smtClean="0">
                <a:solidFill>
                  <a:srgbClr val="FF0066"/>
                </a:solidFill>
              </a:rPr>
              <a:t>Квантовые:</a:t>
            </a:r>
          </a:p>
          <a:p>
            <a:pPr marL="533400" indent="-533400">
              <a:buFontTx/>
              <a:buAutoNum type="arabicPeriod"/>
            </a:pPr>
            <a:r>
              <a:rPr lang="ru-RU" b="1" smtClean="0"/>
              <a:t>Масса движения</a:t>
            </a:r>
          </a:p>
          <a:p>
            <a:pPr marL="533400" indent="-533400">
              <a:buFontTx/>
              <a:buAutoNum type="arabicPeriod"/>
            </a:pPr>
            <a:r>
              <a:rPr lang="ru-RU" b="1" smtClean="0"/>
              <a:t>Импульс</a:t>
            </a:r>
          </a:p>
          <a:p>
            <a:pPr marL="533400" indent="-533400">
              <a:buFontTx/>
              <a:buAutoNum type="arabicPeriod"/>
            </a:pPr>
            <a:r>
              <a:rPr lang="ru-RU" b="1" smtClean="0"/>
              <a:t>Заряд (</a:t>
            </a:r>
            <a:r>
              <a:rPr lang="en-US" b="1" smtClean="0"/>
              <a:t>q</a:t>
            </a:r>
            <a:r>
              <a:rPr lang="ru-RU" b="1" smtClean="0"/>
              <a:t>= 0 Кл)</a:t>
            </a:r>
          </a:p>
          <a:p>
            <a:pPr marL="533400" indent="-533400">
              <a:buFontTx/>
              <a:buAutoNum type="arabicPeriod"/>
            </a:pPr>
            <a:r>
              <a:rPr lang="ru-RU" b="1" smtClean="0"/>
              <a:t>Энергия движения</a:t>
            </a:r>
          </a:p>
          <a:p>
            <a:pPr marL="533400" indent="-533400">
              <a:buFontTx/>
              <a:buAutoNum type="arabicPeriod"/>
            </a:pPr>
            <a:r>
              <a:rPr lang="ru-RU" b="1" smtClean="0"/>
              <a:t>Скорость света </a:t>
            </a:r>
          </a:p>
          <a:p>
            <a:pPr marL="533400" indent="-533400">
              <a:buFontTx/>
              <a:buNone/>
            </a:pPr>
            <a:r>
              <a:rPr lang="ru-RU" b="1" smtClean="0"/>
              <a:t>(</a:t>
            </a:r>
            <a:r>
              <a:rPr lang="ru-RU" sz="2000" b="1" smtClean="0"/>
              <a:t>в вакууме</a:t>
            </a:r>
            <a:r>
              <a:rPr lang="ru-RU" b="1" smtClean="0"/>
              <a:t> - 3*10</a:t>
            </a:r>
            <a:r>
              <a:rPr lang="ru-RU" b="1" baseline="30000" smtClean="0"/>
              <a:t>8 </a:t>
            </a:r>
            <a:r>
              <a:rPr lang="ru-RU" sz="2000" b="1" smtClean="0"/>
              <a:t>м/с</a:t>
            </a:r>
            <a:r>
              <a:rPr lang="ru-RU" b="1" smtClean="0"/>
              <a:t>)</a:t>
            </a:r>
          </a:p>
          <a:p>
            <a:pPr marL="533400" indent="-533400">
              <a:buFontTx/>
              <a:buAutoNum type="arabicPeriod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5778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102801098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StripedBorder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StripedBorder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StripedBorder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7F8EF69-DB93-4D96-9B2F-6FF634DE7E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TS102801098</Template>
  <TotalTime>0</TotalTime>
  <Words>335</Words>
  <Application>Microsoft Office PowerPoint</Application>
  <PresentationFormat>Произвольный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TS102801098</vt:lpstr>
      <vt:lpstr>Квантові можливості світла</vt:lpstr>
      <vt:lpstr>Гіпотеза Макса Планка</vt:lpstr>
      <vt:lpstr>Постоянная Планка</vt:lpstr>
      <vt:lpstr>Презентация PowerPoint</vt:lpstr>
      <vt:lpstr>Законы фотоеффекта:</vt:lpstr>
      <vt:lpstr>Уравнение Эйнштейна  для фотоэффекта</vt:lpstr>
      <vt:lpstr>Красная граница фотоэффекта</vt:lpstr>
      <vt:lpstr>Квантовые свойства света: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2014-02-25T18:22:14Z</dcterms:created>
  <dcterms:modified xsi:type="dcterms:W3CDTF">2014-02-25T19:08:33Z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TC028010989991</vt:lpwstr>
  </property>
</Properties>
</file>