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62" r:id="rId6"/>
    <p:sldId id="261" r:id="rId7"/>
    <p:sldId id="260" r:id="rId8"/>
    <p:sldId id="259" r:id="rId9"/>
    <p:sldId id="258" r:id="rId1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90"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uk-UA"/>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FDFABCD6-739D-4A8C-8D09-16F10641F8B4}" type="datetimeFigureOut">
              <a:rPr lang="uk-UA" smtClean="0"/>
              <a:t>27.04.2014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128543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DFABCD6-739D-4A8C-8D09-16F10641F8B4}" type="datetimeFigureOut">
              <a:rPr lang="uk-UA" smtClean="0"/>
              <a:t>27.04.2014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231376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DFABCD6-739D-4A8C-8D09-16F10641F8B4}" type="datetimeFigureOut">
              <a:rPr lang="uk-UA" smtClean="0"/>
              <a:t>27.04.2014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96087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DFABCD6-739D-4A8C-8D09-16F10641F8B4}" type="datetimeFigureOut">
              <a:rPr lang="uk-UA" smtClean="0"/>
              <a:t>27.04.2014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2428179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uk-UA"/>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FDFABCD6-739D-4A8C-8D09-16F10641F8B4}" type="datetimeFigureOut">
              <a:rPr lang="uk-UA" smtClean="0"/>
              <a:t>27.04.2014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1136542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FDFABCD6-739D-4A8C-8D09-16F10641F8B4}" type="datetimeFigureOut">
              <a:rPr lang="uk-UA" smtClean="0"/>
              <a:t>27.04.2014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2904938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uk-UA"/>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FDFABCD6-739D-4A8C-8D09-16F10641F8B4}" type="datetimeFigureOut">
              <a:rPr lang="uk-UA" smtClean="0"/>
              <a:t>27.04.2014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3599762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FDFABCD6-739D-4A8C-8D09-16F10641F8B4}" type="datetimeFigureOut">
              <a:rPr lang="uk-UA" smtClean="0"/>
              <a:t>27.04.2014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38284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FDFABCD6-739D-4A8C-8D09-16F10641F8B4}" type="datetimeFigureOut">
              <a:rPr lang="uk-UA" smtClean="0"/>
              <a:t>27.04.2014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3824184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uk-UA"/>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FDFABCD6-739D-4A8C-8D09-16F10641F8B4}" type="datetimeFigureOut">
              <a:rPr lang="uk-UA" smtClean="0"/>
              <a:t>27.04.2014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256014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FDFABCD6-739D-4A8C-8D09-16F10641F8B4}" type="datetimeFigureOut">
              <a:rPr lang="uk-UA" smtClean="0"/>
              <a:t>27.04.2014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1DA27944-2F7D-447F-8E51-EAE1EF638C7B}" type="slidenum">
              <a:rPr lang="uk-UA" smtClean="0"/>
              <a:t>‹№›</a:t>
            </a:fld>
            <a:endParaRPr lang="uk-UA"/>
          </a:p>
        </p:txBody>
      </p:sp>
    </p:spTree>
    <p:extLst>
      <p:ext uri="{BB962C8B-B14F-4D97-AF65-F5344CB8AC3E}">
        <p14:creationId xmlns:p14="http://schemas.microsoft.com/office/powerpoint/2010/main" val="1901094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ABCD6-739D-4A8C-8D09-16F10641F8B4}" type="datetimeFigureOut">
              <a:rPr lang="uk-UA" smtClean="0"/>
              <a:t>27.04.2014</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A27944-2F7D-447F-8E51-EAE1EF638C7B}" type="slidenum">
              <a:rPr lang="uk-UA" smtClean="0"/>
              <a:t>‹№›</a:t>
            </a:fld>
            <a:endParaRPr lang="uk-UA"/>
          </a:p>
        </p:txBody>
      </p:sp>
    </p:spTree>
    <p:extLst>
      <p:ext uri="{BB962C8B-B14F-4D97-AF65-F5344CB8AC3E}">
        <p14:creationId xmlns:p14="http://schemas.microsoft.com/office/powerpoint/2010/main" val="2640179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5400" b="1" i="1" dirty="0" smtClean="0"/>
              <a:t>Енергія електричного поля</a:t>
            </a:r>
            <a:endParaRPr lang="uk-UA" sz="5400" b="1" i="1" dirty="0"/>
          </a:p>
        </p:txBody>
      </p:sp>
      <p:sp>
        <p:nvSpPr>
          <p:cNvPr id="3" name="Підзаголовок 2"/>
          <p:cNvSpPr>
            <a:spLocks noGrp="1"/>
          </p:cNvSpPr>
          <p:nvPr>
            <p:ph type="subTitle" idx="1"/>
          </p:nvPr>
        </p:nvSpPr>
        <p:spPr/>
        <p:txBody>
          <a:bodyPr/>
          <a:lstStyle/>
          <a:p>
            <a:r>
              <a:rPr lang="uk-UA" dirty="0" smtClean="0">
                <a:solidFill>
                  <a:srgbClr val="7030A0"/>
                </a:solidFill>
              </a:rPr>
              <a:t>Підготовила Кириченко Ірина</a:t>
            </a:r>
            <a:endParaRPr lang="uk-UA" dirty="0">
              <a:solidFill>
                <a:srgbClr val="7030A0"/>
              </a:solidFill>
            </a:endParaRPr>
          </a:p>
        </p:txBody>
      </p:sp>
    </p:spTree>
    <p:extLst>
      <p:ext uri="{BB962C8B-B14F-4D97-AF65-F5344CB8AC3E}">
        <p14:creationId xmlns:p14="http://schemas.microsoft.com/office/powerpoint/2010/main" val="28854401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endParaRPr lang="uk-UA" dirty="0"/>
          </a:p>
        </p:txBody>
      </p:sp>
      <p:sp>
        <p:nvSpPr>
          <p:cNvPr id="3" name="Місце для вмісту 2"/>
          <p:cNvSpPr>
            <a:spLocks noGrp="1"/>
          </p:cNvSpPr>
          <p:nvPr>
            <p:ph idx="1"/>
          </p:nvPr>
        </p:nvSpPr>
        <p:spPr>
          <a:xfrm>
            <a:off x="457200" y="1052736"/>
            <a:ext cx="8229600" cy="5040559"/>
          </a:xfrm>
        </p:spPr>
        <p:txBody>
          <a:bodyPr>
            <a:normAutofit/>
          </a:bodyPr>
          <a:lstStyle/>
          <a:p>
            <a:pPr marL="0" indent="0">
              <a:buNone/>
            </a:pPr>
            <a:r>
              <a:rPr lang="vi-VN" dirty="0" smtClean="0">
                <a:solidFill>
                  <a:schemeClr val="bg1"/>
                </a:solidFill>
              </a:rPr>
              <a:t>Електрична енергія— вид енергії, що існує у вигляді потенціальної енергії електричного й магнітного полів та енергії електричного струму. Завдяки зручній технології виробництва, розподілу й споживання, електрична енергія займає </a:t>
            </a:r>
            <a:r>
              <a:rPr lang="uk-UA" sz="3600" dirty="0" smtClean="0">
                <a:solidFill>
                  <a:schemeClr val="bg1"/>
                </a:solidFill>
              </a:rPr>
              <a:t>щ</a:t>
            </a:r>
            <a:r>
              <a:rPr lang="vi-VN" dirty="0" smtClean="0">
                <a:solidFill>
                  <a:schemeClr val="bg1"/>
                </a:solidFill>
              </a:rPr>
              <a:t>ільне </a:t>
            </a:r>
            <a:r>
              <a:rPr lang="vi-VN" dirty="0" smtClean="0">
                <a:solidFill>
                  <a:schemeClr val="bg1"/>
                </a:solidFill>
              </a:rPr>
              <a:t>місце серед інших видів енергії, що їх споживає людство.</a:t>
            </a:r>
            <a:endParaRPr lang="uk-UA" dirty="0">
              <a:solidFill>
                <a:schemeClr val="bg1"/>
              </a:solidFill>
            </a:endParaRPr>
          </a:p>
        </p:txBody>
      </p:sp>
    </p:spTree>
    <p:extLst>
      <p:ext uri="{BB962C8B-B14F-4D97-AF65-F5344CB8AC3E}">
        <p14:creationId xmlns:p14="http://schemas.microsoft.com/office/powerpoint/2010/main" val="1564009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018"/>
          </a:xfrm>
        </p:spPr>
        <p:txBody>
          <a:bodyPr>
            <a:normAutofit fontScale="90000"/>
          </a:bodyPr>
          <a:lstStyle/>
          <a:p>
            <a:endParaRPr lang="uk-UA" dirty="0"/>
          </a:p>
        </p:txBody>
      </p:sp>
      <p:sp>
        <p:nvSpPr>
          <p:cNvPr id="3" name="Місце для вмісту 2"/>
          <p:cNvSpPr>
            <a:spLocks noGrp="1"/>
          </p:cNvSpPr>
          <p:nvPr>
            <p:ph idx="1"/>
          </p:nvPr>
        </p:nvSpPr>
        <p:spPr>
          <a:xfrm>
            <a:off x="457200" y="476672"/>
            <a:ext cx="8229600" cy="5649491"/>
          </a:xfrm>
        </p:spPr>
        <p:txBody>
          <a:bodyPr>
            <a:normAutofit fontScale="85000" lnSpcReduction="10000"/>
          </a:bodyPr>
          <a:lstStyle/>
          <a:p>
            <a:r>
              <a:rPr lang="uk-UA" dirty="0" smtClean="0">
                <a:solidFill>
                  <a:schemeClr val="bg1"/>
                </a:solidFill>
              </a:rPr>
              <a:t>Електричну енергію для виробничого і побутового споживання отримують шляхом перетворення інших видів енергії. Її джерелами може бути хімічна енергія, механічна енергія, наприклад, води чи вітру, ядерна енергія, теплова енергія, світлова енергія. При виробництві електричної енергії хімічна або ядерна енергія зазвичай спочатку перетворюються в теплову, а тільки потім у енергію електричного струму.</a:t>
            </a:r>
          </a:p>
          <a:p>
            <a:endParaRPr lang="uk-UA" dirty="0" smtClean="0">
              <a:solidFill>
                <a:schemeClr val="bg1"/>
              </a:solidFill>
            </a:endParaRPr>
          </a:p>
          <a:p>
            <a:r>
              <a:rPr lang="uk-UA" dirty="0" smtClean="0">
                <a:solidFill>
                  <a:schemeClr val="bg1"/>
                </a:solidFill>
              </a:rPr>
              <a:t>До споживача електрична енергія поставляється через електромережу. Споживач використовує електричну енергію для виконання механічної роботи, опалення, освітлення, комунікації тощо.</a:t>
            </a:r>
            <a:endParaRPr lang="uk-UA" dirty="0">
              <a:solidFill>
                <a:schemeClr val="bg1"/>
              </a:solidFill>
            </a:endParaRPr>
          </a:p>
        </p:txBody>
      </p:sp>
    </p:spTree>
    <p:extLst>
      <p:ext uri="{BB962C8B-B14F-4D97-AF65-F5344CB8AC3E}">
        <p14:creationId xmlns:p14="http://schemas.microsoft.com/office/powerpoint/2010/main" val="12110972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5400" dirty="0">
                <a:solidFill>
                  <a:schemeClr val="bg1"/>
                </a:solidFill>
              </a:rPr>
              <a:t>Фізичні основи</a:t>
            </a:r>
          </a:p>
        </p:txBody>
      </p:sp>
      <p:sp>
        <p:nvSpPr>
          <p:cNvPr id="3" name="Місце для вмісту 2"/>
          <p:cNvSpPr>
            <a:spLocks noGrp="1"/>
          </p:cNvSpPr>
          <p:nvPr>
            <p:ph idx="1"/>
          </p:nvPr>
        </p:nvSpPr>
        <p:spPr/>
        <p:txBody>
          <a:bodyPr/>
          <a:lstStyle/>
          <a:p>
            <a:r>
              <a:rPr lang="uk-UA" dirty="0">
                <a:solidFill>
                  <a:schemeClr val="bg1"/>
                </a:solidFill>
              </a:rPr>
              <a:t>Поняття роботи </a:t>
            </a:r>
            <a:r>
              <a:rPr lang="en-US" dirty="0" smtClean="0">
                <a:solidFill>
                  <a:schemeClr val="bg1"/>
                </a:solidFill>
              </a:rPr>
              <a:t>A</a:t>
            </a:r>
            <a:r>
              <a:rPr lang="uk-UA" dirty="0" smtClean="0">
                <a:solidFill>
                  <a:schemeClr val="bg1"/>
                </a:solidFill>
              </a:rPr>
              <a:t> </a:t>
            </a:r>
            <a:r>
              <a:rPr lang="uk-UA" dirty="0">
                <a:solidFill>
                  <a:schemeClr val="bg1"/>
                </a:solidFill>
              </a:rPr>
              <a:t>електричного </a:t>
            </a:r>
            <a:r>
              <a:rPr lang="uk-UA" dirty="0" smtClean="0">
                <a:solidFill>
                  <a:schemeClr val="bg1"/>
                </a:solidFill>
              </a:rPr>
              <a:t>поля</a:t>
            </a:r>
            <a:r>
              <a:rPr lang="en-US" dirty="0" smtClean="0">
                <a:solidFill>
                  <a:schemeClr val="bg1"/>
                </a:solidFill>
              </a:rPr>
              <a:t> E</a:t>
            </a:r>
            <a:r>
              <a:rPr lang="uk-UA" dirty="0" smtClean="0">
                <a:solidFill>
                  <a:schemeClr val="bg1"/>
                </a:solidFill>
              </a:rPr>
              <a:t>  </a:t>
            </a:r>
            <a:r>
              <a:rPr lang="uk-UA" dirty="0">
                <a:solidFill>
                  <a:schemeClr val="bg1"/>
                </a:solidFill>
              </a:rPr>
              <a:t>при переміщенні заряду </a:t>
            </a:r>
            <a:r>
              <a:rPr lang="en-US" dirty="0" smtClean="0">
                <a:solidFill>
                  <a:schemeClr val="bg1"/>
                </a:solidFill>
              </a:rPr>
              <a:t>Q</a:t>
            </a:r>
            <a:r>
              <a:rPr lang="uk-UA" dirty="0" smtClean="0">
                <a:solidFill>
                  <a:schemeClr val="bg1"/>
                </a:solidFill>
              </a:rPr>
              <a:t> </a:t>
            </a:r>
            <a:r>
              <a:rPr lang="uk-UA" dirty="0">
                <a:solidFill>
                  <a:schemeClr val="bg1"/>
                </a:solidFill>
              </a:rPr>
              <a:t>вводиться в повній відповідності з визначенням механічної роботи:</a:t>
            </a:r>
          </a:p>
          <a:p>
            <a:endParaRPr lang="uk-UA" dirty="0">
              <a:solidFill>
                <a:schemeClr val="bg1"/>
              </a:solidFill>
            </a:endParaRPr>
          </a:p>
          <a:p>
            <a:endParaRPr lang="uk-UA" dirty="0">
              <a:solidFill>
                <a:schemeClr val="bg1"/>
              </a:solidFill>
            </a:endParaRPr>
          </a:p>
          <a:p>
            <a:r>
              <a:rPr lang="uk-UA" dirty="0">
                <a:solidFill>
                  <a:schemeClr val="bg1"/>
                </a:solidFill>
              </a:rPr>
              <a:t>де  </a:t>
            </a:r>
            <a:r>
              <a:rPr lang="en-US" dirty="0" smtClean="0">
                <a:solidFill>
                  <a:schemeClr val="bg1"/>
                </a:solidFill>
              </a:rPr>
              <a:t>                       </a:t>
            </a:r>
            <a:r>
              <a:rPr lang="uk-UA" dirty="0" smtClean="0">
                <a:solidFill>
                  <a:schemeClr val="bg1"/>
                </a:solidFill>
              </a:rPr>
              <a:t>— </a:t>
            </a:r>
            <a:r>
              <a:rPr lang="uk-UA" dirty="0">
                <a:solidFill>
                  <a:schemeClr val="bg1"/>
                </a:solidFill>
              </a:rPr>
              <a:t>різниця потенціалів (також уживається термін напруга)</a:t>
            </a: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3701182"/>
            <a:ext cx="7446126" cy="807938"/>
          </a:xfrm>
          <a:prstGeom prst="rect">
            <a:avLst/>
          </a:prstGeom>
          <a:solidFill>
            <a:schemeClr val="bg1"/>
          </a:solidFill>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2702" y="4724564"/>
            <a:ext cx="1875162" cy="693810"/>
          </a:xfrm>
          <a:prstGeom prst="rect">
            <a:avLst/>
          </a:prstGeom>
          <a:solidFill>
            <a:schemeClr val="bg1"/>
          </a:solidFill>
        </p:spPr>
      </p:pic>
    </p:spTree>
    <p:extLst>
      <p:ext uri="{BB962C8B-B14F-4D97-AF65-F5344CB8AC3E}">
        <p14:creationId xmlns:p14="http://schemas.microsoft.com/office/powerpoint/2010/main" val="5044625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2034"/>
          </a:xfrm>
        </p:spPr>
        <p:txBody>
          <a:bodyPr>
            <a:normAutofit fontScale="90000"/>
          </a:bodyPr>
          <a:lstStyle/>
          <a:p>
            <a:endParaRPr lang="uk-UA" dirty="0"/>
          </a:p>
        </p:txBody>
      </p:sp>
      <p:sp>
        <p:nvSpPr>
          <p:cNvPr id="3" name="Місце для вмісту 2"/>
          <p:cNvSpPr>
            <a:spLocks noGrp="1"/>
          </p:cNvSpPr>
          <p:nvPr>
            <p:ph idx="1"/>
          </p:nvPr>
        </p:nvSpPr>
        <p:spPr>
          <a:xfrm>
            <a:off x="457200" y="908720"/>
            <a:ext cx="8229600" cy="5217443"/>
          </a:xfrm>
        </p:spPr>
        <p:txBody>
          <a:bodyPr>
            <a:normAutofit lnSpcReduction="10000"/>
          </a:bodyPr>
          <a:lstStyle/>
          <a:p>
            <a:r>
              <a:rPr lang="ru-RU" dirty="0">
                <a:solidFill>
                  <a:schemeClr val="bg1"/>
                </a:solidFill>
              </a:rPr>
              <a:t>У </a:t>
            </a:r>
            <a:r>
              <a:rPr lang="ru-RU" dirty="0" err="1">
                <a:solidFill>
                  <a:schemeClr val="bg1"/>
                </a:solidFill>
              </a:rPr>
              <a:t>багатьох</a:t>
            </a:r>
            <a:r>
              <a:rPr lang="ru-RU" dirty="0">
                <a:solidFill>
                  <a:schemeClr val="bg1"/>
                </a:solidFill>
              </a:rPr>
              <a:t> </a:t>
            </a:r>
            <a:r>
              <a:rPr lang="ru-RU" dirty="0" err="1">
                <a:solidFill>
                  <a:schemeClr val="bg1"/>
                </a:solidFill>
              </a:rPr>
              <a:t>завданнях</a:t>
            </a:r>
            <a:r>
              <a:rPr lang="ru-RU" dirty="0">
                <a:solidFill>
                  <a:schemeClr val="bg1"/>
                </a:solidFill>
              </a:rPr>
              <a:t> </a:t>
            </a:r>
            <a:r>
              <a:rPr lang="ru-RU" dirty="0" err="1">
                <a:solidFill>
                  <a:schemeClr val="bg1"/>
                </a:solidFill>
              </a:rPr>
              <a:t>розглядається</a:t>
            </a:r>
            <a:r>
              <a:rPr lang="ru-RU" dirty="0">
                <a:solidFill>
                  <a:schemeClr val="bg1"/>
                </a:solidFill>
              </a:rPr>
              <a:t> </a:t>
            </a:r>
            <a:r>
              <a:rPr lang="ru-RU" dirty="0" err="1">
                <a:solidFill>
                  <a:schemeClr val="bg1"/>
                </a:solidFill>
              </a:rPr>
              <a:t>безперервне</a:t>
            </a:r>
            <a:r>
              <a:rPr lang="ru-RU" dirty="0">
                <a:solidFill>
                  <a:schemeClr val="bg1"/>
                </a:solidFill>
              </a:rPr>
              <a:t> </a:t>
            </a:r>
            <a:r>
              <a:rPr lang="ru-RU" dirty="0" err="1">
                <a:solidFill>
                  <a:schemeClr val="bg1"/>
                </a:solidFill>
              </a:rPr>
              <a:t>перенесення</a:t>
            </a:r>
            <a:r>
              <a:rPr lang="ru-RU" dirty="0">
                <a:solidFill>
                  <a:schemeClr val="bg1"/>
                </a:solidFill>
              </a:rPr>
              <a:t> заряду </a:t>
            </a:r>
            <a:r>
              <a:rPr lang="ru-RU" dirty="0" err="1">
                <a:solidFill>
                  <a:schemeClr val="bg1"/>
                </a:solidFill>
              </a:rPr>
              <a:t>протягом</a:t>
            </a:r>
            <a:r>
              <a:rPr lang="ru-RU" dirty="0">
                <a:solidFill>
                  <a:schemeClr val="bg1"/>
                </a:solidFill>
              </a:rPr>
              <a:t> </a:t>
            </a:r>
            <a:r>
              <a:rPr lang="ru-RU" dirty="0" err="1">
                <a:solidFill>
                  <a:schemeClr val="bg1"/>
                </a:solidFill>
              </a:rPr>
              <a:t>деякого</a:t>
            </a:r>
            <a:r>
              <a:rPr lang="ru-RU" dirty="0">
                <a:solidFill>
                  <a:schemeClr val="bg1"/>
                </a:solidFill>
              </a:rPr>
              <a:t> часу </a:t>
            </a:r>
            <a:r>
              <a:rPr lang="ru-RU" dirty="0" err="1">
                <a:solidFill>
                  <a:schemeClr val="bg1"/>
                </a:solidFill>
              </a:rPr>
              <a:t>між</a:t>
            </a:r>
            <a:r>
              <a:rPr lang="ru-RU" dirty="0">
                <a:solidFill>
                  <a:schemeClr val="bg1"/>
                </a:solidFill>
              </a:rPr>
              <a:t> точками </a:t>
            </a:r>
            <a:r>
              <a:rPr lang="ru-RU" dirty="0" err="1">
                <a:solidFill>
                  <a:schemeClr val="bg1"/>
                </a:solidFill>
              </a:rPr>
              <a:t>із</a:t>
            </a:r>
            <a:r>
              <a:rPr lang="ru-RU" dirty="0">
                <a:solidFill>
                  <a:schemeClr val="bg1"/>
                </a:solidFill>
              </a:rPr>
              <a:t> </a:t>
            </a:r>
            <a:r>
              <a:rPr lang="ru-RU" dirty="0" err="1">
                <a:solidFill>
                  <a:schemeClr val="bg1"/>
                </a:solidFill>
              </a:rPr>
              <a:t>заданою</a:t>
            </a:r>
            <a:r>
              <a:rPr lang="ru-RU" dirty="0">
                <a:solidFill>
                  <a:schemeClr val="bg1"/>
                </a:solidFill>
              </a:rPr>
              <a:t> </a:t>
            </a:r>
            <a:r>
              <a:rPr lang="ru-RU" dirty="0" err="1">
                <a:solidFill>
                  <a:schemeClr val="bg1"/>
                </a:solidFill>
              </a:rPr>
              <a:t>різницею</a:t>
            </a:r>
            <a:r>
              <a:rPr lang="ru-RU" dirty="0">
                <a:solidFill>
                  <a:schemeClr val="bg1"/>
                </a:solidFill>
              </a:rPr>
              <a:t> </a:t>
            </a:r>
            <a:r>
              <a:rPr lang="ru-RU" dirty="0" err="1">
                <a:solidFill>
                  <a:schemeClr val="bg1"/>
                </a:solidFill>
              </a:rPr>
              <a:t>потенціалів</a:t>
            </a:r>
            <a:r>
              <a:rPr lang="ru-RU" dirty="0">
                <a:solidFill>
                  <a:schemeClr val="bg1"/>
                </a:solidFill>
              </a:rPr>
              <a:t> , у такому </a:t>
            </a:r>
            <a:r>
              <a:rPr lang="ru-RU" dirty="0" err="1">
                <a:solidFill>
                  <a:schemeClr val="bg1"/>
                </a:solidFill>
              </a:rPr>
              <a:t>разі</a:t>
            </a:r>
            <a:r>
              <a:rPr lang="ru-RU" dirty="0">
                <a:solidFill>
                  <a:schemeClr val="bg1"/>
                </a:solidFill>
              </a:rPr>
              <a:t> формулу для </a:t>
            </a:r>
            <a:r>
              <a:rPr lang="ru-RU" dirty="0" err="1">
                <a:solidFill>
                  <a:schemeClr val="bg1"/>
                </a:solidFill>
              </a:rPr>
              <a:t>роботи</a:t>
            </a:r>
            <a:r>
              <a:rPr lang="ru-RU" dirty="0">
                <a:solidFill>
                  <a:schemeClr val="bg1"/>
                </a:solidFill>
              </a:rPr>
              <a:t> </a:t>
            </a:r>
            <a:r>
              <a:rPr lang="ru-RU" dirty="0" err="1">
                <a:solidFill>
                  <a:schemeClr val="bg1"/>
                </a:solidFill>
              </a:rPr>
              <a:t>слід</a:t>
            </a:r>
            <a:r>
              <a:rPr lang="ru-RU" dirty="0">
                <a:solidFill>
                  <a:schemeClr val="bg1"/>
                </a:solidFill>
              </a:rPr>
              <a:t> </a:t>
            </a:r>
            <a:r>
              <a:rPr lang="ru-RU" dirty="0" err="1">
                <a:solidFill>
                  <a:schemeClr val="bg1"/>
                </a:solidFill>
              </a:rPr>
              <a:t>переписати</a:t>
            </a:r>
            <a:r>
              <a:rPr lang="ru-RU" dirty="0">
                <a:solidFill>
                  <a:schemeClr val="bg1"/>
                </a:solidFill>
              </a:rPr>
              <a:t> таким чином:</a:t>
            </a:r>
          </a:p>
          <a:p>
            <a:endParaRPr lang="ru-RU" dirty="0">
              <a:solidFill>
                <a:schemeClr val="bg1"/>
              </a:solidFill>
            </a:endParaRPr>
          </a:p>
          <a:p>
            <a:endParaRPr lang="en-US" dirty="0" smtClean="0">
              <a:solidFill>
                <a:schemeClr val="bg1"/>
              </a:solidFill>
            </a:endParaRPr>
          </a:p>
          <a:p>
            <a:endParaRPr lang="ru-RU" dirty="0">
              <a:solidFill>
                <a:schemeClr val="bg1"/>
              </a:solidFill>
            </a:endParaRPr>
          </a:p>
          <a:p>
            <a:r>
              <a:rPr lang="ru-RU" dirty="0">
                <a:solidFill>
                  <a:schemeClr val="bg1"/>
                </a:solidFill>
              </a:rPr>
              <a:t>де  </a:t>
            </a:r>
            <a:r>
              <a:rPr lang="en-US" dirty="0" smtClean="0">
                <a:solidFill>
                  <a:schemeClr val="bg1"/>
                </a:solidFill>
              </a:rPr>
              <a:t>                   </a:t>
            </a:r>
            <a:r>
              <a:rPr lang="ru-RU" dirty="0" smtClean="0">
                <a:solidFill>
                  <a:schemeClr val="bg1"/>
                </a:solidFill>
              </a:rPr>
              <a:t>— </a:t>
            </a:r>
            <a:r>
              <a:rPr lang="ru-RU" dirty="0">
                <a:solidFill>
                  <a:schemeClr val="bg1"/>
                </a:solidFill>
              </a:rPr>
              <a:t>сила струму</a:t>
            </a:r>
            <a:endParaRPr lang="uk-UA" dirty="0">
              <a:solidFill>
                <a:schemeClr val="bg1"/>
              </a:solidFill>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599" y="3789040"/>
            <a:ext cx="6552729" cy="921867"/>
          </a:xfrm>
          <a:prstGeom prst="rect">
            <a:avLst/>
          </a:prstGeom>
          <a:solidFill>
            <a:schemeClr val="bg1"/>
          </a:solidFill>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4231" y="5085184"/>
            <a:ext cx="1656184" cy="780500"/>
          </a:xfrm>
          <a:prstGeom prst="rect">
            <a:avLst/>
          </a:prstGeom>
          <a:solidFill>
            <a:schemeClr val="bg1"/>
          </a:solidFill>
        </p:spPr>
      </p:pic>
    </p:spTree>
    <p:extLst>
      <p:ext uri="{BB962C8B-B14F-4D97-AF65-F5344CB8AC3E}">
        <p14:creationId xmlns:p14="http://schemas.microsoft.com/office/powerpoint/2010/main" val="152879703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1)">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b="1" dirty="0" err="1">
                <a:solidFill>
                  <a:schemeClr val="bg1"/>
                </a:solidFill>
              </a:rPr>
              <a:t>Потужність</a:t>
            </a:r>
            <a:r>
              <a:rPr lang="ru-RU" b="1" dirty="0">
                <a:solidFill>
                  <a:schemeClr val="bg1"/>
                </a:solidFill>
              </a:rPr>
              <a:t> </a:t>
            </a:r>
            <a:r>
              <a:rPr lang="ru-RU" b="1" dirty="0" err="1">
                <a:solidFill>
                  <a:schemeClr val="bg1"/>
                </a:solidFill>
              </a:rPr>
              <a:t>електричного</a:t>
            </a:r>
            <a:r>
              <a:rPr lang="ru-RU" b="1" dirty="0">
                <a:solidFill>
                  <a:schemeClr val="bg1"/>
                </a:solidFill>
              </a:rPr>
              <a:t> струму в </a:t>
            </a:r>
            <a:r>
              <a:rPr lang="ru-RU" b="1" dirty="0" err="1" smtClean="0">
                <a:solidFill>
                  <a:schemeClr val="bg1"/>
                </a:solidFill>
              </a:rPr>
              <a:t>колі</a:t>
            </a:r>
            <a:endParaRPr lang="uk-UA" sz="4000" b="1" dirty="0">
              <a:solidFill>
                <a:schemeClr val="bg1"/>
              </a:solidFill>
            </a:endParaRPr>
          </a:p>
        </p:txBody>
      </p:sp>
      <p:sp>
        <p:nvSpPr>
          <p:cNvPr id="3" name="Місце для вмісту 2"/>
          <p:cNvSpPr>
            <a:spLocks noGrp="1"/>
          </p:cNvSpPr>
          <p:nvPr>
            <p:ph idx="1"/>
          </p:nvPr>
        </p:nvSpPr>
        <p:spPr/>
        <p:txBody>
          <a:bodyPr/>
          <a:lstStyle/>
          <a:p>
            <a:r>
              <a:rPr lang="ru-RU" dirty="0" err="1">
                <a:solidFill>
                  <a:schemeClr val="bg1"/>
                </a:solidFill>
              </a:rPr>
              <a:t>Потужність</a:t>
            </a:r>
            <a:r>
              <a:rPr lang="ru-RU" dirty="0">
                <a:solidFill>
                  <a:schemeClr val="bg1"/>
                </a:solidFill>
              </a:rPr>
              <a:t> </a:t>
            </a:r>
            <a:r>
              <a:rPr lang="en-US" dirty="0" smtClean="0">
                <a:solidFill>
                  <a:schemeClr val="bg1"/>
                </a:solidFill>
              </a:rPr>
              <a:t>W </a:t>
            </a:r>
            <a:r>
              <a:rPr lang="ru-RU" dirty="0" err="1" smtClean="0">
                <a:solidFill>
                  <a:schemeClr val="bg1"/>
                </a:solidFill>
              </a:rPr>
              <a:t>електричного</a:t>
            </a:r>
            <a:r>
              <a:rPr lang="ru-RU" dirty="0" smtClean="0">
                <a:solidFill>
                  <a:schemeClr val="bg1"/>
                </a:solidFill>
              </a:rPr>
              <a:t> </a:t>
            </a:r>
            <a:r>
              <a:rPr lang="ru-RU" dirty="0">
                <a:solidFill>
                  <a:schemeClr val="bg1"/>
                </a:solidFill>
              </a:rPr>
              <a:t>струму для </a:t>
            </a:r>
            <a:r>
              <a:rPr lang="ru-RU" dirty="0" err="1">
                <a:solidFill>
                  <a:schemeClr val="bg1"/>
                </a:solidFill>
              </a:rPr>
              <a:t>ділянки</a:t>
            </a:r>
            <a:r>
              <a:rPr lang="ru-RU" dirty="0">
                <a:solidFill>
                  <a:schemeClr val="bg1"/>
                </a:solidFill>
              </a:rPr>
              <a:t> кола </a:t>
            </a:r>
            <a:r>
              <a:rPr lang="ru-RU" dirty="0" err="1">
                <a:solidFill>
                  <a:schemeClr val="bg1"/>
                </a:solidFill>
              </a:rPr>
              <a:t>визначається</a:t>
            </a:r>
            <a:r>
              <a:rPr lang="ru-RU" dirty="0">
                <a:solidFill>
                  <a:schemeClr val="bg1"/>
                </a:solidFill>
              </a:rPr>
              <a:t> </a:t>
            </a:r>
            <a:r>
              <a:rPr lang="ru-RU" dirty="0" err="1">
                <a:solidFill>
                  <a:schemeClr val="bg1"/>
                </a:solidFill>
              </a:rPr>
              <a:t>звичайним</a:t>
            </a:r>
            <a:r>
              <a:rPr lang="ru-RU" dirty="0">
                <a:solidFill>
                  <a:schemeClr val="bg1"/>
                </a:solidFill>
              </a:rPr>
              <a:t> способом, як </a:t>
            </a:r>
            <a:r>
              <a:rPr lang="ru-RU" dirty="0" err="1">
                <a:solidFill>
                  <a:schemeClr val="bg1"/>
                </a:solidFill>
              </a:rPr>
              <a:t>похідна</a:t>
            </a:r>
            <a:r>
              <a:rPr lang="ru-RU" dirty="0">
                <a:solidFill>
                  <a:schemeClr val="bg1"/>
                </a:solidFill>
              </a:rPr>
              <a:t> </a:t>
            </a:r>
            <a:r>
              <a:rPr lang="ru-RU" dirty="0" err="1">
                <a:solidFill>
                  <a:schemeClr val="bg1"/>
                </a:solidFill>
              </a:rPr>
              <a:t>від</a:t>
            </a:r>
            <a:r>
              <a:rPr lang="ru-RU" dirty="0">
                <a:solidFill>
                  <a:schemeClr val="bg1"/>
                </a:solidFill>
              </a:rPr>
              <a:t> </a:t>
            </a:r>
            <a:r>
              <a:rPr lang="ru-RU" dirty="0" err="1" smtClean="0">
                <a:solidFill>
                  <a:schemeClr val="bg1"/>
                </a:solidFill>
              </a:rPr>
              <a:t>роботи</a:t>
            </a:r>
            <a:r>
              <a:rPr lang="en-US" dirty="0" smtClean="0">
                <a:solidFill>
                  <a:schemeClr val="bg1"/>
                </a:solidFill>
              </a:rPr>
              <a:t> A</a:t>
            </a:r>
            <a:r>
              <a:rPr lang="ru-RU" dirty="0" smtClean="0">
                <a:solidFill>
                  <a:schemeClr val="bg1"/>
                </a:solidFill>
              </a:rPr>
              <a:t> </a:t>
            </a:r>
            <a:r>
              <a:rPr lang="ru-RU" dirty="0">
                <a:solidFill>
                  <a:schemeClr val="bg1"/>
                </a:solidFill>
              </a:rPr>
              <a:t>за часом, </a:t>
            </a:r>
            <a:r>
              <a:rPr lang="ru-RU" dirty="0" err="1">
                <a:solidFill>
                  <a:schemeClr val="bg1"/>
                </a:solidFill>
              </a:rPr>
              <a:t>тобто</a:t>
            </a:r>
            <a:r>
              <a:rPr lang="ru-RU" dirty="0">
                <a:solidFill>
                  <a:schemeClr val="bg1"/>
                </a:solidFill>
              </a:rPr>
              <a:t> </a:t>
            </a:r>
            <a:r>
              <a:rPr lang="ru-RU" dirty="0" err="1">
                <a:solidFill>
                  <a:schemeClr val="bg1"/>
                </a:solidFill>
              </a:rPr>
              <a:t>виразом</a:t>
            </a:r>
            <a:r>
              <a:rPr lang="ru-RU" dirty="0" smtClean="0">
                <a:solidFill>
                  <a:schemeClr val="bg1"/>
                </a:solidFill>
              </a:rPr>
              <a:t>:</a:t>
            </a:r>
            <a:endParaRPr lang="en-US" dirty="0" smtClean="0">
              <a:solidFill>
                <a:schemeClr val="bg1"/>
              </a:solidFill>
            </a:endParaRPr>
          </a:p>
          <a:p>
            <a:endParaRPr lang="en-US" dirty="0" smtClean="0">
              <a:solidFill>
                <a:schemeClr val="bg1"/>
              </a:solidFill>
            </a:endParaRPr>
          </a:p>
          <a:p>
            <a:endParaRPr lang="ru-RU" dirty="0">
              <a:solidFill>
                <a:schemeClr val="bg1"/>
              </a:solidFill>
            </a:endParaRPr>
          </a:p>
          <a:p>
            <a:r>
              <a:rPr lang="ru-RU" dirty="0">
                <a:solidFill>
                  <a:schemeClr val="bg1"/>
                </a:solidFill>
              </a:rPr>
              <a:t>— </a:t>
            </a:r>
            <a:r>
              <a:rPr lang="ru-RU" dirty="0" err="1">
                <a:solidFill>
                  <a:schemeClr val="bg1"/>
                </a:solidFill>
              </a:rPr>
              <a:t>це</a:t>
            </a:r>
            <a:r>
              <a:rPr lang="ru-RU" dirty="0">
                <a:solidFill>
                  <a:schemeClr val="bg1"/>
                </a:solidFill>
              </a:rPr>
              <a:t> </a:t>
            </a:r>
            <a:r>
              <a:rPr lang="ru-RU" dirty="0" err="1">
                <a:solidFill>
                  <a:schemeClr val="bg1"/>
                </a:solidFill>
              </a:rPr>
              <a:t>найзагальніший</a:t>
            </a:r>
            <a:r>
              <a:rPr lang="ru-RU" dirty="0">
                <a:solidFill>
                  <a:schemeClr val="bg1"/>
                </a:solidFill>
              </a:rPr>
              <a:t> </a:t>
            </a:r>
            <a:r>
              <a:rPr lang="ru-RU" dirty="0" err="1">
                <a:solidFill>
                  <a:schemeClr val="bg1"/>
                </a:solidFill>
              </a:rPr>
              <a:t>вираз</a:t>
            </a:r>
            <a:r>
              <a:rPr lang="ru-RU" dirty="0">
                <a:solidFill>
                  <a:schemeClr val="bg1"/>
                </a:solidFill>
              </a:rPr>
              <a:t> для </a:t>
            </a:r>
            <a:r>
              <a:rPr lang="ru-RU" dirty="0" err="1">
                <a:solidFill>
                  <a:schemeClr val="bg1"/>
                </a:solidFill>
              </a:rPr>
              <a:t>потужності</a:t>
            </a:r>
            <a:r>
              <a:rPr lang="ru-RU" dirty="0">
                <a:solidFill>
                  <a:schemeClr val="bg1"/>
                </a:solidFill>
              </a:rPr>
              <a:t> в </a:t>
            </a:r>
            <a:r>
              <a:rPr lang="ru-RU" dirty="0" err="1">
                <a:solidFill>
                  <a:schemeClr val="bg1"/>
                </a:solidFill>
              </a:rPr>
              <a:t>електричному</a:t>
            </a:r>
            <a:r>
              <a:rPr lang="ru-RU" dirty="0">
                <a:solidFill>
                  <a:schemeClr val="bg1"/>
                </a:solidFill>
              </a:rPr>
              <a:t> </a:t>
            </a:r>
            <a:r>
              <a:rPr lang="ru-RU" dirty="0" err="1">
                <a:solidFill>
                  <a:schemeClr val="bg1"/>
                </a:solidFill>
              </a:rPr>
              <a:t>колі</a:t>
            </a:r>
            <a:r>
              <a:rPr lang="ru-RU" dirty="0">
                <a:solidFill>
                  <a:schemeClr val="bg1"/>
                </a:solidFill>
              </a:rPr>
              <a:t>.</a:t>
            </a:r>
          </a:p>
          <a:p>
            <a:endParaRPr lang="uk-UA"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3713774"/>
            <a:ext cx="5256584" cy="1041159"/>
          </a:xfrm>
          <a:prstGeom prst="rect">
            <a:avLst/>
          </a:prstGeom>
        </p:spPr>
      </p:pic>
    </p:spTree>
    <p:extLst>
      <p:ext uri="{BB962C8B-B14F-4D97-AF65-F5344CB8AC3E}">
        <p14:creationId xmlns:p14="http://schemas.microsoft.com/office/powerpoint/2010/main" val="134621890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wipe(down)">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endParaRPr lang="uk-UA" dirty="0"/>
          </a:p>
        </p:txBody>
      </p:sp>
      <p:sp>
        <p:nvSpPr>
          <p:cNvPr id="3" name="Місце для вмісту 2"/>
          <p:cNvSpPr>
            <a:spLocks noGrp="1"/>
          </p:cNvSpPr>
          <p:nvPr>
            <p:ph idx="1"/>
          </p:nvPr>
        </p:nvSpPr>
        <p:spPr>
          <a:xfrm>
            <a:off x="457200" y="764704"/>
            <a:ext cx="8229600" cy="5361459"/>
          </a:xfrm>
        </p:spPr>
        <p:txBody>
          <a:bodyPr/>
          <a:lstStyle/>
          <a:p>
            <a:r>
              <a:rPr lang="ru-RU" dirty="0">
                <a:solidFill>
                  <a:schemeClr val="bg1"/>
                </a:solidFill>
              </a:rPr>
              <a:t>З </a:t>
            </a:r>
            <a:r>
              <a:rPr lang="ru-RU" dirty="0" err="1">
                <a:solidFill>
                  <a:schemeClr val="bg1"/>
                </a:solidFill>
              </a:rPr>
              <a:t>врахуванням</a:t>
            </a:r>
            <a:r>
              <a:rPr lang="ru-RU" dirty="0">
                <a:solidFill>
                  <a:schemeClr val="bg1"/>
                </a:solidFill>
              </a:rPr>
              <a:t> закону Ома : </a:t>
            </a:r>
            <a:endParaRPr lang="en-US" dirty="0" smtClean="0">
              <a:solidFill>
                <a:schemeClr val="bg1"/>
              </a:solidFill>
            </a:endParaRPr>
          </a:p>
          <a:p>
            <a:endParaRPr lang="en-US" dirty="0" smtClean="0">
              <a:solidFill>
                <a:schemeClr val="bg1"/>
              </a:solidFill>
            </a:endParaRPr>
          </a:p>
          <a:p>
            <a:endParaRPr lang="ru-RU" dirty="0">
              <a:solidFill>
                <a:schemeClr val="bg1"/>
              </a:solidFill>
            </a:endParaRPr>
          </a:p>
          <a:p>
            <a:r>
              <a:rPr lang="ru-RU" dirty="0" err="1">
                <a:solidFill>
                  <a:schemeClr val="bg1"/>
                </a:solidFill>
              </a:rPr>
              <a:t>Електричну</a:t>
            </a:r>
            <a:r>
              <a:rPr lang="ru-RU" dirty="0">
                <a:solidFill>
                  <a:schemeClr val="bg1"/>
                </a:solidFill>
              </a:rPr>
              <a:t> </a:t>
            </a:r>
            <a:r>
              <a:rPr lang="ru-RU" dirty="0" err="1">
                <a:solidFill>
                  <a:schemeClr val="bg1"/>
                </a:solidFill>
              </a:rPr>
              <a:t>потужність</a:t>
            </a:r>
            <a:r>
              <a:rPr lang="ru-RU" dirty="0">
                <a:solidFill>
                  <a:schemeClr val="bg1"/>
                </a:solidFill>
              </a:rPr>
              <a:t>, </a:t>
            </a:r>
            <a:r>
              <a:rPr lang="ru-RU" dirty="0" err="1">
                <a:solidFill>
                  <a:schemeClr val="bg1"/>
                </a:solidFill>
              </a:rPr>
              <a:t>що</a:t>
            </a:r>
            <a:r>
              <a:rPr lang="ru-RU" dirty="0">
                <a:solidFill>
                  <a:schemeClr val="bg1"/>
                </a:solidFill>
              </a:rPr>
              <a:t> </a:t>
            </a:r>
            <a:r>
              <a:rPr lang="ru-RU" dirty="0" err="1">
                <a:solidFill>
                  <a:schemeClr val="bg1"/>
                </a:solidFill>
              </a:rPr>
              <a:t>виділяється</a:t>
            </a:r>
            <a:r>
              <a:rPr lang="ru-RU" dirty="0">
                <a:solidFill>
                  <a:schemeClr val="bg1"/>
                </a:solidFill>
              </a:rPr>
              <a:t> на </a:t>
            </a:r>
            <a:r>
              <a:rPr lang="ru-RU" dirty="0" err="1">
                <a:solidFill>
                  <a:schemeClr val="bg1"/>
                </a:solidFill>
              </a:rPr>
              <a:t>опорі</a:t>
            </a:r>
            <a:r>
              <a:rPr lang="ru-RU" dirty="0">
                <a:solidFill>
                  <a:schemeClr val="bg1"/>
                </a:solidFill>
              </a:rPr>
              <a:t> </a:t>
            </a:r>
            <a:r>
              <a:rPr lang="en-US" dirty="0" smtClean="0">
                <a:solidFill>
                  <a:schemeClr val="bg1"/>
                </a:solidFill>
              </a:rPr>
              <a:t>R </a:t>
            </a:r>
            <a:r>
              <a:rPr lang="ru-RU" dirty="0" err="1" smtClean="0">
                <a:solidFill>
                  <a:schemeClr val="bg1"/>
                </a:solidFill>
              </a:rPr>
              <a:t>можна</a:t>
            </a:r>
            <a:r>
              <a:rPr lang="ru-RU" dirty="0" smtClean="0">
                <a:solidFill>
                  <a:schemeClr val="bg1"/>
                </a:solidFill>
              </a:rPr>
              <a:t> </a:t>
            </a:r>
            <a:r>
              <a:rPr lang="ru-RU" dirty="0" err="1">
                <a:solidFill>
                  <a:schemeClr val="bg1"/>
                </a:solidFill>
              </a:rPr>
              <a:t>виразити</a:t>
            </a:r>
            <a:r>
              <a:rPr lang="ru-RU" dirty="0">
                <a:solidFill>
                  <a:schemeClr val="bg1"/>
                </a:solidFill>
              </a:rPr>
              <a:t> як через струм: </a:t>
            </a:r>
            <a:endParaRPr lang="en-US" dirty="0" smtClean="0">
              <a:solidFill>
                <a:schemeClr val="bg1"/>
              </a:solidFill>
            </a:endParaRPr>
          </a:p>
          <a:p>
            <a:endParaRPr lang="en-US" dirty="0" smtClean="0">
              <a:solidFill>
                <a:schemeClr val="bg1"/>
              </a:solidFill>
            </a:endParaRPr>
          </a:p>
          <a:p>
            <a:endParaRPr lang="ru-RU" dirty="0">
              <a:solidFill>
                <a:schemeClr val="bg1"/>
              </a:solidFill>
            </a:endParaRPr>
          </a:p>
          <a:p>
            <a:r>
              <a:rPr lang="ru-RU" dirty="0">
                <a:solidFill>
                  <a:schemeClr val="bg1"/>
                </a:solidFill>
              </a:rPr>
              <a:t>так і через </a:t>
            </a:r>
            <a:r>
              <a:rPr lang="ru-RU" dirty="0" err="1">
                <a:solidFill>
                  <a:schemeClr val="bg1"/>
                </a:solidFill>
              </a:rPr>
              <a:t>напругу</a:t>
            </a:r>
            <a:r>
              <a:rPr lang="ru-RU" dirty="0" smtClean="0">
                <a:solidFill>
                  <a:schemeClr val="bg1"/>
                </a:solidFill>
              </a:rPr>
              <a:t>:</a:t>
            </a:r>
            <a:endParaRPr lang="en-US" dirty="0" smtClean="0">
              <a:solidFill>
                <a:schemeClr val="bg1"/>
              </a:solidFill>
            </a:endParaRPr>
          </a:p>
          <a:p>
            <a:endParaRPr lang="ru-RU" dirty="0">
              <a:solidFill>
                <a:schemeClr val="bg1"/>
              </a:solidFill>
            </a:endParaRPr>
          </a:p>
          <a:p>
            <a:endParaRPr lang="uk-UA" dirty="0"/>
          </a:p>
        </p:txBody>
      </p:sp>
      <p:pic>
        <p:nvPicPr>
          <p:cNvPr id="1026" name="Picture 2" descr="U = I \cdot 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36525"/>
            <a:ext cx="762000" cy="133350"/>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1628800"/>
            <a:ext cx="3384376" cy="669606"/>
          </a:xfrm>
          <a:prstGeom prst="rect">
            <a:avLst/>
          </a:prstGeom>
          <a:solidFill>
            <a:schemeClr val="bg1"/>
          </a:solidFill>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4978" y="3789040"/>
            <a:ext cx="3457819" cy="685602"/>
          </a:xfrm>
          <a:prstGeom prst="rect">
            <a:avLst/>
          </a:prstGeom>
        </p:spPr>
      </p:pic>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75210" y="5445224"/>
            <a:ext cx="2520280" cy="1140758"/>
          </a:xfrm>
          <a:prstGeom prst="rect">
            <a:avLst/>
          </a:prstGeom>
        </p:spPr>
      </p:pic>
    </p:spTree>
    <p:extLst>
      <p:ext uri="{BB962C8B-B14F-4D97-AF65-F5344CB8AC3E}">
        <p14:creationId xmlns:p14="http://schemas.microsoft.com/office/powerpoint/2010/main" val="22982399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7" presetID="10" presetClass="emph" presetSubtype="0" fill="hold" nodeType="withEffect">
                                  <p:stCondLst>
                                    <p:cond delay="0"/>
                                  </p:stCondLst>
                                  <p:childTnLst>
                                    <p:anim calcmode="discrete" valueType="str">
                                      <p:cBhvr override="childStyle">
                                        <p:cTn id="8" dur="2000" fill="hold"/>
                                        <p:tgtEl>
                                          <p:spTgt spid="3">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9" presetID="10" presetClass="emph" presetSubtype="0" fill="hold" nodeType="withEffect">
                                  <p:stCondLst>
                                    <p:cond delay="0"/>
                                  </p:stCondLst>
                                  <p:childTnLst>
                                    <p:anim calcmode="discrete" valueType="str">
                                      <p:cBhvr override="childStyle">
                                        <p:cTn id="10" dur="2000" fill="hold"/>
                                        <p:tgtEl>
                                          <p:spTgt spid="3">
                                            <p:txEl>
                                              <p:pRg st="6" end="6"/>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solidFill>
                  <a:schemeClr val="bg1"/>
                </a:solidFill>
              </a:rPr>
              <a:t>Потоки енергії електромагнітного поля</a:t>
            </a:r>
          </a:p>
        </p:txBody>
      </p:sp>
      <p:sp>
        <p:nvSpPr>
          <p:cNvPr id="3" name="Місце для вмісту 2"/>
          <p:cNvSpPr>
            <a:spLocks noGrp="1"/>
          </p:cNvSpPr>
          <p:nvPr>
            <p:ph idx="1"/>
          </p:nvPr>
        </p:nvSpPr>
        <p:spPr/>
        <p:txBody>
          <a:bodyPr/>
          <a:lstStyle/>
          <a:p>
            <a:r>
              <a:rPr lang="ru-RU" dirty="0">
                <a:solidFill>
                  <a:schemeClr val="bg1"/>
                </a:solidFill>
              </a:rPr>
              <a:t>Для </a:t>
            </a:r>
            <a:r>
              <a:rPr lang="ru-RU" dirty="0" err="1">
                <a:solidFill>
                  <a:schemeClr val="bg1"/>
                </a:solidFill>
              </a:rPr>
              <a:t>електромагнітної</a:t>
            </a:r>
            <a:r>
              <a:rPr lang="ru-RU" dirty="0">
                <a:solidFill>
                  <a:schemeClr val="bg1"/>
                </a:solidFill>
              </a:rPr>
              <a:t> </a:t>
            </a:r>
            <a:r>
              <a:rPr lang="ru-RU" dirty="0" err="1">
                <a:solidFill>
                  <a:schemeClr val="bg1"/>
                </a:solidFill>
              </a:rPr>
              <a:t>хвилі</a:t>
            </a:r>
            <a:r>
              <a:rPr lang="ru-RU" dirty="0">
                <a:solidFill>
                  <a:schemeClr val="bg1"/>
                </a:solidFill>
              </a:rPr>
              <a:t> </a:t>
            </a:r>
            <a:r>
              <a:rPr lang="ru-RU" dirty="0" err="1">
                <a:solidFill>
                  <a:schemeClr val="bg1"/>
                </a:solidFill>
              </a:rPr>
              <a:t>густина</a:t>
            </a:r>
            <a:r>
              <a:rPr lang="ru-RU" dirty="0">
                <a:solidFill>
                  <a:schemeClr val="bg1"/>
                </a:solidFill>
              </a:rPr>
              <a:t> потоку </a:t>
            </a:r>
            <a:r>
              <a:rPr lang="ru-RU" dirty="0" err="1">
                <a:solidFill>
                  <a:schemeClr val="bg1"/>
                </a:solidFill>
              </a:rPr>
              <a:t>енергії</a:t>
            </a:r>
            <a:r>
              <a:rPr lang="ru-RU" dirty="0">
                <a:solidFill>
                  <a:schemeClr val="bg1"/>
                </a:solidFill>
              </a:rPr>
              <a:t> </a:t>
            </a:r>
            <a:r>
              <a:rPr lang="ru-RU" dirty="0" err="1">
                <a:solidFill>
                  <a:schemeClr val="bg1"/>
                </a:solidFill>
              </a:rPr>
              <a:t>визначається</a:t>
            </a:r>
            <a:r>
              <a:rPr lang="ru-RU" dirty="0">
                <a:solidFill>
                  <a:schemeClr val="bg1"/>
                </a:solidFill>
              </a:rPr>
              <a:t> вектором </a:t>
            </a:r>
            <a:r>
              <a:rPr lang="ru-RU" dirty="0" err="1">
                <a:solidFill>
                  <a:schemeClr val="bg1"/>
                </a:solidFill>
              </a:rPr>
              <a:t>Пойнтінга</a:t>
            </a:r>
            <a:r>
              <a:rPr lang="ru-RU" dirty="0">
                <a:solidFill>
                  <a:schemeClr val="bg1"/>
                </a:solidFill>
              </a:rPr>
              <a:t> (вектором </a:t>
            </a:r>
            <a:r>
              <a:rPr lang="ru-RU" dirty="0" err="1">
                <a:solidFill>
                  <a:schemeClr val="bg1"/>
                </a:solidFill>
              </a:rPr>
              <a:t>Умова</a:t>
            </a:r>
            <a:r>
              <a:rPr lang="ru-RU" dirty="0">
                <a:solidFill>
                  <a:schemeClr val="bg1"/>
                </a:solidFill>
              </a:rPr>
              <a:t>) </a:t>
            </a:r>
            <a:r>
              <a:rPr lang="ru-RU" b="1" dirty="0">
                <a:solidFill>
                  <a:schemeClr val="bg1"/>
                </a:solidFill>
              </a:rPr>
              <a:t>S</a:t>
            </a:r>
            <a:r>
              <a:rPr lang="ru-RU" dirty="0">
                <a:solidFill>
                  <a:schemeClr val="bg1"/>
                </a:solidFill>
              </a:rPr>
              <a:t>.</a:t>
            </a:r>
          </a:p>
          <a:p>
            <a:r>
              <a:rPr lang="ru-RU" dirty="0">
                <a:solidFill>
                  <a:schemeClr val="bg1"/>
                </a:solidFill>
              </a:rPr>
              <a:t>Вектор </a:t>
            </a:r>
            <a:r>
              <a:rPr lang="ru-RU" dirty="0" err="1">
                <a:solidFill>
                  <a:schemeClr val="bg1"/>
                </a:solidFill>
              </a:rPr>
              <a:t>Пойнтінга</a:t>
            </a:r>
            <a:r>
              <a:rPr lang="ru-RU" dirty="0">
                <a:solidFill>
                  <a:schemeClr val="bg1"/>
                </a:solidFill>
              </a:rPr>
              <a:t> </a:t>
            </a:r>
            <a:r>
              <a:rPr lang="ru-RU" dirty="0" err="1">
                <a:solidFill>
                  <a:schemeClr val="bg1"/>
                </a:solidFill>
              </a:rPr>
              <a:t>пропорційний</a:t>
            </a:r>
            <a:r>
              <a:rPr lang="ru-RU" dirty="0">
                <a:solidFill>
                  <a:schemeClr val="bg1"/>
                </a:solidFill>
              </a:rPr>
              <a:t> векторному </a:t>
            </a:r>
            <a:r>
              <a:rPr lang="ru-RU" dirty="0" err="1">
                <a:solidFill>
                  <a:schemeClr val="bg1"/>
                </a:solidFill>
              </a:rPr>
              <a:t>добутку</a:t>
            </a:r>
            <a:r>
              <a:rPr lang="ru-RU" dirty="0">
                <a:solidFill>
                  <a:schemeClr val="bg1"/>
                </a:solidFill>
              </a:rPr>
              <a:t> </a:t>
            </a:r>
            <a:r>
              <a:rPr lang="ru-RU" dirty="0" err="1">
                <a:solidFill>
                  <a:schemeClr val="bg1"/>
                </a:solidFill>
              </a:rPr>
              <a:t>напруженостей</a:t>
            </a:r>
            <a:r>
              <a:rPr lang="ru-RU" dirty="0">
                <a:solidFill>
                  <a:schemeClr val="bg1"/>
                </a:solidFill>
              </a:rPr>
              <a:t> </a:t>
            </a:r>
            <a:r>
              <a:rPr lang="ru-RU" dirty="0" err="1">
                <a:solidFill>
                  <a:schemeClr val="bg1"/>
                </a:solidFill>
              </a:rPr>
              <a:t>електричного</a:t>
            </a:r>
            <a:r>
              <a:rPr lang="ru-RU" dirty="0">
                <a:solidFill>
                  <a:schemeClr val="bg1"/>
                </a:solidFill>
              </a:rPr>
              <a:t> та </a:t>
            </a:r>
            <a:r>
              <a:rPr lang="ru-RU" dirty="0" err="1">
                <a:solidFill>
                  <a:schemeClr val="bg1"/>
                </a:solidFill>
              </a:rPr>
              <a:t>магнітного</a:t>
            </a:r>
            <a:r>
              <a:rPr lang="ru-RU" dirty="0">
                <a:solidFill>
                  <a:schemeClr val="bg1"/>
                </a:solidFill>
              </a:rPr>
              <a:t> </a:t>
            </a:r>
            <a:r>
              <a:rPr lang="ru-RU" dirty="0" err="1">
                <a:solidFill>
                  <a:schemeClr val="bg1"/>
                </a:solidFill>
              </a:rPr>
              <a:t>полів</a:t>
            </a:r>
            <a:endParaRPr lang="ru-RU" dirty="0">
              <a:solidFill>
                <a:schemeClr val="bg1"/>
              </a:solidFill>
            </a:endParaRPr>
          </a:p>
          <a:p>
            <a:endParaRPr lang="uk-UA" dirty="0"/>
          </a:p>
        </p:txBody>
      </p:sp>
    </p:spTree>
    <p:extLst>
      <p:ext uri="{BB962C8B-B14F-4D97-AF65-F5344CB8AC3E}">
        <p14:creationId xmlns:p14="http://schemas.microsoft.com/office/powerpoint/2010/main" val="156026210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3">
                                            <p:txEl>
                                              <p:pRg st="0" end="0"/>
                                            </p:txEl>
                                          </p:spTgt>
                                        </p:tgtEl>
                                        <p:attrNameLst>
                                          <p:attrName>ppt_x</p:attrName>
                                          <p:attrName>ppt_y</p:attrName>
                                        </p:attrNameLst>
                                      </p:cBhvr>
                                    </p:animMotion>
                                  </p:childTnLst>
                                </p:cTn>
                              </p:par>
                              <p:par>
                                <p:cTn id="7" presetID="26" presetClass="path" presetSubtype="0" accel="50000" decel="50000" fill="hold" nodeType="with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8" dur="2000" fill="hold"/>
                                        <p:tgtEl>
                                          <p:spTgt spid="3">
                                            <p:txEl>
                                              <p:pRg st="1" end="1"/>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a:xfrm>
            <a:off x="457200" y="908720"/>
            <a:ext cx="8229600" cy="5217443"/>
          </a:xfrm>
        </p:spPr>
        <p:txBody>
          <a:bodyPr>
            <a:normAutofit/>
          </a:bodyPr>
          <a:lstStyle/>
          <a:p>
            <a:r>
              <a:rPr lang="ru-RU" sz="3600" dirty="0">
                <a:solidFill>
                  <a:schemeClr val="bg1"/>
                </a:solidFill>
              </a:rPr>
              <a:t>Сам факт </a:t>
            </a:r>
            <a:r>
              <a:rPr lang="ru-RU" sz="3600" dirty="0" err="1">
                <a:solidFill>
                  <a:schemeClr val="bg1"/>
                </a:solidFill>
              </a:rPr>
              <a:t>існування</a:t>
            </a:r>
            <a:r>
              <a:rPr lang="ru-RU" sz="3600" dirty="0">
                <a:solidFill>
                  <a:schemeClr val="bg1"/>
                </a:solidFill>
              </a:rPr>
              <a:t> </a:t>
            </a:r>
            <a:r>
              <a:rPr lang="ru-RU" sz="3600" dirty="0" err="1">
                <a:solidFill>
                  <a:schemeClr val="bg1"/>
                </a:solidFill>
              </a:rPr>
              <a:t>потоків</a:t>
            </a:r>
            <a:r>
              <a:rPr lang="ru-RU" sz="3600" dirty="0">
                <a:solidFill>
                  <a:schemeClr val="bg1"/>
                </a:solidFill>
              </a:rPr>
              <a:t> </a:t>
            </a:r>
            <a:r>
              <a:rPr lang="ru-RU" sz="3600" dirty="0" err="1">
                <a:solidFill>
                  <a:schemeClr val="bg1"/>
                </a:solidFill>
              </a:rPr>
              <a:t>енергії</a:t>
            </a:r>
            <a:r>
              <a:rPr lang="ru-RU" sz="3600" dirty="0">
                <a:solidFill>
                  <a:schemeClr val="bg1"/>
                </a:solidFill>
              </a:rPr>
              <a:t> в </a:t>
            </a:r>
            <a:r>
              <a:rPr lang="ru-RU" sz="3600" dirty="0" err="1">
                <a:solidFill>
                  <a:schemeClr val="bg1"/>
                </a:solidFill>
              </a:rPr>
              <a:t>постійних</a:t>
            </a:r>
            <a:r>
              <a:rPr lang="ru-RU" sz="3600" dirty="0">
                <a:solidFill>
                  <a:schemeClr val="bg1"/>
                </a:solidFill>
              </a:rPr>
              <a:t> </a:t>
            </a:r>
            <a:r>
              <a:rPr lang="ru-RU" sz="3600" dirty="0" err="1">
                <a:solidFill>
                  <a:schemeClr val="bg1"/>
                </a:solidFill>
              </a:rPr>
              <a:t>електричних</a:t>
            </a:r>
            <a:r>
              <a:rPr lang="ru-RU" sz="3600" dirty="0">
                <a:solidFill>
                  <a:schemeClr val="bg1"/>
                </a:solidFill>
              </a:rPr>
              <a:t> і </a:t>
            </a:r>
            <a:r>
              <a:rPr lang="ru-RU" sz="3600" dirty="0" err="1">
                <a:solidFill>
                  <a:schemeClr val="bg1"/>
                </a:solidFill>
              </a:rPr>
              <a:t>магнітних</a:t>
            </a:r>
            <a:r>
              <a:rPr lang="ru-RU" sz="3600" dirty="0">
                <a:solidFill>
                  <a:schemeClr val="bg1"/>
                </a:solidFill>
              </a:rPr>
              <a:t> полях, на перший </a:t>
            </a:r>
            <a:r>
              <a:rPr lang="ru-RU" sz="3600" dirty="0" err="1">
                <a:solidFill>
                  <a:schemeClr val="bg1"/>
                </a:solidFill>
              </a:rPr>
              <a:t>погляд</a:t>
            </a:r>
            <a:r>
              <a:rPr lang="ru-RU" sz="3600" dirty="0">
                <a:solidFill>
                  <a:schemeClr val="bg1"/>
                </a:solidFill>
              </a:rPr>
              <a:t>, </a:t>
            </a:r>
            <a:r>
              <a:rPr lang="ru-RU" sz="3600" dirty="0" err="1">
                <a:solidFill>
                  <a:schemeClr val="bg1"/>
                </a:solidFill>
              </a:rPr>
              <a:t>виглядає</a:t>
            </a:r>
            <a:r>
              <a:rPr lang="ru-RU" sz="3600" dirty="0">
                <a:solidFill>
                  <a:schemeClr val="bg1"/>
                </a:solidFill>
              </a:rPr>
              <a:t> </a:t>
            </a:r>
            <a:r>
              <a:rPr lang="ru-RU" sz="3600" dirty="0" err="1">
                <a:solidFill>
                  <a:schemeClr val="bg1"/>
                </a:solidFill>
              </a:rPr>
              <a:t>дуже</a:t>
            </a:r>
            <a:r>
              <a:rPr lang="ru-RU" sz="3600" dirty="0">
                <a:solidFill>
                  <a:schemeClr val="bg1"/>
                </a:solidFill>
              </a:rPr>
              <a:t> </a:t>
            </a:r>
            <a:r>
              <a:rPr lang="ru-RU" sz="3600" dirty="0" err="1">
                <a:solidFill>
                  <a:schemeClr val="bg1"/>
                </a:solidFill>
              </a:rPr>
              <a:t>дивним</a:t>
            </a:r>
            <a:r>
              <a:rPr lang="ru-RU" sz="3600" dirty="0">
                <a:solidFill>
                  <a:schemeClr val="bg1"/>
                </a:solidFill>
              </a:rPr>
              <a:t>, але </a:t>
            </a:r>
            <a:r>
              <a:rPr lang="ru-RU" sz="3600" dirty="0" err="1">
                <a:solidFill>
                  <a:schemeClr val="bg1"/>
                </a:solidFill>
              </a:rPr>
              <a:t>це</a:t>
            </a:r>
            <a:r>
              <a:rPr lang="ru-RU" sz="3600" dirty="0">
                <a:solidFill>
                  <a:schemeClr val="bg1"/>
                </a:solidFill>
              </a:rPr>
              <a:t> не приводить до будь-</a:t>
            </a:r>
            <a:r>
              <a:rPr lang="ru-RU" sz="3600" dirty="0" err="1">
                <a:solidFill>
                  <a:schemeClr val="bg1"/>
                </a:solidFill>
              </a:rPr>
              <a:t>яких</a:t>
            </a:r>
            <a:r>
              <a:rPr lang="ru-RU" sz="3600" dirty="0">
                <a:solidFill>
                  <a:schemeClr val="bg1"/>
                </a:solidFill>
              </a:rPr>
              <a:t> </a:t>
            </a:r>
            <a:r>
              <a:rPr lang="ru-RU" sz="3600" dirty="0" err="1">
                <a:solidFill>
                  <a:schemeClr val="bg1"/>
                </a:solidFill>
              </a:rPr>
              <a:t>парадоксів</a:t>
            </a:r>
            <a:r>
              <a:rPr lang="ru-RU" sz="3600" dirty="0">
                <a:solidFill>
                  <a:schemeClr val="bg1"/>
                </a:solidFill>
              </a:rPr>
              <a:t>; </a:t>
            </a:r>
            <a:r>
              <a:rPr lang="ru-RU" sz="3600" dirty="0" err="1">
                <a:solidFill>
                  <a:schemeClr val="bg1"/>
                </a:solidFill>
              </a:rPr>
              <a:t>більш</a:t>
            </a:r>
            <a:r>
              <a:rPr lang="ru-RU" sz="3600" dirty="0">
                <a:solidFill>
                  <a:schemeClr val="bg1"/>
                </a:solidFill>
              </a:rPr>
              <a:t> того, </a:t>
            </a:r>
            <a:r>
              <a:rPr lang="ru-RU" sz="3600" dirty="0" err="1">
                <a:solidFill>
                  <a:schemeClr val="bg1"/>
                </a:solidFill>
              </a:rPr>
              <a:t>такі</a:t>
            </a:r>
            <a:r>
              <a:rPr lang="ru-RU" sz="3600" dirty="0">
                <a:solidFill>
                  <a:schemeClr val="bg1"/>
                </a:solidFill>
              </a:rPr>
              <a:t> потоки </a:t>
            </a:r>
            <a:r>
              <a:rPr lang="ru-RU" sz="3600" dirty="0" err="1">
                <a:solidFill>
                  <a:schemeClr val="bg1"/>
                </a:solidFill>
              </a:rPr>
              <a:t>можуть</a:t>
            </a:r>
            <a:r>
              <a:rPr lang="ru-RU" sz="3600" dirty="0">
                <a:solidFill>
                  <a:schemeClr val="bg1"/>
                </a:solidFill>
              </a:rPr>
              <a:t> бути </a:t>
            </a:r>
            <a:r>
              <a:rPr lang="ru-RU" sz="3600" dirty="0" err="1">
                <a:solidFill>
                  <a:schemeClr val="bg1"/>
                </a:solidFill>
              </a:rPr>
              <a:t>виявлені</a:t>
            </a:r>
            <a:r>
              <a:rPr lang="ru-RU" sz="3600" dirty="0">
                <a:solidFill>
                  <a:schemeClr val="bg1"/>
                </a:solidFill>
              </a:rPr>
              <a:t> </a:t>
            </a:r>
            <a:r>
              <a:rPr lang="ru-RU" sz="3600" dirty="0" err="1">
                <a:solidFill>
                  <a:schemeClr val="bg1"/>
                </a:solidFill>
              </a:rPr>
              <a:t>експериментально</a:t>
            </a:r>
            <a:r>
              <a:rPr lang="ru-RU" sz="3600" dirty="0">
                <a:solidFill>
                  <a:schemeClr val="bg1"/>
                </a:solidFill>
              </a:rPr>
              <a:t>.</a:t>
            </a:r>
            <a:endParaRPr lang="uk-UA" sz="3600" dirty="0">
              <a:solidFill>
                <a:schemeClr val="bg1"/>
              </a:solidFill>
            </a:endParaRPr>
          </a:p>
        </p:txBody>
      </p:sp>
    </p:spTree>
    <p:extLst>
      <p:ext uri="{BB962C8B-B14F-4D97-AF65-F5344CB8AC3E}">
        <p14:creationId xmlns:p14="http://schemas.microsoft.com/office/powerpoint/2010/main" val="6873122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4" presetClass="emph" presetSubtype="0" fill="hold" nodeType="clickEffect">
                                  <p:stCondLst>
                                    <p:cond delay="0"/>
                                  </p:stCondLst>
                                  <p:iterate type="lt">
                                    <p:tmPct val="10000"/>
                                  </p:iterate>
                                  <p:childTnLst>
                                    <p:animMotion origin="layout" path="M 0.0 0.0 L 0.0 -0.07213" pathEditMode="relative" ptsTypes="">
                                      <p:cBhvr>
                                        <p:cTn id="24" dur="250" accel="50000" decel="50000" autoRev="1" fill="hold">
                                          <p:stCondLst>
                                            <p:cond delay="0"/>
                                          </p:stCondLst>
                                        </p:cTn>
                                        <p:tgtEl>
                                          <p:spTgt spid="3">
                                            <p:txEl>
                                              <p:pRg st="0" end="0"/>
                                            </p:txEl>
                                          </p:spTgt>
                                        </p:tgtEl>
                                        <p:attrNameLst>
                                          <p:attrName>ppt_x</p:attrName>
                                          <p:attrName>ppt_y</p:attrName>
                                        </p:attrNameLst>
                                      </p:cBhvr>
                                    </p:animMotion>
                                    <p:animRot by="1500000">
                                      <p:cBhvr>
                                        <p:cTn id="25" dur="125" fill="hold">
                                          <p:stCondLst>
                                            <p:cond delay="0"/>
                                          </p:stCondLst>
                                        </p:cTn>
                                        <p:tgtEl>
                                          <p:spTgt spid="3">
                                            <p:txEl>
                                              <p:pRg st="0" end="0"/>
                                            </p:txEl>
                                          </p:spTgt>
                                        </p:tgtEl>
                                        <p:attrNameLst>
                                          <p:attrName>r</p:attrName>
                                        </p:attrNameLst>
                                      </p:cBhvr>
                                    </p:animRot>
                                    <p:animRot by="-1500000">
                                      <p:cBhvr>
                                        <p:cTn id="26" dur="125" fill="hold">
                                          <p:stCondLst>
                                            <p:cond delay="125"/>
                                          </p:stCondLst>
                                        </p:cTn>
                                        <p:tgtEl>
                                          <p:spTgt spid="3">
                                            <p:txEl>
                                              <p:pRg st="0" end="0"/>
                                            </p:txEl>
                                          </p:spTgt>
                                        </p:tgtEl>
                                        <p:attrNameLst>
                                          <p:attrName>r</p:attrName>
                                        </p:attrNameLst>
                                      </p:cBhvr>
                                    </p:animRot>
                                    <p:animRot by="-1500000">
                                      <p:cBhvr>
                                        <p:cTn id="27" dur="125" fill="hold">
                                          <p:stCondLst>
                                            <p:cond delay="250"/>
                                          </p:stCondLst>
                                        </p:cTn>
                                        <p:tgtEl>
                                          <p:spTgt spid="3">
                                            <p:txEl>
                                              <p:pRg st="0" end="0"/>
                                            </p:txEl>
                                          </p:spTgt>
                                        </p:tgtEl>
                                        <p:attrNameLst>
                                          <p:attrName>r</p:attrName>
                                        </p:attrNameLst>
                                      </p:cBhvr>
                                    </p:animRot>
                                    <p:animRot by="1500000">
                                      <p:cBhvr>
                                        <p:cTn id="28"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308</Words>
  <Application>Microsoft Office PowerPoint</Application>
  <PresentationFormat>Екран (4:3)</PresentationFormat>
  <Paragraphs>32</Paragraphs>
  <Slides>9</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9</vt:i4>
      </vt:variant>
    </vt:vector>
  </HeadingPairs>
  <TitlesOfParts>
    <vt:vector size="10" baseType="lpstr">
      <vt:lpstr>Тема Office</vt:lpstr>
      <vt:lpstr>Енергія електричного поля</vt:lpstr>
      <vt:lpstr>Презентація PowerPoint</vt:lpstr>
      <vt:lpstr>Презентація PowerPoint</vt:lpstr>
      <vt:lpstr>Фізичні основи</vt:lpstr>
      <vt:lpstr>Презентація PowerPoint</vt:lpstr>
      <vt:lpstr>Потужність електричного струму в колі</vt:lpstr>
      <vt:lpstr>Презентація PowerPoint</vt:lpstr>
      <vt:lpstr>Потоки енергії електромагнітного поля</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Енергія електричного поля</dc:title>
  <dc:creator>home</dc:creator>
  <cp:lastModifiedBy>home</cp:lastModifiedBy>
  <cp:revision>9</cp:revision>
  <dcterms:created xsi:type="dcterms:W3CDTF">2014-04-23T19:18:57Z</dcterms:created>
  <dcterms:modified xsi:type="dcterms:W3CDTF">2014-04-27T18:04:29Z</dcterms:modified>
</cp:coreProperties>
</file>