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2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12.02.2013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12.02.2013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12.02.2013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12.02.2013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12.02.2013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12.02.2013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12.02.2013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12.02.2013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do.gendocs.ru/docs/index-220866.html" TargetMode="External"/><Relationship Id="rId2" Type="http://schemas.openxmlformats.org/officeDocument/2006/relationships/hyperlink" Target="http://ru.wikipedia.org/wiki/%D0%A0%D0%B5%D0%B7%D0%BE%D0%BD%D0%B0%D0%BD%D1%81" TargetMode="External"/><Relationship Id="rId1" Type="http://schemas.openxmlformats.org/officeDocument/2006/relationships/slideLayout" Target="../slideLayouts/slideLayout2.xml"/><Relationship Id="rId6" Type="http://schemas.openxmlformats.org/officeDocument/2006/relationships/hyperlink" Target="http://900igr.net/kartinki/fizika/Vynuzhdennye-kolebanija-rezonans/006-Razrushenie-mosta-v-rezultate-togo-chto-po-nemu-shli-marshevym-shagom.html" TargetMode="External"/><Relationship Id="rId5" Type="http://schemas.openxmlformats.org/officeDocument/2006/relationships/hyperlink" Target="http://ru.wikipedia.org/wiki/%D0%9F%D0%BE%D1%80%D1%82%D0%B0%D0%BB:%D0%9D%D0%B0%D1%83%D0%BA%D0%B0" TargetMode="External"/><Relationship Id="rId4" Type="http://schemas.openxmlformats.org/officeDocument/2006/relationships/hyperlink" Target="http://www.ngpedia.ru/id626228p2.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7356" y="714356"/>
            <a:ext cx="6429420" cy="3357586"/>
          </a:xfrm>
        </p:spPr>
        <p:txBody>
          <a:bodyPr>
            <a:normAutofit/>
          </a:bodyPr>
          <a:lstStyle/>
          <a:p>
            <a:pPr algn="ctr"/>
            <a:r>
              <a:rPr lang="ru-RU" sz="6000" dirty="0" smtClean="0"/>
              <a:t>Его величество - Резонанс</a:t>
            </a:r>
            <a:endParaRPr lang="ru-RU" sz="6000" dirty="0"/>
          </a:p>
        </p:txBody>
      </p:sp>
      <p:sp>
        <p:nvSpPr>
          <p:cNvPr id="3" name="Подзаголовок 2"/>
          <p:cNvSpPr>
            <a:spLocks noGrp="1"/>
          </p:cNvSpPr>
          <p:nvPr>
            <p:ph type="subTitle" idx="1"/>
          </p:nvPr>
        </p:nvSpPr>
        <p:spPr/>
        <p:txBody>
          <a:bodyPr>
            <a:normAutofit lnSpcReduction="10000"/>
          </a:bodyPr>
          <a:lstStyle/>
          <a:p>
            <a:pPr algn="r"/>
            <a:r>
              <a:rPr lang="ru-RU" dirty="0" smtClean="0"/>
              <a:t>Презентацию выполнила</a:t>
            </a:r>
          </a:p>
          <a:p>
            <a:pPr algn="r"/>
            <a:r>
              <a:rPr lang="ru-RU" dirty="0" smtClean="0"/>
              <a:t>Ученица 10-А класса</a:t>
            </a:r>
          </a:p>
          <a:p>
            <a:pPr algn="r"/>
            <a:r>
              <a:rPr lang="ru-RU" dirty="0" err="1" smtClean="0"/>
              <a:t>СОШ</a:t>
            </a:r>
            <a:r>
              <a:rPr lang="ru-RU" dirty="0" smtClean="0"/>
              <a:t> №2 г. Новомосковска</a:t>
            </a:r>
          </a:p>
          <a:p>
            <a:pPr algn="r"/>
            <a:r>
              <a:rPr lang="ru-RU" dirty="0" smtClean="0"/>
              <a:t>Очеретяная </a:t>
            </a:r>
            <a:r>
              <a:rPr lang="ru-RU" dirty="0" err="1" smtClean="0"/>
              <a:t>Карина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endParaRPr lang="ru-RU"/>
          </a:p>
        </p:txBody>
      </p:sp>
      <p:pic>
        <p:nvPicPr>
          <p:cNvPr id="1026" name="Picture 2" descr="http://avivas.ru/img/photo/9/25232.jpg"/>
          <p:cNvPicPr>
            <a:picLocks noChangeAspect="1" noChangeArrowheads="1"/>
          </p:cNvPicPr>
          <p:nvPr/>
        </p:nvPicPr>
        <p:blipFill>
          <a:blip r:embed="rId2"/>
          <a:srcRect/>
          <a:stretch>
            <a:fillRect/>
          </a:stretch>
        </p:blipFill>
        <p:spPr bwMode="auto">
          <a:xfrm>
            <a:off x="428596" y="642918"/>
            <a:ext cx="8044817" cy="53578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Резонанс можем наблюдать в акустике, оптике, астрофизике - в многих областях науки, а также в природе.</a:t>
            </a:r>
            <a:endParaRPr lang="ru-RU" dirty="0"/>
          </a:p>
        </p:txBody>
      </p:sp>
      <p:sp>
        <p:nvSpPr>
          <p:cNvPr id="3" name="Содержимое 2"/>
          <p:cNvSpPr>
            <a:spLocks noGrp="1"/>
          </p:cNvSpPr>
          <p:nvPr>
            <p:ph sz="quarter" idx="1"/>
          </p:nvPr>
        </p:nvSpPr>
        <p:spPr/>
        <p:txBody>
          <a:bodyPr>
            <a:normAutofit/>
          </a:bodyPr>
          <a:lstStyle/>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endParaRPr lang="ru-RU" sz="1100" dirty="0" smtClean="0"/>
          </a:p>
          <a:p>
            <a:pPr>
              <a:buNone/>
            </a:pPr>
            <a:r>
              <a:rPr lang="ru-RU" sz="1100" dirty="0" smtClean="0"/>
              <a:t>Виды </a:t>
            </a:r>
            <a:r>
              <a:rPr lang="ru-RU" sz="1100" dirty="0" smtClean="0"/>
              <a:t>оптических резонаторов типа </a:t>
            </a:r>
            <a:r>
              <a:rPr lang="ru-RU" sz="1100" dirty="0" err="1" smtClean="0"/>
              <a:t>Фабри-Перо</a:t>
            </a:r>
            <a:r>
              <a:rPr lang="ru-RU" sz="1100" dirty="0" smtClean="0"/>
              <a:t>:</a:t>
            </a:r>
            <a:br>
              <a:rPr lang="ru-RU" sz="1100" dirty="0" smtClean="0"/>
            </a:br>
            <a:r>
              <a:rPr lang="ru-RU" sz="1100" dirty="0" smtClean="0"/>
              <a:t>1. </a:t>
            </a:r>
            <a:r>
              <a:rPr lang="ru-RU" sz="1100" dirty="0" err="1" smtClean="0"/>
              <a:t>плоско-параллельный</a:t>
            </a:r>
            <a:r>
              <a:rPr lang="ru-RU" sz="1100" dirty="0" smtClean="0"/>
              <a:t>;</a:t>
            </a:r>
            <a:br>
              <a:rPr lang="ru-RU" sz="1100" dirty="0" smtClean="0"/>
            </a:br>
            <a:r>
              <a:rPr lang="ru-RU" sz="1100" dirty="0" smtClean="0"/>
              <a:t>2. концентрический (сферический);</a:t>
            </a:r>
            <a:br>
              <a:rPr lang="ru-RU" sz="1100" dirty="0" smtClean="0"/>
            </a:br>
            <a:r>
              <a:rPr lang="ru-RU" sz="1100" dirty="0" smtClean="0"/>
              <a:t>3. полусферический;</a:t>
            </a:r>
            <a:br>
              <a:rPr lang="ru-RU" sz="1100" dirty="0" smtClean="0"/>
            </a:br>
            <a:r>
              <a:rPr lang="ru-RU" sz="1100" dirty="0" smtClean="0"/>
              <a:t>4. конфокальный;</a:t>
            </a:r>
            <a:br>
              <a:rPr lang="ru-RU" sz="1100" dirty="0" smtClean="0"/>
            </a:br>
            <a:r>
              <a:rPr lang="ru-RU" sz="1100" dirty="0" smtClean="0"/>
              <a:t>5. выпукло-вогнутый.</a:t>
            </a:r>
            <a:endParaRPr lang="ru-RU" sz="1100" dirty="0"/>
          </a:p>
        </p:txBody>
      </p:sp>
      <p:pic>
        <p:nvPicPr>
          <p:cNvPr id="22530" name="Picture 2" descr="http://t0.gstatic.com/images?q=tbn:ANd9GcSVjmdup6XOFr_c1f-SSjGjeKC-V5P0m7EWoyTfdILv4GDurP7h"/>
          <p:cNvPicPr>
            <a:picLocks noChangeAspect="1" noChangeArrowheads="1"/>
          </p:cNvPicPr>
          <p:nvPr/>
        </p:nvPicPr>
        <p:blipFill>
          <a:blip r:embed="rId2"/>
          <a:srcRect/>
          <a:stretch>
            <a:fillRect/>
          </a:stretch>
        </p:blipFill>
        <p:spPr bwMode="auto">
          <a:xfrm>
            <a:off x="4214810" y="3714752"/>
            <a:ext cx="4441714" cy="2928958"/>
          </a:xfrm>
          <a:prstGeom prst="rect">
            <a:avLst/>
          </a:prstGeom>
          <a:noFill/>
        </p:spPr>
      </p:pic>
      <p:pic>
        <p:nvPicPr>
          <p:cNvPr id="22532" name="Picture 4" descr="http://upload.wikimedia.org/wikipedia/commons/thumb/3/3c/Optical_cavities.png/300px-Optical_cavities.png"/>
          <p:cNvPicPr>
            <a:picLocks noChangeAspect="1" noChangeArrowheads="1"/>
          </p:cNvPicPr>
          <p:nvPr/>
        </p:nvPicPr>
        <p:blipFill>
          <a:blip r:embed="rId3"/>
          <a:srcRect/>
          <a:stretch>
            <a:fillRect/>
          </a:stretch>
        </p:blipFill>
        <p:spPr bwMode="auto">
          <a:xfrm>
            <a:off x="285720" y="1857364"/>
            <a:ext cx="3671118" cy="2643206"/>
          </a:xfrm>
          <a:prstGeom prst="rect">
            <a:avLst/>
          </a:prstGeom>
          <a:noFill/>
        </p:spPr>
      </p:pic>
      <p:pic>
        <p:nvPicPr>
          <p:cNvPr id="22536" name="Picture 8" descr="http://upload.wikimedia.org/wikipedia/commons/thumb/4/43/Biber_mysterien.jpg/250px-Biber_mysterien.jpg"/>
          <p:cNvPicPr>
            <a:picLocks noChangeAspect="1" noChangeArrowheads="1"/>
          </p:cNvPicPr>
          <p:nvPr/>
        </p:nvPicPr>
        <p:blipFill>
          <a:blip r:embed="rId4"/>
          <a:srcRect/>
          <a:stretch>
            <a:fillRect/>
          </a:stretch>
        </p:blipFill>
        <p:spPr bwMode="auto">
          <a:xfrm>
            <a:off x="5143504" y="1285860"/>
            <a:ext cx="2500330" cy="230030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043890" cy="357190"/>
          </a:xfrm>
        </p:spPr>
        <p:txBody>
          <a:bodyPr>
            <a:normAutofit fontScale="90000"/>
          </a:bodyPr>
          <a:lstStyle/>
          <a:p>
            <a:pPr algn="ctr"/>
            <a:r>
              <a:rPr lang="ru-RU" b="1" dirty="0" smtClean="0">
                <a:effectLst>
                  <a:outerShdw blurRad="38100" dist="38100" dir="2700000" algn="tl">
                    <a:srgbClr val="000000">
                      <a:alpha val="43137"/>
                    </a:srgbClr>
                  </a:outerShdw>
                </a:effectLst>
              </a:rPr>
              <a:t>Полезен ли резонанс?</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428596" y="642918"/>
            <a:ext cx="7786742" cy="6215082"/>
          </a:xfrm>
        </p:spPr>
        <p:txBody>
          <a:bodyPr>
            <a:normAutofit lnSpcReduction="10000"/>
          </a:bodyPr>
          <a:lstStyle/>
          <a:p>
            <a:pPr>
              <a:buNone/>
            </a:pPr>
            <a:r>
              <a:rPr lang="ru-RU" dirty="0" smtClean="0">
                <a:effectLst>
                  <a:outerShdw blurRad="38100" dist="38100" dir="2700000" algn="tl">
                    <a:srgbClr val="000000">
                      <a:alpha val="43137"/>
                    </a:srgbClr>
                  </a:outerShdw>
                </a:effectLst>
              </a:rPr>
              <a:t>Явление резонанса нужно учитывать на практике. В одних случаях он может быть полезен в других - вреден.</a:t>
            </a:r>
          </a:p>
          <a:p>
            <a:pPr>
              <a:buNone/>
            </a:pPr>
            <a:r>
              <a:rPr lang="ru-RU" dirty="0" smtClean="0">
                <a:effectLst>
                  <a:outerShdw blurRad="38100" dist="38100" dir="2700000" algn="tl">
                    <a:srgbClr val="000000">
                      <a:alpha val="43137"/>
                    </a:srgbClr>
                  </a:outerShdw>
                </a:effectLst>
              </a:rPr>
              <a:t>Резонансные явления могут вызывать необратимые разрушения в различных механических системах, например, неправильно спроектированных мостах. Так, в 1940 году разрушился </a:t>
            </a:r>
            <a:r>
              <a:rPr lang="ru-RU" dirty="0" err="1" smtClean="0">
                <a:effectLst>
                  <a:outerShdw blurRad="38100" dist="38100" dir="2700000" algn="tl">
                    <a:srgbClr val="000000">
                      <a:alpha val="43137"/>
                    </a:srgbClr>
                  </a:outerShdw>
                </a:effectLst>
              </a:rPr>
              <a:t>Такомский</a:t>
            </a:r>
            <a:r>
              <a:rPr lang="ru-RU" dirty="0" smtClean="0">
                <a:effectLst>
                  <a:outerShdw blurRad="38100" dist="38100" dir="2700000" algn="tl">
                    <a:srgbClr val="000000">
                      <a:alpha val="43137"/>
                    </a:srgbClr>
                  </a:outerShdw>
                </a:effectLst>
              </a:rPr>
              <a:t> мост в США, спроектированный без учёта ветровой нагрузки. Ранее, в 1905 году, рухнул Египетский мост в Санкт-Петербурге, когда по нему проходил конный эскадрон, причиной чего также считают резонанс, хотя расчётами это не подтверждается. Тем не менее, существует правило, заставляющее строй солдат сбивать шаг при прохождении мостов. 20 мая 2010 года в Волгограде затанцевал мост. По официальной версии мост вошёл в резонанс под действием ветровых нагрузок</a:t>
            </a: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7467600" cy="1143000"/>
          </a:xfrm>
        </p:spPr>
        <p:txBody>
          <a:bodyPr/>
          <a:lstStyle/>
          <a:p>
            <a:r>
              <a:rPr lang="ru-RU" dirty="0" smtClean="0"/>
              <a:t>Томский мост</a:t>
            </a:r>
            <a:endParaRPr lang="ru-RU" dirty="0"/>
          </a:p>
        </p:txBody>
      </p:sp>
      <p:sp>
        <p:nvSpPr>
          <p:cNvPr id="3" name="Содержимое 2"/>
          <p:cNvSpPr>
            <a:spLocks noGrp="1"/>
          </p:cNvSpPr>
          <p:nvPr>
            <p:ph sz="quarter" idx="1"/>
          </p:nvPr>
        </p:nvSpPr>
        <p:spPr/>
        <p:txBody>
          <a:bodyPr/>
          <a:lstStyle/>
          <a:p>
            <a:endParaRPr lang="ru-RU" dirty="0"/>
          </a:p>
        </p:txBody>
      </p:sp>
      <p:pic>
        <p:nvPicPr>
          <p:cNvPr id="24578" name="Picture 2" descr="http://fizportal.ru/k/1996.jpg"/>
          <p:cNvPicPr>
            <a:picLocks noChangeAspect="1" noChangeArrowheads="1"/>
          </p:cNvPicPr>
          <p:nvPr/>
        </p:nvPicPr>
        <p:blipFill>
          <a:blip r:embed="rId2"/>
          <a:srcRect/>
          <a:stretch>
            <a:fillRect/>
          </a:stretch>
        </p:blipFill>
        <p:spPr bwMode="auto">
          <a:xfrm>
            <a:off x="500034" y="1214422"/>
            <a:ext cx="7821545" cy="428628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Разрушение моста в результате того, что по нему шли маршевым шагом</a:t>
            </a:r>
            <a:endParaRPr lang="ru-RU" dirty="0"/>
          </a:p>
        </p:txBody>
      </p:sp>
      <p:sp>
        <p:nvSpPr>
          <p:cNvPr id="3" name="Содержимое 2"/>
          <p:cNvSpPr>
            <a:spLocks noGrp="1"/>
          </p:cNvSpPr>
          <p:nvPr>
            <p:ph sz="quarter" idx="1"/>
          </p:nvPr>
        </p:nvSpPr>
        <p:spPr/>
        <p:txBody>
          <a:bodyPr/>
          <a:lstStyle/>
          <a:p>
            <a:endParaRPr lang="ru-RU" dirty="0"/>
          </a:p>
        </p:txBody>
      </p:sp>
      <p:pic>
        <p:nvPicPr>
          <p:cNvPr id="26626" name="Picture 2" descr="Разрушение моста в результате того, что по нему шли маршевым шагом."/>
          <p:cNvPicPr>
            <a:picLocks noChangeAspect="1" noChangeArrowheads="1"/>
          </p:cNvPicPr>
          <p:nvPr/>
        </p:nvPicPr>
        <p:blipFill>
          <a:blip r:embed="rId2"/>
          <a:srcRect/>
          <a:stretch>
            <a:fillRect/>
          </a:stretch>
        </p:blipFill>
        <p:spPr bwMode="auto">
          <a:xfrm>
            <a:off x="357158" y="1500174"/>
            <a:ext cx="7676917" cy="514353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39718"/>
          </a:xfrm>
        </p:spPr>
        <p:txBody>
          <a:bodyPr>
            <a:normAutofit fontScale="90000"/>
          </a:bodyPr>
          <a:lstStyle/>
          <a:p>
            <a:pPr algn="ctr"/>
            <a:r>
              <a:rPr lang="ru-RU" b="1" dirty="0" smtClean="0">
                <a:effectLst>
                  <a:outerShdw blurRad="38100" dist="38100" dir="2700000" algn="tl">
                    <a:srgbClr val="000000">
                      <a:alpha val="43137"/>
                    </a:srgbClr>
                  </a:outerShdw>
                </a:effectLst>
              </a:rPr>
              <a:t>Отрицательные свойства резонанса:</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500034" y="1142984"/>
            <a:ext cx="7567642" cy="5330968"/>
          </a:xfrm>
        </p:spPr>
        <p:txBody>
          <a:bodyPr/>
          <a:lstStyle/>
          <a:p>
            <a:r>
              <a:rPr lang="ru-RU" dirty="0" smtClean="0">
                <a:effectLst>
                  <a:outerShdw blurRad="38100" dist="38100" dir="2700000" algn="tl">
                    <a:srgbClr val="000000">
                      <a:alpha val="43137"/>
                    </a:srgbClr>
                  </a:outerShdw>
                </a:effectLst>
              </a:rPr>
              <a:t>Разрушение сооружений.</a:t>
            </a:r>
          </a:p>
          <a:p>
            <a:r>
              <a:rPr lang="ru-RU" dirty="0" smtClean="0">
                <a:effectLst>
                  <a:outerShdw blurRad="38100" dist="38100" dir="2700000" algn="tl">
                    <a:srgbClr val="000000">
                      <a:alpha val="43137"/>
                    </a:srgbClr>
                  </a:outerShdw>
                </a:effectLst>
              </a:rPr>
              <a:t>Обрыв проводов.</a:t>
            </a:r>
          </a:p>
          <a:p>
            <a:r>
              <a:rPr lang="ru-RU" dirty="0" smtClean="0">
                <a:effectLst>
                  <a:outerShdw blurRad="38100" dist="38100" dir="2700000" algn="tl">
                    <a:srgbClr val="000000">
                      <a:alpha val="43137"/>
                    </a:srgbClr>
                  </a:outerShdw>
                </a:effectLst>
              </a:rPr>
              <a:t>Расплескивание воды из ведра.</a:t>
            </a:r>
          </a:p>
          <a:p>
            <a:r>
              <a:rPr lang="ru-RU" dirty="0" smtClean="0">
                <a:effectLst>
                  <a:outerShdw blurRad="38100" dist="38100" dir="2700000" algn="tl">
                    <a:srgbClr val="000000">
                      <a:alpha val="43137"/>
                    </a:srgbClr>
                  </a:outerShdw>
                </a:effectLst>
              </a:rPr>
              <a:t>Раскачивание вагона на стыках рельсов.</a:t>
            </a:r>
          </a:p>
          <a:p>
            <a:r>
              <a:rPr lang="ru-RU" dirty="0" smtClean="0">
                <a:effectLst>
                  <a:outerShdw blurRad="38100" dist="38100" dir="2700000" algn="tl">
                    <a:srgbClr val="000000">
                      <a:alpha val="43137"/>
                    </a:srgbClr>
                  </a:outerShdw>
                </a:effectLst>
              </a:rPr>
              <a:t>Вибрации в трубопроводах.</a:t>
            </a:r>
          </a:p>
          <a:p>
            <a:r>
              <a:rPr lang="ru-RU" dirty="0" smtClean="0">
                <a:effectLst>
                  <a:outerShdw blurRad="38100" dist="38100" dir="2700000" algn="tl">
                    <a:srgbClr val="000000">
                      <a:alpha val="43137"/>
                    </a:srgbClr>
                  </a:outerShdw>
                </a:effectLst>
              </a:rPr>
              <a:t>Раскачивание груза на подъёмном кране.</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225404"/>
          </a:xfrm>
        </p:spPr>
        <p:txBody>
          <a:bodyPr>
            <a:normAutofit fontScale="90000"/>
          </a:bodyPr>
          <a:lstStyle/>
          <a:p>
            <a:pPr algn="ctr"/>
            <a:r>
              <a:rPr lang="ru-RU" b="1" dirty="0" smtClean="0">
                <a:effectLst>
                  <a:outerShdw blurRad="38100" dist="38100" dir="2700000" algn="tl">
                    <a:srgbClr val="000000">
                      <a:alpha val="43137"/>
                    </a:srgbClr>
                  </a:outerShdw>
                </a:effectLst>
              </a:rPr>
              <a:t>Полезные свойства резонанса:</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428596" y="1000108"/>
            <a:ext cx="7496204" cy="5473844"/>
          </a:xfrm>
        </p:spPr>
        <p:txBody>
          <a:bodyPr/>
          <a:lstStyle/>
          <a:p>
            <a:pPr lvl="0"/>
            <a:r>
              <a:rPr lang="ru-RU" dirty="0" smtClean="0">
                <a:effectLst>
                  <a:outerShdw blurRad="38100" dist="38100" dir="2700000" algn="tl">
                    <a:srgbClr val="000000">
                      <a:alpha val="43137"/>
                    </a:srgbClr>
                  </a:outerShdw>
                </a:effectLst>
              </a:rPr>
              <a:t>Растворение порошкового молока в воде. </a:t>
            </a:r>
          </a:p>
          <a:p>
            <a:pPr lvl="0"/>
            <a:r>
              <a:rPr lang="ru-RU" dirty="0" smtClean="0">
                <a:effectLst>
                  <a:outerShdw blurRad="38100" dist="38100" dir="2700000" algn="tl">
                    <a:srgbClr val="000000">
                      <a:alpha val="43137"/>
                    </a:srgbClr>
                  </a:outerShdw>
                </a:effectLst>
              </a:rPr>
              <a:t>Резонаторы в музыкальных инструментах. </a:t>
            </a:r>
          </a:p>
          <a:p>
            <a:pPr lvl="0"/>
            <a:r>
              <a:rPr lang="ru-RU" dirty="0" smtClean="0">
                <a:effectLst>
                  <a:outerShdw blurRad="38100" dist="38100" dir="2700000" algn="tl">
                    <a:srgbClr val="000000">
                      <a:alpha val="43137"/>
                    </a:srgbClr>
                  </a:outerShdw>
                </a:effectLst>
              </a:rPr>
              <a:t>Магнитно-резонансное обследование организма. </a:t>
            </a:r>
          </a:p>
          <a:p>
            <a:pPr lvl="0"/>
            <a:r>
              <a:rPr lang="ru-RU" dirty="0" smtClean="0">
                <a:effectLst>
                  <a:outerShdw blurRad="38100" dist="38100" dir="2700000" algn="tl">
                    <a:srgbClr val="000000">
                      <a:alpha val="43137"/>
                    </a:srgbClr>
                  </a:outerShdw>
                </a:effectLst>
              </a:rPr>
              <a:t>Раскачивание качелей.</a:t>
            </a:r>
          </a:p>
          <a:p>
            <a:pPr lvl="0"/>
            <a:r>
              <a:rPr lang="ru-RU" dirty="0" smtClean="0">
                <a:effectLst>
                  <a:outerShdw blurRad="38100" dist="38100" dir="2700000" algn="tl">
                    <a:srgbClr val="000000">
                      <a:alpha val="43137"/>
                    </a:srgbClr>
                  </a:outerShdw>
                </a:effectLst>
              </a:rPr>
              <a:t>Выталкивание машины, когда она застряла. </a:t>
            </a:r>
          </a:p>
          <a:p>
            <a:pPr lvl="0"/>
            <a:r>
              <a:rPr lang="ru-RU" dirty="0" smtClean="0">
                <a:effectLst>
                  <a:outerShdw blurRad="38100" dist="38100" dir="2700000" algn="tl">
                    <a:srgbClr val="000000">
                      <a:alpha val="43137"/>
                    </a:srgbClr>
                  </a:outerShdw>
                </a:effectLst>
              </a:rPr>
              <a:t>Раскачивание языка колокола. </a:t>
            </a:r>
          </a:p>
          <a:p>
            <a:pPr lvl="0"/>
            <a:r>
              <a:rPr lang="ru-RU" dirty="0" smtClean="0">
                <a:effectLst>
                  <a:outerShdw blurRad="38100" dist="38100" dir="2700000" algn="tl">
                    <a:srgbClr val="000000">
                      <a:alpha val="43137"/>
                    </a:srgbClr>
                  </a:outerShdw>
                </a:effectLst>
              </a:rPr>
              <a:t>Резонансные замки и ключи. </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642918"/>
            <a:ext cx="7467600" cy="654032"/>
          </a:xfrm>
        </p:spPr>
        <p:txBody>
          <a:bodyPr>
            <a:normAutofit fontScale="90000"/>
          </a:bodyPr>
          <a:lstStyle/>
          <a:p>
            <a:r>
              <a:rPr lang="ru-RU" b="1" dirty="0" smtClean="0">
                <a:effectLst>
                  <a:outerShdw blurRad="38100" dist="38100" dir="2700000" algn="tl">
                    <a:srgbClr val="000000">
                      <a:alpha val="43137"/>
                    </a:srgbClr>
                  </a:outerShdw>
                </a:effectLst>
              </a:rPr>
              <a:t>Существует несколько возможностей исключения вредного действия резонанса: </a:t>
            </a:r>
            <a:r>
              <a:rPr lang="ru-RU" dirty="0" smtClean="0"/>
              <a:t/>
            </a:r>
            <a:br>
              <a:rPr lang="ru-RU" dirty="0" smtClean="0"/>
            </a:br>
            <a:endParaRPr lang="ru-RU" dirty="0"/>
          </a:p>
        </p:txBody>
      </p:sp>
      <p:sp>
        <p:nvSpPr>
          <p:cNvPr id="3" name="Содержимое 2"/>
          <p:cNvSpPr>
            <a:spLocks noGrp="1"/>
          </p:cNvSpPr>
          <p:nvPr>
            <p:ph sz="quarter" idx="1"/>
          </p:nvPr>
        </p:nvSpPr>
        <p:spPr>
          <a:xfrm>
            <a:off x="714348" y="1071546"/>
            <a:ext cx="7210452" cy="5402406"/>
          </a:xfrm>
        </p:spPr>
        <p:txBody>
          <a:bodyPr/>
          <a:lstStyle/>
          <a:p>
            <a:pPr lvl="0"/>
            <a:r>
              <a:rPr lang="ru-RU" dirty="0" smtClean="0">
                <a:effectLst>
                  <a:outerShdw blurRad="38100" dist="38100" dir="2700000" algn="tl">
                    <a:srgbClr val="000000">
                      <a:alpha val="43137"/>
                    </a:srgbClr>
                  </a:outerShdw>
                </a:effectLst>
              </a:rPr>
              <a:t>Уклонение от резонанса путем изменения частоты собственных колебаний. </a:t>
            </a:r>
          </a:p>
          <a:p>
            <a:pPr lvl="0"/>
            <a:r>
              <a:rPr lang="ru-RU" dirty="0" smtClean="0">
                <a:effectLst>
                  <a:outerShdw blurRad="38100" dist="38100" dir="2700000" algn="tl">
                    <a:srgbClr val="000000">
                      <a:alpha val="43137"/>
                    </a:srgbClr>
                  </a:outerShdw>
                </a:effectLst>
              </a:rPr>
              <a:t>Организация взаимного гашения двух (или более) вредных действий. </a:t>
            </a:r>
          </a:p>
          <a:p>
            <a:pPr lvl="0"/>
            <a:r>
              <a:rPr lang="ru-RU" dirty="0" smtClean="0">
                <a:effectLst>
                  <a:outerShdw blurRad="38100" dist="38100" dir="2700000" algn="tl">
                    <a:srgbClr val="000000">
                      <a:alpha val="43137"/>
                    </a:srgbClr>
                  </a:outerShdw>
                </a:effectLst>
              </a:rPr>
              <a:t>Введение второго внешнего действия в противофазе к вредному. </a:t>
            </a:r>
          </a:p>
          <a:p>
            <a:pPr lvl="0"/>
            <a:r>
              <a:rPr lang="ru-RU" dirty="0" err="1" smtClean="0">
                <a:effectLst>
                  <a:outerShdw blurRad="38100" dist="38100" dir="2700000" algn="tl">
                    <a:srgbClr val="000000">
                      <a:alpha val="43137"/>
                    </a:srgbClr>
                  </a:outerShdw>
                </a:effectLst>
              </a:rPr>
              <a:t>Самонейтрализация</a:t>
            </a:r>
            <a:r>
              <a:rPr lang="ru-RU" dirty="0" smtClean="0">
                <a:effectLst>
                  <a:outerShdw blurRad="38100" dist="38100" dir="2700000" algn="tl">
                    <a:srgbClr val="000000">
                      <a:alpha val="43137"/>
                    </a:srgbClr>
                  </a:outerShdw>
                </a:effectLst>
              </a:rPr>
              <a:t> вредного действия путем его разделения на два, сдвига одного из них по фазе и их столкновение. </a:t>
            </a:r>
          </a:p>
          <a:p>
            <a:pPr lvl="0"/>
            <a:r>
              <a:rPr lang="ru-RU" dirty="0" err="1" smtClean="0">
                <a:effectLst>
                  <a:outerShdw blurRad="38100" dist="38100" dir="2700000" algn="tl">
                    <a:srgbClr val="000000">
                      <a:alpha val="43137"/>
                    </a:srgbClr>
                  </a:outerShdw>
                </a:effectLst>
              </a:rPr>
              <a:t>Самонейтрализация</a:t>
            </a:r>
            <a:r>
              <a:rPr lang="ru-RU" dirty="0" smtClean="0">
                <a:effectLst>
                  <a:outerShdw blurRad="38100" dist="38100" dir="2700000" algn="tl">
                    <a:srgbClr val="000000">
                      <a:alpha val="43137"/>
                    </a:srgbClr>
                  </a:outerShdw>
                </a:effectLst>
              </a:rPr>
              <a:t> вредного действия путем введения дополнительных грузов со смещающимся центром тяжести. </a:t>
            </a:r>
          </a:p>
          <a:p>
            <a:pPr lvl="0"/>
            <a:r>
              <a:rPr lang="ru-RU" dirty="0" smtClean="0">
                <a:effectLst>
                  <a:outerShdw blurRad="38100" dist="38100" dir="2700000" algn="tl">
                    <a:srgbClr val="000000">
                      <a:alpha val="43137"/>
                    </a:srgbClr>
                  </a:outerShdw>
                </a:effectLst>
              </a:rPr>
              <a:t>Ликвидация источника внешнего действия. </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img.alibaba.com/photo/378599515/STRW6753_Universal_Input_58_W_Off_Line_Quasi_Resonant_Flyback_Switching_Regulator.jpg"/>
          <p:cNvPicPr>
            <a:picLocks noGrp="1" noChangeAspect="1" noChangeArrowheads="1"/>
          </p:cNvPicPr>
          <p:nvPr>
            <p:ph sz="quarter" idx="1"/>
          </p:nvPr>
        </p:nvPicPr>
        <p:blipFill>
          <a:blip r:embed="rId2" cstate="print"/>
          <a:srcRect/>
          <a:stretch>
            <a:fillRect/>
          </a:stretch>
        </p:blipFill>
        <p:spPr bwMode="auto">
          <a:xfrm>
            <a:off x="428596" y="571480"/>
            <a:ext cx="2394913" cy="2786082"/>
          </a:xfrm>
          <a:prstGeom prst="rect">
            <a:avLst/>
          </a:prstGeom>
          <a:noFill/>
        </p:spPr>
      </p:pic>
      <p:sp>
        <p:nvSpPr>
          <p:cNvPr id="2" name="Заголовок 1"/>
          <p:cNvSpPr>
            <a:spLocks noGrp="1"/>
          </p:cNvSpPr>
          <p:nvPr>
            <p:ph type="title"/>
          </p:nvPr>
        </p:nvSpPr>
        <p:spPr/>
        <p:txBody>
          <a:bodyPr/>
          <a:lstStyle/>
          <a:p>
            <a:endParaRPr lang="ru-RU"/>
          </a:p>
        </p:txBody>
      </p:sp>
      <p:pic>
        <p:nvPicPr>
          <p:cNvPr id="27650" name="Picture 2" descr="http://t2.gstatic.com/images?q=tbn:ANd9GcTMe6cE_sa7qpUDfIOdbChvMGOTaz2_aKm2-mjlHs2DUH4bPh-q1w"/>
          <p:cNvPicPr>
            <a:picLocks noChangeAspect="1" noChangeArrowheads="1"/>
          </p:cNvPicPr>
          <p:nvPr/>
        </p:nvPicPr>
        <p:blipFill>
          <a:blip r:embed="rId3"/>
          <a:srcRect/>
          <a:stretch>
            <a:fillRect/>
          </a:stretch>
        </p:blipFill>
        <p:spPr bwMode="auto">
          <a:xfrm>
            <a:off x="2428860" y="2143116"/>
            <a:ext cx="6301987" cy="428628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290"/>
            <a:ext cx="7467600" cy="439718"/>
          </a:xfrm>
        </p:spPr>
        <p:txBody>
          <a:bodyPr>
            <a:normAutofit fontScale="90000"/>
          </a:bodyPr>
          <a:lstStyle/>
          <a:p>
            <a:pPr algn="ctr"/>
            <a:r>
              <a:rPr lang="ru-RU" b="1" dirty="0" smtClean="0">
                <a:effectLst>
                  <a:outerShdw blurRad="38100" dist="38100" dir="2700000" algn="tl">
                    <a:srgbClr val="000000">
                      <a:alpha val="43137"/>
                    </a:srgbClr>
                  </a:outerShdw>
                </a:effectLst>
              </a:rPr>
              <a:t>Итог:</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457200" y="857232"/>
            <a:ext cx="7972452" cy="5616720"/>
          </a:xfrm>
        </p:spPr>
        <p:txBody>
          <a:bodyPr/>
          <a:lstStyle/>
          <a:p>
            <a:r>
              <a:rPr lang="ru-RU" dirty="0" smtClean="0">
                <a:effectLst>
                  <a:outerShdw blurRad="38100" dist="38100" dir="2700000" algn="tl">
                    <a:srgbClr val="000000">
                      <a:alpha val="43137"/>
                    </a:srgbClr>
                  </a:outerShdw>
                </a:effectLst>
              </a:rPr>
              <a:t>Резонанс  — явление резкого возрастания амплитуды вынужденных колебаний, которое наступает при приближении частоты внешнего воздействия к некоторым значениям (резонансным частотам), определяемым свойствами системы</a:t>
            </a:r>
            <a:r>
              <a:rPr lang="ru-RU" dirty="0" smtClean="0">
                <a:effectLst>
                  <a:outerShdw blurRad="38100" dist="38100" dir="2700000" algn="tl">
                    <a:srgbClr val="000000">
                      <a:alpha val="43137"/>
                    </a:srgbClr>
                  </a:outerShdw>
                </a:effectLst>
              </a:rPr>
              <a:t>.</a:t>
            </a:r>
          </a:p>
          <a:p>
            <a:r>
              <a:rPr lang="ru-RU" dirty="0" smtClean="0">
                <a:effectLst>
                  <a:outerShdw blurRad="38100" dist="38100" dir="2700000" algn="tl">
                    <a:srgbClr val="000000">
                      <a:alpha val="43137"/>
                    </a:srgbClr>
                  </a:outerShdw>
                </a:effectLst>
              </a:rPr>
              <a:t>Причина</a:t>
            </a:r>
            <a:r>
              <a:rPr lang="ru-RU"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резонанса— </a:t>
            </a:r>
            <a:r>
              <a:rPr lang="ru-RU" dirty="0" smtClean="0">
                <a:effectLst>
                  <a:outerShdw blurRad="38100" dist="38100" dir="2700000" algn="tl">
                    <a:srgbClr val="000000">
                      <a:alpha val="43137"/>
                    </a:srgbClr>
                  </a:outerShdw>
                </a:effectLst>
              </a:rPr>
              <a:t>совпадение внешней (возбуждающей) частоты с внутренней (собственной) частотой колебательной системы</a:t>
            </a:r>
            <a:r>
              <a:rPr lang="ru-RU" dirty="0" smtClean="0">
                <a:effectLst>
                  <a:outerShdw blurRad="38100" dist="38100" dir="2700000" algn="tl">
                    <a:srgbClr val="000000">
                      <a:alpha val="43137"/>
                    </a:srgbClr>
                  </a:outerShdw>
                </a:effectLst>
              </a:rPr>
              <a:t>.</a:t>
            </a:r>
          </a:p>
          <a:p>
            <a:r>
              <a:rPr lang="ru-RU" dirty="0" smtClean="0">
                <a:effectLst>
                  <a:outerShdw blurRad="38100" dist="38100" dir="2700000" algn="tl">
                    <a:srgbClr val="000000">
                      <a:alpha val="43137"/>
                    </a:srgbClr>
                  </a:outerShdw>
                </a:effectLst>
              </a:rPr>
              <a:t>Мы наблюдаем резонанс в природе и в технике.</a:t>
            </a:r>
          </a:p>
          <a:p>
            <a:r>
              <a:rPr lang="ru-RU" dirty="0" smtClean="0">
                <a:effectLst>
                  <a:outerShdw blurRad="38100" dist="38100" dir="2700000" algn="tl">
                    <a:srgbClr val="000000">
                      <a:alpha val="43137"/>
                    </a:srgbClr>
                  </a:outerShdw>
                </a:effectLst>
              </a:rPr>
              <a:t>Бывает как полезным, так и вредным.</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68280"/>
          </a:xfrm>
        </p:spPr>
        <p:txBody>
          <a:bodyPr>
            <a:normAutofit fontScale="90000"/>
          </a:bodyPr>
          <a:lstStyle/>
          <a:p>
            <a:pPr algn="ctr"/>
            <a:r>
              <a:rPr lang="ru-RU" b="1" dirty="0" smtClean="0">
                <a:effectLst>
                  <a:outerShdw blurRad="38100" dist="38100" dir="2700000" algn="tl">
                    <a:srgbClr val="000000">
                      <a:alpha val="43137"/>
                    </a:srgbClr>
                  </a:outerShdw>
                </a:effectLst>
              </a:rPr>
              <a:t>Содержание:</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457200" y="928670"/>
            <a:ext cx="7467600" cy="5545282"/>
          </a:xfrm>
        </p:spPr>
        <p:txBody>
          <a:bodyPr/>
          <a:lstStyle/>
          <a:p>
            <a:r>
              <a:rPr lang="ru-RU" dirty="0" smtClean="0"/>
              <a:t>Что такое резонанс.</a:t>
            </a:r>
          </a:p>
          <a:p>
            <a:r>
              <a:rPr lang="ru-RU" dirty="0" smtClean="0"/>
              <a:t>Явление резонанса.</a:t>
            </a:r>
          </a:p>
          <a:p>
            <a:r>
              <a:rPr lang="ru-RU" dirty="0" smtClean="0"/>
              <a:t>Опыт.</a:t>
            </a:r>
          </a:p>
          <a:p>
            <a:r>
              <a:rPr lang="ru-RU" dirty="0" smtClean="0"/>
              <a:t>Резонанс в механике, музыке и в других областях.</a:t>
            </a:r>
          </a:p>
          <a:p>
            <a:r>
              <a:rPr lang="ru-RU" dirty="0" smtClean="0"/>
              <a:t>Полезен ли резонанс?</a:t>
            </a:r>
          </a:p>
          <a:p>
            <a:r>
              <a:rPr lang="ru-RU" dirty="0" smtClean="0"/>
              <a:t>Его положительные и отрицательные свойства.</a:t>
            </a:r>
          </a:p>
          <a:p>
            <a:r>
              <a:rPr lang="ru-RU" dirty="0" smtClean="0"/>
              <a:t>Как исключить вредные действия резонанса.</a:t>
            </a:r>
          </a:p>
          <a:p>
            <a:r>
              <a:rPr lang="ru-RU" dirty="0" smtClean="0"/>
              <a:t>Итог.</a:t>
            </a:r>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7467600" cy="368280"/>
          </a:xfrm>
        </p:spPr>
        <p:txBody>
          <a:bodyPr>
            <a:normAutofit fontScale="90000"/>
          </a:bodyPr>
          <a:lstStyle/>
          <a:p>
            <a:pPr algn="ctr"/>
            <a:r>
              <a:rPr lang="ru-RU" b="1" dirty="0" smtClean="0">
                <a:effectLst>
                  <a:outerShdw blurRad="38100" dist="38100" dir="2700000" algn="tl">
                    <a:srgbClr val="000000">
                      <a:alpha val="43137"/>
                    </a:srgbClr>
                  </a:outerShdw>
                </a:effectLst>
              </a:rPr>
              <a:t>Источники : </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457200" y="928670"/>
            <a:ext cx="7467600" cy="5545282"/>
          </a:xfrm>
        </p:spPr>
        <p:txBody>
          <a:bodyPr/>
          <a:lstStyle/>
          <a:p>
            <a:r>
              <a:rPr lang="en-US" dirty="0" smtClean="0">
                <a:hlinkClick r:id="rId2"/>
              </a:rPr>
              <a:t>http://ru.wikipedia.org/wiki/%</a:t>
            </a:r>
            <a:r>
              <a:rPr lang="en-US" dirty="0" smtClean="0">
                <a:hlinkClick r:id="rId2"/>
              </a:rPr>
              <a:t>D0%A0%D0%B5%D0%B7%D0%BE%D0%BD%D0%B0%D0%BD%D1%81</a:t>
            </a:r>
            <a:endParaRPr lang="ru-RU" dirty="0" smtClean="0"/>
          </a:p>
          <a:p>
            <a:r>
              <a:rPr lang="en-US" dirty="0" smtClean="0">
                <a:hlinkClick r:id="rId3"/>
              </a:rPr>
              <a:t>http://</a:t>
            </a:r>
            <a:r>
              <a:rPr lang="en-US" dirty="0" smtClean="0">
                <a:hlinkClick r:id="rId3"/>
              </a:rPr>
              <a:t>do.gendocs.ru/docs/index-220866.html</a:t>
            </a:r>
            <a:endParaRPr lang="ru-RU" dirty="0" smtClean="0"/>
          </a:p>
          <a:p>
            <a:r>
              <a:rPr lang="en-US" dirty="0" smtClean="0">
                <a:hlinkClick r:id="rId4"/>
              </a:rPr>
              <a:t>http://</a:t>
            </a:r>
            <a:r>
              <a:rPr lang="en-US" dirty="0" smtClean="0">
                <a:hlinkClick r:id="rId4"/>
              </a:rPr>
              <a:t>www.ngpedia.ru/id626228p2.html</a:t>
            </a:r>
            <a:endParaRPr lang="ru-RU" dirty="0" smtClean="0"/>
          </a:p>
          <a:p>
            <a:r>
              <a:rPr lang="en-US" dirty="0" smtClean="0">
                <a:hlinkClick r:id="rId5"/>
              </a:rPr>
              <a:t>http://ru.wikipedia.org/wiki/%D0%9F%D0%BE%D1%80%D1%82%D0%B0%D0%BB:%</a:t>
            </a:r>
            <a:r>
              <a:rPr lang="en-US" dirty="0" smtClean="0">
                <a:hlinkClick r:id="rId5"/>
              </a:rPr>
              <a:t>D0%9D%D0%B0%D1%83%D0%BA%D0%B0</a:t>
            </a:r>
            <a:endParaRPr lang="ru-RU" dirty="0" smtClean="0"/>
          </a:p>
          <a:p>
            <a:r>
              <a:rPr lang="en-US" dirty="0" smtClean="0">
                <a:hlinkClick r:id="rId6"/>
              </a:rPr>
              <a:t>http://900igr.net/kartinki/fizika/Vynuzhdennye-kolebanija-rezonans/006-Razrushenie-mosta-v-rezultate-togo-chto-po-nemu-shli-marshevym-shagom.html</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500990" cy="2357454"/>
          </a:xfrm>
        </p:spPr>
        <p:txBody>
          <a:bodyPr>
            <a:normAutofit/>
          </a:bodyPr>
          <a:lstStyle/>
          <a:p>
            <a:r>
              <a:rPr lang="ru-RU" sz="2400" b="1" dirty="0" smtClean="0">
                <a:solidFill>
                  <a:srgbClr val="FF0000"/>
                </a:solidFill>
                <a:effectLst>
                  <a:outerShdw blurRad="38100" dist="38100" dir="2700000" algn="tl">
                    <a:srgbClr val="000000">
                      <a:alpha val="43137"/>
                    </a:srgbClr>
                  </a:outerShdw>
                </a:effectLst>
              </a:rPr>
              <a:t>Резонанс</a:t>
            </a:r>
            <a:r>
              <a:rPr lang="ru-RU" sz="2400" b="1" dirty="0" smtClean="0">
                <a:effectLst>
                  <a:outerShdw blurRad="38100" dist="38100" dir="2700000" algn="tl">
                    <a:srgbClr val="000000">
                      <a:alpha val="43137"/>
                    </a:srgbClr>
                  </a:outerShdw>
                </a:effectLst>
              </a:rPr>
              <a:t>  — явление резкого возрастания амплитуды вынужденных колебаний, которое наступает при приближении частоты внешнего воздействия к некоторым значениям (резонансным частотам), определяемым свойствами системы.</a:t>
            </a:r>
            <a:endParaRPr lang="ru-RU" sz="2400"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571472" y="2357430"/>
            <a:ext cx="7353328" cy="4259398"/>
          </a:xfrm>
        </p:spPr>
        <p:txBody>
          <a:bodyPr>
            <a:normAutofit fontScale="92500" lnSpcReduction="20000"/>
          </a:bodyPr>
          <a:lstStyle/>
          <a:p>
            <a:pPr>
              <a:buNone/>
            </a:pPr>
            <a:r>
              <a:rPr lang="ru-RU" dirty="0" smtClean="0"/>
              <a:t>    </a:t>
            </a:r>
            <a:r>
              <a:rPr lang="ru-RU" dirty="0" smtClean="0">
                <a:effectLst>
                  <a:outerShdw blurRad="38100" dist="38100" dir="2700000" algn="tl">
                    <a:srgbClr val="000000">
                      <a:alpha val="43137"/>
                    </a:srgbClr>
                  </a:outerShdw>
                </a:effectLst>
              </a:rPr>
              <a:t>Увеличение амплитуды — это лишь</a:t>
            </a:r>
            <a:r>
              <a:rPr lang="ru-RU" b="1" dirty="0" smtClean="0">
                <a:effectLst>
                  <a:outerShdw blurRad="38100" dist="38100" dir="2700000" algn="tl">
                    <a:srgbClr val="000000">
                      <a:alpha val="43137"/>
                    </a:srgbClr>
                  </a:outerShdw>
                </a:effectLst>
              </a:rPr>
              <a:t> следствие резонанса</a:t>
            </a:r>
            <a:r>
              <a:rPr lang="ru-RU" dirty="0" smtClean="0">
                <a:effectLst>
                  <a:outerShdw blurRad="38100" dist="38100" dir="2700000" algn="tl">
                    <a:srgbClr val="000000">
                      <a:alpha val="43137"/>
                    </a:srgbClr>
                  </a:outerShdw>
                </a:effectLst>
              </a:rPr>
              <a:t>, а</a:t>
            </a:r>
            <a:r>
              <a:rPr lang="ru-RU" b="1" dirty="0" smtClean="0">
                <a:effectLst>
                  <a:outerShdw blurRad="38100" dist="38100" dir="2700000" algn="tl">
                    <a:srgbClr val="000000">
                      <a:alpha val="43137"/>
                    </a:srgbClr>
                  </a:outerShdw>
                </a:effectLst>
              </a:rPr>
              <a:t> причина</a:t>
            </a:r>
            <a:r>
              <a:rPr lang="ru-RU" dirty="0" smtClean="0">
                <a:effectLst>
                  <a:outerShdw blurRad="38100" dist="38100" dir="2700000" algn="tl">
                    <a:srgbClr val="000000">
                      <a:alpha val="43137"/>
                    </a:srgbClr>
                  </a:outerShdw>
                </a:effectLst>
              </a:rPr>
              <a:t> — совпадение внешней (возбуждающей) частоты с внутренней (собственной) частотой колебательной системы. При помощи явления резонанса можно выделить и/или усилить даже весьма слабые периодические колебания. Резонанс — явление, заключающееся в том, что при некоторой частоте вынуждающей силы колебательная система оказывается особенно отзывчивой на действие этой силы. Степень отзывчивости в теории колебаний описывается величиной, называемой добротность. Явление резонанса впервые было описано Галилео </a:t>
            </a:r>
            <a:r>
              <a:rPr lang="ru-RU" dirty="0" err="1" smtClean="0">
                <a:effectLst>
                  <a:outerShdw blurRad="38100" dist="38100" dir="2700000" algn="tl">
                    <a:srgbClr val="000000">
                      <a:alpha val="43137"/>
                    </a:srgbClr>
                  </a:outerShdw>
                </a:effectLst>
              </a:rPr>
              <a:t>Галилеемв</a:t>
            </a:r>
            <a:r>
              <a:rPr lang="ru-RU" dirty="0" smtClean="0">
                <a:effectLst>
                  <a:outerShdw blurRad="38100" dist="38100" dir="2700000" algn="tl">
                    <a:srgbClr val="000000">
                      <a:alpha val="43137"/>
                    </a:srgbClr>
                  </a:outerShdw>
                </a:effectLst>
              </a:rPr>
              <a:t> 1602 г в работах, посвященных исследованию маятников и музыкальных струн.</a:t>
            </a: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endParaRPr lang="ru-RU" dirty="0"/>
          </a:p>
        </p:txBody>
      </p:sp>
      <p:pic>
        <p:nvPicPr>
          <p:cNvPr id="1026" name="Picture 2" descr="http://t1.gstatic.com/images?q=tbn:ANd9GcQzX9lu_klnQ1XVPeuPW_BLq4gIeugxS8p-aTkobX9eA34AaGzK"/>
          <p:cNvPicPr>
            <a:picLocks noChangeAspect="1" noChangeArrowheads="1"/>
          </p:cNvPicPr>
          <p:nvPr/>
        </p:nvPicPr>
        <p:blipFill>
          <a:blip r:embed="rId2"/>
          <a:srcRect/>
          <a:stretch>
            <a:fillRect/>
          </a:stretch>
        </p:blipFill>
        <p:spPr bwMode="auto">
          <a:xfrm>
            <a:off x="214282" y="50328"/>
            <a:ext cx="8501122" cy="680767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7901014" cy="2082792"/>
          </a:xfrm>
        </p:spPr>
        <p:txBody>
          <a:bodyPr>
            <a:normAutofit fontScale="90000"/>
          </a:bodyPr>
          <a:lstStyle/>
          <a:p>
            <a:r>
              <a:rPr lang="ru-RU" sz="2000" dirty="0" smtClean="0">
                <a:effectLst>
                  <a:outerShdw blurRad="38100" dist="38100" dir="2700000" algn="tl">
                    <a:srgbClr val="000000">
                      <a:alpha val="43137"/>
                    </a:srgbClr>
                  </a:outerShdw>
                </a:effectLst>
              </a:rPr>
              <a:t>Если частота собственных колебаний совпадает с частотой вынуждающей периодической силы </a:t>
            </a:r>
            <a:r>
              <a:rPr lang="ru-RU" sz="2000" dirty="0" err="1" smtClean="0">
                <a:effectLst>
                  <a:outerShdw blurRad="38100" dist="38100" dir="2700000" algn="tl">
                    <a:srgbClr val="000000">
                      <a:alpha val="43137"/>
                    </a:srgbClr>
                  </a:outerShdw>
                </a:effectLst>
              </a:rPr>
              <a:t>ω</a:t>
            </a:r>
            <a:r>
              <a:rPr lang="ru-RU" sz="2000" baseline="-25000" dirty="0" err="1" smtClean="0">
                <a:effectLst>
                  <a:outerShdw blurRad="38100" dist="38100" dir="2700000" algn="tl">
                    <a:srgbClr val="000000">
                      <a:alpha val="43137"/>
                    </a:srgbClr>
                  </a:outerShdw>
                </a:effectLst>
              </a:rPr>
              <a:t>о</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ω</a:t>
            </a:r>
            <a:r>
              <a:rPr lang="ru-RU" sz="2000" dirty="0" smtClean="0">
                <a:effectLst>
                  <a:outerShdw blurRad="38100" dist="38100" dir="2700000" algn="tl">
                    <a:srgbClr val="000000">
                      <a:alpha val="43137"/>
                    </a:srgbClr>
                  </a:outerShdw>
                </a:effectLst>
              </a:rPr>
              <a:t>, то амплитуда вынужденных колебаний увеличивается. </a:t>
            </a:r>
            <a:r>
              <a:rPr lang="ru-RU" sz="2000" b="1" i="1" dirty="0" smtClean="0">
                <a:effectLst>
                  <a:outerShdw blurRad="38100" dist="38100" dir="2700000" algn="tl">
                    <a:srgbClr val="000000">
                      <a:alpha val="43137"/>
                    </a:srgbClr>
                  </a:outerShdw>
                </a:effectLst>
              </a:rPr>
              <a:t>Это явление называется резонансом</a:t>
            </a:r>
            <a:r>
              <a:rPr lang="ru-RU" sz="2000" dirty="0" smtClean="0">
                <a:effectLst>
                  <a:outerShdw blurRad="38100" dist="38100" dir="2700000" algn="tl">
                    <a:srgbClr val="000000">
                      <a:alpha val="43137"/>
                    </a:srgbClr>
                  </a:outerShdw>
                </a:effectLst>
              </a:rPr>
              <a:t>. На рис. изображены резонансные кривые в зависимости от сил сопротивления, действующих на колебательную систему. </a:t>
            </a: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p:txBody>
          <a:bodyPr/>
          <a:lstStyle/>
          <a:p>
            <a:endParaRPr lang="ru-RU" dirty="0"/>
          </a:p>
        </p:txBody>
      </p:sp>
      <p:pic>
        <p:nvPicPr>
          <p:cNvPr id="17410" name="Picture 2" descr="http://do.gendocs.ru/pars_docs/tw_refs/221/220866/220866_html_m1c03deb1.png"/>
          <p:cNvPicPr>
            <a:picLocks noChangeAspect="1" noChangeArrowheads="1"/>
          </p:cNvPicPr>
          <p:nvPr/>
        </p:nvPicPr>
        <p:blipFill>
          <a:blip r:embed="rId2"/>
          <a:srcRect/>
          <a:stretch>
            <a:fillRect/>
          </a:stretch>
        </p:blipFill>
        <p:spPr bwMode="auto">
          <a:xfrm>
            <a:off x="928662" y="1643050"/>
            <a:ext cx="6643734" cy="48672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852"/>
            <a:ext cx="7467600" cy="511156"/>
          </a:xfrm>
        </p:spPr>
        <p:txBody>
          <a:bodyPr>
            <a:normAutofit fontScale="90000"/>
          </a:bodyPr>
          <a:lstStyle/>
          <a:p>
            <a:pPr algn="ctr"/>
            <a:r>
              <a:rPr lang="ru-RU" b="1" dirty="0" smtClean="0">
                <a:effectLst>
                  <a:outerShdw blurRad="38100" dist="38100" dir="2700000" algn="tl">
                    <a:srgbClr val="000000">
                      <a:alpha val="43137"/>
                    </a:srgbClr>
                  </a:outerShdw>
                </a:effectLst>
              </a:rPr>
              <a:t>Опыт</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lstStyle/>
          <a:p>
            <a:endParaRPr lang="ru-RU" dirty="0"/>
          </a:p>
        </p:txBody>
      </p:sp>
      <p:pic>
        <p:nvPicPr>
          <p:cNvPr id="23554" name="Picture 2" descr="C:\Users\User\Desktop\Снимок.PNG"/>
          <p:cNvPicPr>
            <a:picLocks noChangeAspect="1" noChangeArrowheads="1"/>
          </p:cNvPicPr>
          <p:nvPr/>
        </p:nvPicPr>
        <p:blipFill>
          <a:blip r:embed="rId2"/>
          <a:srcRect/>
          <a:stretch>
            <a:fillRect/>
          </a:stretch>
        </p:blipFill>
        <p:spPr bwMode="auto">
          <a:xfrm>
            <a:off x="109874" y="785794"/>
            <a:ext cx="8605498" cy="578647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186766" cy="296842"/>
          </a:xfrm>
        </p:spPr>
        <p:txBody>
          <a:bodyPr>
            <a:normAutofit fontScale="90000"/>
          </a:bodyPr>
          <a:lstStyle/>
          <a:p>
            <a:pPr algn="ctr"/>
            <a:r>
              <a:rPr lang="ru-RU" dirty="0" smtClean="0"/>
              <a:t> </a:t>
            </a:r>
            <a:r>
              <a:rPr lang="ru-RU" b="1" dirty="0" smtClean="0">
                <a:effectLst>
                  <a:outerShdw blurRad="38100" dist="38100" dir="2700000" algn="tl">
                    <a:srgbClr val="000000">
                      <a:alpha val="43137"/>
                    </a:srgbClr>
                  </a:outerShdw>
                </a:effectLst>
              </a:rPr>
              <a:t>Резонанс в механике</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285720" y="571480"/>
            <a:ext cx="8358246" cy="6143668"/>
          </a:xfrm>
        </p:spPr>
        <p:txBody>
          <a:bodyPr>
            <a:normAutofit fontScale="62500" lnSpcReduction="20000"/>
          </a:bodyPr>
          <a:lstStyle/>
          <a:p>
            <a:pPr>
              <a:buNone/>
            </a:pPr>
            <a:r>
              <a:rPr lang="ru-RU" sz="2600" dirty="0" smtClean="0">
                <a:effectLst>
                  <a:outerShdw blurRad="38100" dist="38100" dir="2700000" algn="tl">
                    <a:srgbClr val="000000">
                      <a:alpha val="43137"/>
                    </a:srgbClr>
                  </a:outerShdw>
                </a:effectLst>
              </a:rPr>
              <a:t>Наиболее известная большинству людей механическая резонансная система — это обычные качели. Если вы будете подталкивать качели в соответствии с их резонансной частотой, размах движения будет увеличиваться, в противном случае движения будут затухать. Резонансную частоту такого маятника с достаточной точностью в диапазоне малых смещений от равновесного состояния, можно найти по формуле:</a:t>
            </a: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r>
              <a:rPr lang="ru-RU" sz="2600" dirty="0" smtClean="0">
                <a:effectLst>
                  <a:outerShdw blurRad="38100" dist="38100" dir="2700000" algn="tl">
                    <a:srgbClr val="000000">
                      <a:alpha val="43137"/>
                    </a:srgbClr>
                  </a:outerShdw>
                </a:effectLst>
              </a:rPr>
              <a:t>где </a:t>
            </a:r>
            <a:r>
              <a:rPr lang="ru-RU" sz="2600" dirty="0" err="1" smtClean="0">
                <a:effectLst>
                  <a:outerShdw blurRad="38100" dist="38100" dir="2700000" algn="tl">
                    <a:srgbClr val="000000">
                      <a:alpha val="43137"/>
                    </a:srgbClr>
                  </a:outerShdw>
                </a:effectLst>
              </a:rPr>
              <a:t>g</a:t>
            </a:r>
            <a:r>
              <a:rPr lang="ru-RU" sz="2600" dirty="0" smtClean="0">
                <a:effectLst>
                  <a:outerShdw blurRad="38100" dist="38100" dir="2700000" algn="tl">
                    <a:srgbClr val="000000">
                      <a:alpha val="43137"/>
                    </a:srgbClr>
                  </a:outerShdw>
                </a:effectLst>
              </a:rPr>
              <a:t> это ускорение свободного падения (9,8 м/с² для поверхности Земли), а </a:t>
            </a:r>
            <a:r>
              <a:rPr lang="ru-RU" sz="2600" dirty="0" err="1" smtClean="0">
                <a:effectLst>
                  <a:outerShdw blurRad="38100" dist="38100" dir="2700000" algn="tl">
                    <a:srgbClr val="000000">
                      <a:alpha val="43137"/>
                    </a:srgbClr>
                  </a:outerShdw>
                </a:effectLst>
              </a:rPr>
              <a:t>L</a:t>
            </a:r>
            <a:r>
              <a:rPr lang="ru-RU" sz="2600" dirty="0" smtClean="0">
                <a:effectLst>
                  <a:outerShdw blurRad="38100" dist="38100" dir="2700000" algn="tl">
                    <a:srgbClr val="000000">
                      <a:alpha val="43137"/>
                    </a:srgbClr>
                  </a:outerShdw>
                </a:effectLst>
              </a:rPr>
              <a:t> — длина от точки подвешивания маятника до центра его масс. (Более точная формула довольно сложна, и включает эллиптический интеграл). Важно, что резонансная частота не зависит от массы маятника. Также важно, что раскачивать маятник нельзя на кратных частотах (высших гармониках), зато это можно делать на частотах, равных долям от основной (низших гармониках).</a:t>
            </a:r>
          </a:p>
          <a:p>
            <a:pPr>
              <a:buNone/>
            </a:pPr>
            <a:r>
              <a:rPr lang="ru-RU" sz="2600" dirty="0" smtClean="0">
                <a:effectLst>
                  <a:outerShdw blurRad="38100" dist="38100" dir="2700000" algn="tl">
                    <a:srgbClr val="000000">
                      <a:alpha val="43137"/>
                    </a:srgbClr>
                  </a:outerShdw>
                </a:effectLst>
              </a:rPr>
              <a:t>Резонансные явления могут вызвать необратимые разрушения в различных механических системах.</a:t>
            </a:r>
          </a:p>
          <a:p>
            <a:pPr>
              <a:buNone/>
            </a:pPr>
            <a:r>
              <a:rPr lang="ru-RU" sz="2600" dirty="0" smtClean="0">
                <a:effectLst>
                  <a:outerShdw blurRad="38100" dist="38100" dir="2700000" algn="tl">
                    <a:srgbClr val="000000">
                      <a:alpha val="43137"/>
                    </a:srgbClr>
                  </a:outerShdw>
                </a:effectLst>
              </a:rPr>
              <a:t>В основе работы механических резонаторов лежит преобразование потенциальной энергии в кинетическую. В случае простого маятника, вся его энергия содержится в потенциальной форме, когда он неподвижен и находится в верхних точках траектории, а при прохождении нижней точки на максимальной скорости, она преобразуется в кинетическую. Потенциальная энергия пропорциональна массе маятника и высоте подъёма относительно нижней точки, кинетическая — массе и квадрату скорости в точке измерения.</a:t>
            </a:r>
          </a:p>
          <a:p>
            <a:pPr>
              <a:buNone/>
            </a:pPr>
            <a:r>
              <a:rPr lang="ru-RU" sz="2600" dirty="0" smtClean="0">
                <a:effectLst>
                  <a:outerShdw blurRad="38100" dist="38100" dir="2700000" algn="tl">
                    <a:srgbClr val="000000">
                      <a:alpha val="43137"/>
                    </a:srgbClr>
                  </a:outerShdw>
                </a:effectLst>
              </a:rPr>
              <a:t>Другие механические системы могут использовать запас потенциальной энергии в различных формах. Например, пружина запасает энергию сжатия, которая, фактически, является энергией связи её атомов.</a:t>
            </a:r>
          </a:p>
          <a:p>
            <a:endParaRPr lang="ru-RU" dirty="0"/>
          </a:p>
        </p:txBody>
      </p:sp>
      <p:pic>
        <p:nvPicPr>
          <p:cNvPr id="18434" name="Picture 2" descr="http://upload.wikimedia.org/math/1/6/0/1601e81679e679674d5ae18ee9b4c085.png"/>
          <p:cNvPicPr>
            <a:picLocks noChangeAspect="1" noChangeArrowheads="1"/>
          </p:cNvPicPr>
          <p:nvPr/>
        </p:nvPicPr>
        <p:blipFill>
          <a:blip r:embed="rId2"/>
          <a:srcRect/>
          <a:stretch>
            <a:fillRect/>
          </a:stretch>
        </p:blipFill>
        <p:spPr bwMode="auto">
          <a:xfrm>
            <a:off x="1571604" y="1928802"/>
            <a:ext cx="1143008" cy="50669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9462" name="Picture 6" descr="http://t3.gstatic.com/images?q=tbn:ANd9GcTUT_ryGHcxCRUho2UimuuB29AYhiz4-7BN4aHrhmUEg05ra1Bq"/>
          <p:cNvPicPr>
            <a:picLocks noChangeAspect="1" noChangeArrowheads="1"/>
          </p:cNvPicPr>
          <p:nvPr/>
        </p:nvPicPr>
        <p:blipFill>
          <a:blip r:embed="rId2"/>
          <a:srcRect/>
          <a:stretch>
            <a:fillRect/>
          </a:stretch>
        </p:blipFill>
        <p:spPr bwMode="auto">
          <a:xfrm>
            <a:off x="1214414" y="428604"/>
            <a:ext cx="6000792" cy="60007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186766" cy="296842"/>
          </a:xfrm>
        </p:spPr>
        <p:txBody>
          <a:bodyPr>
            <a:normAutofit fontScale="90000"/>
          </a:bodyPr>
          <a:lstStyle/>
          <a:p>
            <a:pPr algn="ctr"/>
            <a:r>
              <a:rPr lang="ru-RU" b="1" dirty="0" smtClean="0">
                <a:effectLst>
                  <a:outerShdw blurRad="38100" dist="38100" dir="2700000" algn="tl">
                    <a:srgbClr val="000000">
                      <a:alpha val="43137"/>
                    </a:srgbClr>
                  </a:outerShdw>
                </a:effectLst>
              </a:rPr>
              <a:t>Резонанс в музыке</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142844" y="642918"/>
            <a:ext cx="8572560" cy="6215082"/>
          </a:xfrm>
        </p:spPr>
        <p:txBody>
          <a:bodyPr>
            <a:normAutofit fontScale="55000" lnSpcReduction="20000"/>
          </a:bodyPr>
          <a:lstStyle/>
          <a:p>
            <a:pPr>
              <a:buNone/>
            </a:pPr>
            <a:r>
              <a:rPr lang="ru-RU" sz="2600" dirty="0" smtClean="0">
                <a:effectLst>
                  <a:outerShdw blurRad="38100" dist="38100" dir="2700000" algn="tl">
                    <a:srgbClr val="000000">
                      <a:alpha val="43137"/>
                    </a:srgbClr>
                  </a:outerShdw>
                </a:effectLst>
              </a:rPr>
              <a:t>Струны таких инструментов, как лютня, гитара, скрипка или пианино, имеют основную резонансную частоту, напрямую зависящую от длины, массы и силы натяжения струны. Длина волны первого резонанса струны равна её удвоенной длине. При этом, его частота зависит от скорости </a:t>
            </a:r>
            <a:r>
              <a:rPr lang="ru-RU" sz="2600" dirty="0" err="1" smtClean="0">
                <a:effectLst>
                  <a:outerShdw blurRad="38100" dist="38100" dir="2700000" algn="tl">
                    <a:srgbClr val="000000">
                      <a:alpha val="43137"/>
                    </a:srgbClr>
                  </a:outerShdw>
                </a:effectLst>
              </a:rPr>
              <a:t>v</a:t>
            </a:r>
            <a:r>
              <a:rPr lang="ru-RU" sz="2600" dirty="0" smtClean="0">
                <a:effectLst>
                  <a:outerShdw blurRad="38100" dist="38100" dir="2700000" algn="tl">
                    <a:srgbClr val="000000">
                      <a:alpha val="43137"/>
                    </a:srgbClr>
                  </a:outerShdw>
                </a:effectLst>
              </a:rPr>
              <a:t>, с которой волна распространяется по струне:</a:t>
            </a: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r>
              <a:rPr lang="ru-RU" sz="2600" dirty="0" smtClean="0">
                <a:effectLst>
                  <a:outerShdw blurRad="38100" dist="38100" dir="2700000" algn="tl">
                    <a:srgbClr val="000000">
                      <a:alpha val="43137"/>
                    </a:srgbClr>
                  </a:outerShdw>
                </a:effectLst>
              </a:rPr>
              <a:t>где </a:t>
            </a:r>
            <a:r>
              <a:rPr lang="ru-RU" sz="2600" dirty="0" err="1" smtClean="0">
                <a:effectLst>
                  <a:outerShdw blurRad="38100" dist="38100" dir="2700000" algn="tl">
                    <a:srgbClr val="000000">
                      <a:alpha val="43137"/>
                    </a:srgbClr>
                  </a:outerShdw>
                </a:effectLst>
              </a:rPr>
              <a:t>L</a:t>
            </a:r>
            <a:r>
              <a:rPr lang="ru-RU" sz="2600" dirty="0" smtClean="0">
                <a:effectLst>
                  <a:outerShdw blurRad="38100" dist="38100" dir="2700000" algn="tl">
                    <a:srgbClr val="000000">
                      <a:alpha val="43137"/>
                    </a:srgbClr>
                  </a:outerShdw>
                </a:effectLst>
              </a:rPr>
              <a:t> — длина струны (в случае, если она закреплена с обоих концов). Скорость распространения волны по струне зависит от её натяжения </a:t>
            </a:r>
            <a:r>
              <a:rPr lang="ru-RU" sz="2600" dirty="0" err="1" smtClean="0">
                <a:effectLst>
                  <a:outerShdw blurRad="38100" dist="38100" dir="2700000" algn="tl">
                    <a:srgbClr val="000000">
                      <a:alpha val="43137"/>
                    </a:srgbClr>
                  </a:outerShdw>
                </a:effectLst>
              </a:rPr>
              <a:t>T</a:t>
            </a:r>
            <a:r>
              <a:rPr lang="ru-RU" sz="2600" dirty="0" smtClean="0">
                <a:effectLst>
                  <a:outerShdw blurRad="38100" dist="38100" dir="2700000" algn="tl">
                    <a:srgbClr val="000000">
                      <a:alpha val="43137"/>
                    </a:srgbClr>
                  </a:outerShdw>
                </a:effectLst>
              </a:rPr>
              <a:t> и массы на единицу длины </a:t>
            </a:r>
          </a:p>
          <a:p>
            <a:pPr>
              <a:buNone/>
            </a:pPr>
            <a:r>
              <a:rPr lang="ru-RU" sz="2600" dirty="0" smtClean="0">
                <a:effectLst>
                  <a:outerShdw blurRad="38100" dist="38100" dir="2700000" algn="tl">
                    <a:srgbClr val="000000">
                      <a:alpha val="43137"/>
                    </a:srgbClr>
                  </a:outerShdw>
                </a:effectLst>
              </a:rPr>
              <a:t>ρ:</a:t>
            </a: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r>
              <a:rPr lang="ru-RU" sz="2600" dirty="0" smtClean="0">
                <a:effectLst>
                  <a:outerShdw blurRad="38100" dist="38100" dir="2700000" algn="tl">
                    <a:srgbClr val="000000">
                      <a:alpha val="43137"/>
                    </a:srgbClr>
                  </a:outerShdw>
                </a:effectLst>
              </a:rPr>
              <a:t>Таким образом, частота главного резонанса зависит от свойств струны и выражается следующим отношением:</a:t>
            </a: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endParaRPr lang="ru-RU" sz="2600" dirty="0" smtClean="0">
              <a:effectLst>
                <a:outerShdw blurRad="38100" dist="38100" dir="2700000" algn="tl">
                  <a:srgbClr val="000000">
                    <a:alpha val="43137"/>
                  </a:srgbClr>
                </a:outerShdw>
              </a:effectLst>
            </a:endParaRPr>
          </a:p>
          <a:p>
            <a:pPr>
              <a:buNone/>
            </a:pPr>
            <a:r>
              <a:rPr lang="ru-RU" sz="2600" dirty="0" smtClean="0">
                <a:effectLst>
                  <a:outerShdw blurRad="38100" dist="38100" dir="2700000" algn="tl">
                    <a:srgbClr val="000000">
                      <a:alpha val="43137"/>
                    </a:srgbClr>
                  </a:outerShdw>
                </a:effectLst>
              </a:rPr>
              <a:t>,где </a:t>
            </a:r>
            <a:r>
              <a:rPr lang="ru-RU" sz="2600" dirty="0" err="1" smtClean="0">
                <a:effectLst>
                  <a:outerShdw blurRad="38100" dist="38100" dir="2700000" algn="tl">
                    <a:srgbClr val="000000">
                      <a:alpha val="43137"/>
                    </a:srgbClr>
                  </a:outerShdw>
                </a:effectLst>
              </a:rPr>
              <a:t>T</a:t>
            </a:r>
            <a:r>
              <a:rPr lang="ru-RU" sz="2600" dirty="0" smtClean="0">
                <a:effectLst>
                  <a:outerShdw blurRad="38100" dist="38100" dir="2700000" algn="tl">
                    <a:srgbClr val="000000">
                      <a:alpha val="43137"/>
                    </a:srgbClr>
                  </a:outerShdw>
                </a:effectLst>
              </a:rPr>
              <a:t> — сила натяжения, </a:t>
            </a:r>
            <a:r>
              <a:rPr lang="ru-RU" sz="2600" dirty="0" err="1" smtClean="0">
                <a:effectLst>
                  <a:outerShdw blurRad="38100" dist="38100" dir="2700000" algn="tl">
                    <a:srgbClr val="000000">
                      <a:alpha val="43137"/>
                    </a:srgbClr>
                  </a:outerShdw>
                </a:effectLst>
              </a:rPr>
              <a:t>ρ </a:t>
            </a:r>
            <a:r>
              <a:rPr lang="ru-RU" sz="2600" dirty="0" smtClean="0">
                <a:effectLst>
                  <a:outerShdw blurRad="38100" dist="38100" dir="2700000" algn="tl">
                    <a:srgbClr val="000000">
                      <a:alpha val="43137"/>
                    </a:srgbClr>
                  </a:outerShdw>
                </a:effectLst>
              </a:rPr>
              <a:t>— масса единицы длины струны, а </a:t>
            </a:r>
            <a:r>
              <a:rPr lang="ru-RU" sz="2600" dirty="0" err="1" smtClean="0">
                <a:effectLst>
                  <a:outerShdw blurRad="38100" dist="38100" dir="2700000" algn="tl">
                    <a:srgbClr val="000000">
                      <a:alpha val="43137"/>
                    </a:srgbClr>
                  </a:outerShdw>
                </a:effectLst>
              </a:rPr>
              <a:t>m</a:t>
            </a:r>
            <a:r>
              <a:rPr lang="ru-RU" sz="2600" dirty="0" smtClean="0">
                <a:effectLst>
                  <a:outerShdw blurRad="38100" dist="38100" dir="2700000" algn="tl">
                    <a:srgbClr val="000000">
                      <a:alpha val="43137"/>
                    </a:srgbClr>
                  </a:outerShdw>
                </a:effectLst>
              </a:rPr>
              <a:t> — полная масса струны.</a:t>
            </a:r>
          </a:p>
          <a:p>
            <a:pPr>
              <a:buNone/>
            </a:pPr>
            <a:r>
              <a:rPr lang="ru-RU" sz="2600" dirty="0" smtClean="0">
                <a:effectLst>
                  <a:outerShdw blurRad="38100" dist="38100" dir="2700000" algn="tl">
                    <a:srgbClr val="000000">
                      <a:alpha val="43137"/>
                    </a:srgbClr>
                  </a:outerShdw>
                </a:effectLst>
              </a:rPr>
              <a:t>Увеличение натяжения струны и уменьшение её массы (толщины) и длины увеличивает её резонансную частоту. Помимо основного резонанса, струны также имеют резонансы на высших гармониках основной частоты </a:t>
            </a:r>
            <a:r>
              <a:rPr lang="ru-RU" sz="2600" dirty="0" err="1" smtClean="0">
                <a:effectLst>
                  <a:outerShdw blurRad="38100" dist="38100" dir="2700000" algn="tl">
                    <a:srgbClr val="000000">
                      <a:alpha val="43137"/>
                    </a:srgbClr>
                  </a:outerShdw>
                </a:effectLst>
              </a:rPr>
              <a:t>f</a:t>
            </a:r>
            <a:r>
              <a:rPr lang="ru-RU" sz="2600" dirty="0" smtClean="0">
                <a:effectLst>
                  <a:outerShdw blurRad="38100" dist="38100" dir="2700000" algn="tl">
                    <a:srgbClr val="000000">
                      <a:alpha val="43137"/>
                    </a:srgbClr>
                  </a:outerShdw>
                </a:effectLst>
              </a:rPr>
              <a:t>, например, 2f, 3f, 4f, и т. д. Если струне придать колебание коротким воздействием (щипком пальцев или ударом молоточка), струна начнёт колебания на всех частотах, присутствующих в воздействующем импульсе (теоретически, короткий импульс содержит все частоты). Однако частоты, не совпадающие с резонансными, быстро затухнут, и мы услышим только гармонические колебания, которые и воспринимаются как музыкальные ноты.</a:t>
            </a:r>
          </a:p>
          <a:p>
            <a:endParaRPr lang="ru-RU" dirty="0"/>
          </a:p>
        </p:txBody>
      </p:sp>
      <p:pic>
        <p:nvPicPr>
          <p:cNvPr id="20482" name="Picture 2" descr="http://upload.wikimedia.org/math/f/7/e/f7ee23695b4235feb1c8b700b204f527.png"/>
          <p:cNvPicPr>
            <a:picLocks noChangeAspect="1" noChangeArrowheads="1"/>
          </p:cNvPicPr>
          <p:nvPr/>
        </p:nvPicPr>
        <p:blipFill>
          <a:blip r:embed="rId2"/>
          <a:srcRect/>
          <a:stretch>
            <a:fillRect/>
          </a:stretch>
        </p:blipFill>
        <p:spPr bwMode="auto">
          <a:xfrm>
            <a:off x="3071802" y="1428736"/>
            <a:ext cx="600075" cy="342901"/>
          </a:xfrm>
          <a:prstGeom prst="rect">
            <a:avLst/>
          </a:prstGeom>
          <a:noFill/>
        </p:spPr>
      </p:pic>
      <p:pic>
        <p:nvPicPr>
          <p:cNvPr id="20484" name="Picture 4" descr="http://upload.wikimedia.org/math/f/6/c/f6cc595643c52d50cd2ba0ad617350f9.png"/>
          <p:cNvPicPr>
            <a:picLocks noChangeAspect="1" noChangeArrowheads="1"/>
          </p:cNvPicPr>
          <p:nvPr/>
        </p:nvPicPr>
        <p:blipFill>
          <a:blip r:embed="rId3"/>
          <a:srcRect/>
          <a:stretch>
            <a:fillRect/>
          </a:stretch>
        </p:blipFill>
        <p:spPr bwMode="auto">
          <a:xfrm>
            <a:off x="1000100" y="2500306"/>
            <a:ext cx="685800" cy="485775"/>
          </a:xfrm>
          <a:prstGeom prst="rect">
            <a:avLst/>
          </a:prstGeom>
          <a:noFill/>
        </p:spPr>
      </p:pic>
      <p:pic>
        <p:nvPicPr>
          <p:cNvPr id="20486" name="Picture 6" descr="http://upload.wikimedia.org/math/5/f/d/5fd7650fcc369b4627ec0bc915cc1640.png"/>
          <p:cNvPicPr>
            <a:picLocks noChangeAspect="1" noChangeArrowheads="1"/>
          </p:cNvPicPr>
          <p:nvPr/>
        </p:nvPicPr>
        <p:blipFill>
          <a:blip r:embed="rId4"/>
          <a:srcRect/>
          <a:stretch>
            <a:fillRect/>
          </a:stretch>
        </p:blipFill>
        <p:spPr bwMode="auto">
          <a:xfrm>
            <a:off x="1000100" y="3571876"/>
            <a:ext cx="2276475" cy="514351"/>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129</TotalTime>
  <Words>332</Words>
  <PresentationFormat>Экран (4:3)</PresentationFormat>
  <Paragraphs>95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Эркер</vt:lpstr>
      <vt:lpstr>Его величество - Резонанс</vt:lpstr>
      <vt:lpstr>Содержание:</vt:lpstr>
      <vt:lpstr>Резонанс  — явление резкого возрастания амплитуды вынужденных колебаний, которое наступает при приближении частоты внешнего воздействия к некоторым значениям (резонансным частотам), определяемым свойствами системы.</vt:lpstr>
      <vt:lpstr>Слайд 4</vt:lpstr>
      <vt:lpstr>Если частота собственных колебаний совпадает с частотой вынуждающей периодической силы ωо= ω, то амплитуда вынужденных колебаний увеличивается. Это явление называется резонансом. На рис. изображены резонансные кривые в зависимости от сил сопротивления, действующих на колебательную систему.    </vt:lpstr>
      <vt:lpstr>Опыт</vt:lpstr>
      <vt:lpstr> Резонанс в механике</vt:lpstr>
      <vt:lpstr>Слайд 8</vt:lpstr>
      <vt:lpstr>Резонанс в музыке</vt:lpstr>
      <vt:lpstr>Слайд 10</vt:lpstr>
      <vt:lpstr>Резонанс можем наблюдать в акустике, оптике, астрофизике - в многих областях науки, а также в природе.</vt:lpstr>
      <vt:lpstr>Полезен ли резонанс?</vt:lpstr>
      <vt:lpstr>Томский мост</vt:lpstr>
      <vt:lpstr>Разрушение моста в результате того, что по нему шли маршевым шагом</vt:lpstr>
      <vt:lpstr>Отрицательные свойства резонанса:</vt:lpstr>
      <vt:lpstr>Полезные свойства резонанса:</vt:lpstr>
      <vt:lpstr>Существует несколько возможностей исключения вредного действия резонанса:  </vt:lpstr>
      <vt:lpstr>Слайд 18</vt:lpstr>
      <vt:lpstr>Итог:</vt:lpstr>
      <vt:lpstr>Источники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Его величество - Резонанс</dc:title>
  <dc:creator>Кариночка...</dc:creator>
  <cp:lastModifiedBy>User</cp:lastModifiedBy>
  <cp:revision>17</cp:revision>
  <dcterms:created xsi:type="dcterms:W3CDTF">2013-02-12T19:32:17Z</dcterms:created>
  <dcterms:modified xsi:type="dcterms:W3CDTF">2013-02-12T22:00:22Z</dcterms:modified>
</cp:coreProperties>
</file>