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sldIdLst>
    <p:sldId id="264" r:id="rId3"/>
    <p:sldId id="258" r:id="rId4"/>
    <p:sldId id="257" r:id="rId5"/>
    <p:sldId id="259" r:id="rId6"/>
    <p:sldId id="261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7A2"/>
    <a:srgbClr val="B0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37" name="Овал 36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40" name="Овал 39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42" name="Овал 41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4" name="3"/>
          <p:cNvSpPr/>
          <p:nvPr userDrawn="1"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0б 9"/>
          <p:cNvSpPr/>
          <p:nvPr userDrawn="1"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13"/>
          <p:cNvSpPr/>
          <p:nvPr userDrawn="1"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7" name="14"/>
          <p:cNvSpPr/>
          <p:nvPr userDrawn="1"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"/>
          <p:cNvSpPr/>
          <p:nvPr userDrawn="1"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4"/>
          <p:cNvSpPr/>
          <p:nvPr userDrawn="1"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11б 6"/>
          <p:cNvSpPr/>
          <p:nvPr userDrawn="1"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3б 2"/>
          <p:cNvSpPr/>
          <p:nvPr userDrawn="1"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2" name="12б 10"/>
          <p:cNvSpPr/>
          <p:nvPr userDrawn="1"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62"/>
          <p:cNvSpPr/>
          <p:nvPr userDrawn="1"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8б 7"/>
          <p:cNvSpPr/>
          <p:nvPr userDrawn="1"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5" name="9"/>
          <p:cNvSpPr/>
          <p:nvPr userDrawn="1"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7"/>
          <p:cNvSpPr/>
          <p:nvPr userDrawn="1"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6"/>
          <p:cNvSpPr/>
          <p:nvPr userDrawn="1"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2"/>
          <p:cNvSpPr/>
          <p:nvPr userDrawn="1"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1б 1"/>
          <p:cNvSpPr/>
          <p:nvPr userDrawn="1"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0" name="8б 5"/>
          <p:cNvSpPr/>
          <p:nvPr userDrawn="1"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7б 8"/>
          <p:cNvSpPr/>
          <p:nvPr userDrawn="1"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 userDrawn="1"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1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142" dur="3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144" dur="3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146" dur="3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148" dur="3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150" dur="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152" dur="3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154" dur="3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156" dur="3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158" dur="3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16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8007" y="275167"/>
            <a:ext cx="8229601" cy="114300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75747" y="1645945"/>
            <a:ext cx="8192508" cy="4868853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182812" y="1303050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182812" y="6583636"/>
            <a:ext cx="8851397" cy="7987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3028973" y="-3097501"/>
            <a:ext cx="3086056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62844" y="273656"/>
            <a:ext cx="8218311" cy="5349873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3491" y="5651906"/>
            <a:ext cx="8217016" cy="1068888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70383" y="5829266"/>
            <a:ext cx="8229601" cy="891528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141439" y="1059164"/>
            <a:ext cx="8987492" cy="8425773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-1534678" y="-721995"/>
            <a:ext cx="7313016" cy="5386825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 userDrawn="1"/>
        </p:nvSpPr>
        <p:spPr>
          <a:xfrm rot="1800000">
            <a:off x="3462992" y="2573993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 userDrawn="1"/>
        </p:nvSpPr>
        <p:spPr>
          <a:xfrm rot="1800000">
            <a:off x="4863512" y="2809857"/>
            <a:ext cx="3324776" cy="3116977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 userDrawn="1"/>
        </p:nvSpPr>
        <p:spPr>
          <a:xfrm rot="1800000">
            <a:off x="7027248" y="4503204"/>
            <a:ext cx="689008" cy="645945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 userDrawn="1"/>
        </p:nvSpPr>
        <p:spPr>
          <a:xfrm rot="1800000">
            <a:off x="7608417" y="4896306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 userDrawn="1"/>
        </p:nvSpPr>
        <p:spPr>
          <a:xfrm rot="1800000">
            <a:off x="4320236" y="3101058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 userDrawn="1"/>
        </p:nvSpPr>
        <p:spPr>
          <a:xfrm rot="1800000">
            <a:off x="3782665" y="2810089"/>
            <a:ext cx="370674" cy="347507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 userDrawn="1"/>
        </p:nvSpPr>
        <p:spPr>
          <a:xfrm rot="1800000">
            <a:off x="4810013" y="2958375"/>
            <a:ext cx="1810644" cy="2057371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 userDrawn="1"/>
        </p:nvSpPr>
        <p:spPr>
          <a:xfrm rot="1800000">
            <a:off x="3441646" y="2435766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 userDrawn="1"/>
        </p:nvSpPr>
        <p:spPr>
          <a:xfrm rot="1800000">
            <a:off x="6424275" y="3743162"/>
            <a:ext cx="2508481" cy="261300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 userDrawn="1"/>
        </p:nvSpPr>
        <p:spPr>
          <a:xfrm rot="1800000">
            <a:off x="5038735" y="3489957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 userDrawn="1"/>
        </p:nvSpPr>
        <p:spPr>
          <a:xfrm rot="1800000">
            <a:off x="5890030" y="3709540"/>
            <a:ext cx="1588104" cy="1488848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 userDrawn="1"/>
        </p:nvSpPr>
        <p:spPr>
          <a:xfrm rot="1800000">
            <a:off x="6807482" y="4462787"/>
            <a:ext cx="292604" cy="274316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 userDrawn="1"/>
        </p:nvSpPr>
        <p:spPr>
          <a:xfrm rot="1800000">
            <a:off x="5736813" y="3867803"/>
            <a:ext cx="370674" cy="347507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 userDrawn="1"/>
        </p:nvSpPr>
        <p:spPr>
          <a:xfrm rot="1800000">
            <a:off x="4894651" y="3411969"/>
            <a:ext cx="370674" cy="347507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 userDrawn="1"/>
        </p:nvSpPr>
        <p:spPr>
          <a:xfrm rot="1800000">
            <a:off x="3325149" y="2499384"/>
            <a:ext cx="689008" cy="645945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 userDrawn="1"/>
        </p:nvSpPr>
        <p:spPr>
          <a:xfrm rot="1800000">
            <a:off x="1862676" y="1580077"/>
            <a:ext cx="1328398" cy="1245373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 userDrawn="1"/>
        </p:nvSpPr>
        <p:spPr>
          <a:xfrm rot="1800000">
            <a:off x="2279593" y="1411270"/>
            <a:ext cx="3324776" cy="3116977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 userDrawn="1"/>
        </p:nvSpPr>
        <p:spPr>
          <a:xfrm rot="1800000">
            <a:off x="1791453" y="470130"/>
            <a:ext cx="6741571" cy="6320223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819634" y="1257314"/>
            <a:ext cx="5340410" cy="114300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 userDrawn="1"/>
        </p:nvSpPr>
        <p:spPr>
          <a:xfrm>
            <a:off x="782495" y="763558"/>
            <a:ext cx="2678670" cy="25112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82236" y="3058452"/>
            <a:ext cx="3278615" cy="3703316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4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6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0" r:id="rId5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227" y="476672"/>
            <a:ext cx="5884188" cy="1143000"/>
          </a:xfrm>
        </p:spPr>
        <p:txBody>
          <a:bodyPr/>
          <a:lstStyle/>
          <a:p>
            <a:r>
              <a:rPr lang="ru-RU" dirty="0" smtClean="0"/>
              <a:t>Астроном</a:t>
            </a:r>
            <a:r>
              <a:rPr lang="uk-UA" dirty="0" smtClean="0"/>
              <a:t>ія – наука про всесвіт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5904" b="2477"/>
          <a:stretch/>
        </p:blipFill>
        <p:spPr>
          <a:xfrm>
            <a:off x="0" y="1"/>
            <a:ext cx="9180512" cy="68493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8458200" cy="2376264"/>
          </a:xfrm>
          <a:prstGeom prst="rect">
            <a:avLst/>
          </a:prstGeom>
          <a:solidFill>
            <a:schemeClr val="tx1">
              <a:lumMod val="85000"/>
              <a:lumOff val="1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err="1" smtClean="0">
                <a:latin typeface="Mistral" pitchFamily="66" charset="0"/>
                <a:ea typeface="Verdana" pitchFamily="34" charset="0"/>
                <a:cs typeface="Verdana" pitchFamily="34" charset="0"/>
              </a:rPr>
              <a:t>Астрономія</a:t>
            </a:r>
            <a:r>
              <a:rPr lang="ru-RU" sz="2800" dirty="0" smtClean="0">
                <a:latin typeface="Mistral" pitchFamily="66" charset="0"/>
                <a:ea typeface="Verdana" pitchFamily="34" charset="0"/>
                <a:cs typeface="Verdana" pitchFamily="34" charset="0"/>
              </a:rPr>
              <a:t> - одна 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з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найдавніших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наук,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включає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спостереження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пояснення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подій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які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відбуваються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за межами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Землі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її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атмосфери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. Вона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вивчає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походження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розвиток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властивості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об'єктів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спостерігаються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небі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(і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перебувають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поза межами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Землі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), а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також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процеси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Mistral" pitchFamily="66" charset="0"/>
                <a:ea typeface="Verdana" pitchFamily="34" charset="0"/>
                <a:cs typeface="Verdana" pitchFamily="34" charset="0"/>
              </a:rPr>
              <a:t>пов'язані</a:t>
            </a:r>
            <a:r>
              <a:rPr lang="ru-RU" sz="2800" dirty="0">
                <a:latin typeface="Mistral" pitchFamily="66" charset="0"/>
                <a:ea typeface="Verdana" pitchFamily="34" charset="0"/>
                <a:cs typeface="Verdana" pitchFamily="34" charset="0"/>
              </a:rPr>
              <a:t> з ними.</a:t>
            </a:r>
            <a:endParaRPr lang="ru-RU" sz="2800" dirty="0">
              <a:latin typeface="Mistral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53600" l="63200" r="90000">
                        <a14:foregroundMark x1="72000" y1="20600" x2="82000" y2="46000"/>
                        <a14:foregroundMark x1="78000" y1="46400" x2="74600" y2="46800"/>
                        <a14:backgroundMark x1="56600" y1="27200" x2="85200" y2="72600"/>
                        <a14:backgroundMark x1="27000" y1="54000" x2="79200" y2="85800"/>
                        <a14:backgroundMark x1="66000" y1="30200" x2="66600" y2="33000"/>
                      </a14:backgroundRemoval>
                    </a14:imgEffect>
                  </a14:imgLayer>
                </a14:imgProps>
              </a:ext>
            </a:extLst>
          </a:blip>
          <a:srcRect l="61991" b="42545"/>
          <a:stretch/>
        </p:blipFill>
        <p:spPr>
          <a:xfrm>
            <a:off x="9252520" y="476672"/>
            <a:ext cx="18101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1.225 0.8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4" t="-145" r="16757" b="145"/>
          <a:stretch/>
        </p:blipFill>
        <p:spPr bwMode="auto">
          <a:xfrm>
            <a:off x="-1066800" y="-51956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3868" y="1484784"/>
            <a:ext cx="9317868" cy="37035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астрономії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вирішуються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три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основні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задачі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потребують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послідовного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підходу</a:t>
            </a:r>
            <a:r>
              <a:rPr lang="ru-RU" sz="2800" b="1" dirty="0">
                <a:ln w="10160">
                  <a:solidFill>
                    <a:srgbClr val="BE47A2"/>
                  </a:solidFill>
                  <a:prstDash val="solid"/>
                </a:ln>
                <a:solidFill>
                  <a:srgbClr val="BE47A2"/>
                </a:solidFill>
                <a:effectLst>
                  <a:glow rad="101600">
                    <a:srgbClr val="B04E96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вивчення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видимих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а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потім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дійсних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положень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небесних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тіл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їх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руху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просторі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визначення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їх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розмірів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форми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algn="ctr"/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вивчення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будови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небесних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тіл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дослідження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хімічного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складу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фізичних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властивостей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густини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температури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т. д.)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речовини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з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якої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вони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складаються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algn="ctr"/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вирішення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проблеми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походження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розвитку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окремих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тіл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їх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систем.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0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86" y="2204864"/>
            <a:ext cx="9361040" cy="66433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/>
              <a:t>Практичне</a:t>
            </a:r>
            <a:r>
              <a:rPr lang="ru-RU" sz="2000" i="1" dirty="0"/>
              <a:t> </a:t>
            </a:r>
            <a:r>
              <a:rPr lang="ru-RU" sz="2000" i="1" dirty="0" err="1"/>
              <a:t>значення</a:t>
            </a:r>
            <a:r>
              <a:rPr lang="ru-RU" sz="2000" i="1" dirty="0"/>
              <a:t> </a:t>
            </a:r>
            <a:r>
              <a:rPr lang="ru-RU" sz="2000" i="1" dirty="0" err="1" smtClean="0"/>
              <a:t>астрономії</a:t>
            </a:r>
            <a:endParaRPr lang="ru-RU" sz="2000" i="1" dirty="0" smtClean="0"/>
          </a:p>
          <a:p>
            <a:pPr algn="ctr"/>
            <a:r>
              <a:rPr lang="ru-RU" sz="2000" i="1" dirty="0" err="1"/>
              <a:t>Астрономія</a:t>
            </a:r>
            <a:r>
              <a:rPr lang="ru-RU" sz="2000" i="1" dirty="0"/>
              <a:t> і </a:t>
            </a:r>
            <a:r>
              <a:rPr lang="ru-RU" sz="2000" i="1" dirty="0" err="1"/>
              <a:t>її</a:t>
            </a:r>
            <a:r>
              <a:rPr lang="ru-RU" sz="2000" i="1" dirty="0"/>
              <a:t> </a:t>
            </a:r>
            <a:r>
              <a:rPr lang="ru-RU" sz="2000" i="1" dirty="0" err="1"/>
              <a:t>методи</a:t>
            </a:r>
            <a:r>
              <a:rPr lang="ru-RU" sz="2000" i="1" dirty="0"/>
              <a:t> </a:t>
            </a:r>
            <a:r>
              <a:rPr lang="ru-RU" sz="2000" i="1" dirty="0" err="1"/>
              <a:t>мають</a:t>
            </a:r>
            <a:r>
              <a:rPr lang="ru-RU" sz="2000" i="1" dirty="0"/>
              <a:t> </a:t>
            </a:r>
            <a:r>
              <a:rPr lang="ru-RU" sz="2000" i="1" dirty="0" err="1"/>
              <a:t>велике</a:t>
            </a:r>
            <a:r>
              <a:rPr lang="ru-RU" sz="2000" i="1" dirty="0"/>
              <a:t> </a:t>
            </a:r>
            <a:r>
              <a:rPr lang="ru-RU" sz="2000" i="1" dirty="0" err="1"/>
              <a:t>значення</a:t>
            </a:r>
            <a:r>
              <a:rPr lang="ru-RU" sz="2000" i="1" dirty="0"/>
              <a:t> в </a:t>
            </a:r>
            <a:r>
              <a:rPr lang="ru-RU" sz="2000" i="1" dirty="0" err="1"/>
              <a:t>житті</a:t>
            </a:r>
            <a:r>
              <a:rPr lang="ru-RU" sz="2000" i="1" dirty="0"/>
              <a:t> </a:t>
            </a:r>
            <a:r>
              <a:rPr lang="ru-RU" sz="2000" i="1" dirty="0" err="1"/>
              <a:t>сучасного</a:t>
            </a:r>
            <a:r>
              <a:rPr lang="ru-RU" sz="2000" i="1" dirty="0"/>
              <a:t> </a:t>
            </a:r>
            <a:r>
              <a:rPr lang="ru-RU" sz="2000" i="1" dirty="0" err="1"/>
              <a:t>суспільства</a:t>
            </a:r>
            <a:r>
              <a:rPr lang="ru-RU" sz="2000" i="1" dirty="0"/>
              <a:t>. Без </a:t>
            </a:r>
            <a:r>
              <a:rPr lang="ru-RU" sz="2000" i="1" dirty="0" err="1"/>
              <a:t>її</a:t>
            </a:r>
            <a:r>
              <a:rPr lang="ru-RU" sz="2000" i="1" dirty="0"/>
              <a:t> </a:t>
            </a:r>
            <a:r>
              <a:rPr lang="ru-RU" sz="2000" i="1" dirty="0" err="1"/>
              <a:t>участі</a:t>
            </a:r>
            <a:r>
              <a:rPr lang="ru-RU" sz="2000" i="1" dirty="0"/>
              <a:t> </a:t>
            </a:r>
            <a:r>
              <a:rPr lang="ru-RU" sz="2000" i="1" dirty="0" err="1"/>
              <a:t>неможливо</a:t>
            </a:r>
            <a:r>
              <a:rPr lang="ru-RU" sz="2000" i="1" dirty="0"/>
              <a:t> </a:t>
            </a:r>
            <a:r>
              <a:rPr lang="ru-RU" sz="2000" i="1" dirty="0" err="1"/>
              <a:t>вирішувати</a:t>
            </a:r>
            <a:r>
              <a:rPr lang="ru-RU" sz="2000" i="1" dirty="0"/>
              <a:t> </a:t>
            </a:r>
            <a:r>
              <a:rPr lang="ru-RU" sz="2000" i="1" dirty="0" err="1"/>
              <a:t>фундаментальні</a:t>
            </a:r>
            <a:r>
              <a:rPr lang="ru-RU" sz="2000" i="1" dirty="0"/>
              <a:t> </a:t>
            </a:r>
            <a:r>
              <a:rPr lang="ru-RU" sz="2000" i="1" dirty="0" err="1"/>
              <a:t>питання</a:t>
            </a:r>
            <a:r>
              <a:rPr lang="ru-RU" sz="2000" i="1" dirty="0"/>
              <a:t>, </a:t>
            </a:r>
            <a:r>
              <a:rPr lang="ru-RU" sz="2000" i="1" dirty="0" err="1"/>
              <a:t>пов'язані</a:t>
            </a:r>
            <a:r>
              <a:rPr lang="ru-RU" sz="2000" i="1" dirty="0"/>
              <a:t> з </a:t>
            </a:r>
            <a:r>
              <a:rPr lang="ru-RU" sz="2000" i="1" dirty="0" err="1"/>
              <a:t>протіканням</a:t>
            </a:r>
            <a:r>
              <a:rPr lang="ru-RU" sz="2000" i="1" dirty="0"/>
              <a:t> </a:t>
            </a:r>
            <a:r>
              <a:rPr lang="ru-RU" sz="2000" i="1" dirty="0" err="1"/>
              <a:t>найважливіших</a:t>
            </a:r>
            <a:r>
              <a:rPr lang="ru-RU" sz="2000" i="1" dirty="0"/>
              <a:t> </a:t>
            </a:r>
            <a:r>
              <a:rPr lang="ru-RU" sz="2000" i="1" dirty="0" err="1"/>
              <a:t>природних</a:t>
            </a:r>
            <a:r>
              <a:rPr lang="ru-RU" sz="2000" i="1" dirty="0"/>
              <a:t> </a:t>
            </a:r>
            <a:r>
              <a:rPr lang="ru-RU" sz="2000" i="1" dirty="0" err="1"/>
              <a:t>процесів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 err="1"/>
              <a:t>Найширше</a:t>
            </a:r>
            <a:r>
              <a:rPr lang="ru-RU" sz="2000" i="1" dirty="0"/>
              <a:t> </a:t>
            </a:r>
            <a:r>
              <a:rPr lang="ru-RU" sz="2000" i="1" dirty="0" err="1"/>
              <a:t>розповсюджуються</a:t>
            </a:r>
            <a:r>
              <a:rPr lang="ru-RU" sz="2000" i="1" dirty="0"/>
              <a:t> </a:t>
            </a:r>
            <a:r>
              <a:rPr lang="ru-RU" sz="2000" i="1" dirty="0" err="1"/>
              <a:t>астрономічні</a:t>
            </a:r>
            <a:r>
              <a:rPr lang="ru-RU" sz="2000" i="1" dirty="0"/>
              <a:t> </a:t>
            </a:r>
            <a:r>
              <a:rPr lang="ru-RU" sz="2000" i="1" dirty="0" err="1"/>
              <a:t>методи</a:t>
            </a:r>
            <a:r>
              <a:rPr lang="ru-RU" sz="2000" i="1" dirty="0"/>
              <a:t> </a:t>
            </a:r>
            <a:r>
              <a:rPr lang="ru-RU" sz="2000" i="1" dirty="0" err="1"/>
              <a:t>навігації</a:t>
            </a:r>
            <a:r>
              <a:rPr lang="ru-RU" sz="2000" i="1" dirty="0"/>
              <a:t> в </a:t>
            </a:r>
            <a:r>
              <a:rPr lang="ru-RU" sz="2000" i="1" dirty="0" err="1"/>
              <a:t>мореплавстві</a:t>
            </a:r>
            <a:r>
              <a:rPr lang="ru-RU" sz="2000" i="1" dirty="0"/>
              <a:t> і </a:t>
            </a:r>
            <a:r>
              <a:rPr lang="ru-RU" sz="2000" i="1" dirty="0" err="1"/>
              <a:t>авіації</a:t>
            </a:r>
            <a:r>
              <a:rPr lang="ru-RU" sz="2000" i="1" dirty="0"/>
              <a:t>, а </a:t>
            </a:r>
            <a:r>
              <a:rPr lang="ru-RU" sz="2000" i="1" dirty="0" err="1"/>
              <a:t>останнім</a:t>
            </a:r>
            <a:r>
              <a:rPr lang="ru-RU" sz="2000" i="1" dirty="0"/>
              <a:t> часом — і в </a:t>
            </a:r>
            <a:r>
              <a:rPr lang="ru-RU" sz="2000" i="1" dirty="0" err="1"/>
              <a:t>космонавтиці</a:t>
            </a:r>
            <a:r>
              <a:rPr lang="ru-RU" sz="2000" i="1" dirty="0"/>
              <a:t>. </a:t>
            </a:r>
            <a:r>
              <a:rPr lang="ru-RU" sz="2000" i="1" dirty="0" err="1"/>
              <a:t>Обчислювання</a:t>
            </a:r>
            <a:r>
              <a:rPr lang="ru-RU" sz="2000" i="1" dirty="0"/>
              <a:t> </a:t>
            </a:r>
            <a:r>
              <a:rPr lang="ru-RU" sz="2000" i="1" dirty="0" err="1"/>
              <a:t>ефемерид</a:t>
            </a:r>
            <a:r>
              <a:rPr lang="ru-RU" sz="2000" i="1" dirty="0"/>
              <a:t> (</a:t>
            </a:r>
            <a:r>
              <a:rPr lang="ru-RU" sz="2000" i="1" dirty="0" err="1"/>
              <a:t>таблиць</a:t>
            </a:r>
            <a:r>
              <a:rPr lang="ru-RU" sz="2000" i="1" dirty="0"/>
              <a:t> </a:t>
            </a:r>
            <a:r>
              <a:rPr lang="ru-RU" sz="2000" i="1" dirty="0" err="1"/>
              <a:t>положень</a:t>
            </a:r>
            <a:r>
              <a:rPr lang="ru-RU" sz="2000" i="1" dirty="0"/>
              <a:t>) </a:t>
            </a:r>
            <a:r>
              <a:rPr lang="ru-RU" sz="2000" i="1" dirty="0" err="1"/>
              <a:t>найважливіших</a:t>
            </a:r>
            <a:r>
              <a:rPr lang="ru-RU" sz="2000" i="1" dirty="0"/>
              <a:t> </a:t>
            </a:r>
            <a:r>
              <a:rPr lang="ru-RU" sz="2000" i="1" dirty="0" err="1"/>
              <a:t>об'єктів</a:t>
            </a:r>
            <a:r>
              <a:rPr lang="ru-RU" sz="2000" i="1" dirty="0"/>
              <a:t> і </a:t>
            </a:r>
            <a:r>
              <a:rPr lang="ru-RU" sz="2000" i="1" dirty="0" err="1"/>
              <a:t>складення</a:t>
            </a:r>
            <a:r>
              <a:rPr lang="ru-RU" sz="2000" i="1" dirty="0"/>
              <a:t> </a:t>
            </a:r>
            <a:r>
              <a:rPr lang="ru-RU" sz="2000" i="1" dirty="0" err="1"/>
              <a:t>календарів</a:t>
            </a:r>
            <a:r>
              <a:rPr lang="ru-RU" sz="2000" i="1" dirty="0"/>
              <a:t>, </a:t>
            </a:r>
            <a:r>
              <a:rPr lang="ru-RU" sz="2000" i="1" dirty="0" err="1"/>
              <a:t>необхідним</a:t>
            </a:r>
            <a:r>
              <a:rPr lang="ru-RU" sz="2000" i="1" dirty="0"/>
              <a:t> в народному </a:t>
            </a:r>
            <a:r>
              <a:rPr lang="ru-RU" sz="2000" i="1" dirty="0" err="1"/>
              <a:t>господарстві</a:t>
            </a:r>
            <a:r>
              <a:rPr lang="ru-RU" sz="2000" i="1" dirty="0"/>
              <a:t>, </a:t>
            </a:r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i="1" dirty="0" err="1"/>
              <a:t>засновані</a:t>
            </a:r>
            <a:r>
              <a:rPr lang="ru-RU" sz="2000" i="1" dirty="0"/>
              <a:t> на </a:t>
            </a:r>
            <a:r>
              <a:rPr lang="ru-RU" sz="2000" i="1" dirty="0" err="1"/>
              <a:t>астрономічних</a:t>
            </a:r>
            <a:r>
              <a:rPr lang="ru-RU" sz="2000" i="1" dirty="0"/>
              <a:t> </a:t>
            </a:r>
            <a:r>
              <a:rPr lang="ru-RU" sz="2000" i="1" dirty="0" err="1"/>
              <a:t>даних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 err="1"/>
              <a:t>Складення</a:t>
            </a:r>
            <a:r>
              <a:rPr lang="ru-RU" sz="2000" i="1" dirty="0"/>
              <a:t> </a:t>
            </a:r>
            <a:r>
              <a:rPr lang="ru-RU" sz="2000" i="1" dirty="0" err="1"/>
              <a:t>географічних</a:t>
            </a:r>
            <a:r>
              <a:rPr lang="ru-RU" sz="2000" i="1" dirty="0"/>
              <a:t> і </a:t>
            </a:r>
            <a:r>
              <a:rPr lang="ru-RU" sz="2000" i="1" dirty="0" err="1"/>
              <a:t>топографічних</a:t>
            </a:r>
            <a:r>
              <a:rPr lang="ru-RU" sz="2000" i="1" dirty="0"/>
              <a:t> карт, </a:t>
            </a:r>
            <a:r>
              <a:rPr lang="ru-RU" sz="2000" i="1" dirty="0" err="1"/>
              <a:t>вираховування</a:t>
            </a:r>
            <a:r>
              <a:rPr lang="ru-RU" sz="2000" i="1" dirty="0"/>
              <a:t> </a:t>
            </a:r>
            <a:r>
              <a:rPr lang="ru-RU" sz="2000" i="1" dirty="0" err="1"/>
              <a:t>настання</a:t>
            </a:r>
            <a:r>
              <a:rPr lang="ru-RU" sz="2000" i="1" dirty="0"/>
              <a:t> </a:t>
            </a:r>
            <a:r>
              <a:rPr lang="ru-RU" sz="2000" i="1" dirty="0" err="1"/>
              <a:t>морських</a:t>
            </a:r>
            <a:r>
              <a:rPr lang="ru-RU" sz="2000" i="1" dirty="0"/>
              <a:t> </a:t>
            </a:r>
            <a:r>
              <a:rPr lang="ru-RU" sz="2000" i="1" dirty="0" err="1"/>
              <a:t>припливів</a:t>
            </a:r>
            <a:r>
              <a:rPr lang="ru-RU" sz="2000" i="1" dirty="0"/>
              <a:t> і </a:t>
            </a:r>
            <a:r>
              <a:rPr lang="ru-RU" sz="2000" i="1" dirty="0" err="1"/>
              <a:t>відпливів</a:t>
            </a:r>
            <a:r>
              <a:rPr lang="ru-RU" sz="2000" i="1" dirty="0"/>
              <a:t>, </a:t>
            </a:r>
            <a:r>
              <a:rPr lang="ru-RU" sz="2000" i="1" dirty="0" err="1"/>
              <a:t>визначення</a:t>
            </a:r>
            <a:r>
              <a:rPr lang="ru-RU" sz="2000" i="1" dirty="0"/>
              <a:t> </a:t>
            </a:r>
            <a:r>
              <a:rPr lang="ru-RU" sz="2000" i="1" dirty="0" err="1"/>
              <a:t>сили</a:t>
            </a:r>
            <a:r>
              <a:rPr lang="ru-RU" sz="2000" i="1" dirty="0"/>
              <a:t> </a:t>
            </a:r>
            <a:r>
              <a:rPr lang="ru-RU" sz="2000" i="1" dirty="0" err="1"/>
              <a:t>тяжіння</a:t>
            </a:r>
            <a:r>
              <a:rPr lang="ru-RU" sz="2000" i="1" dirty="0"/>
              <a:t> в </a:t>
            </a:r>
            <a:r>
              <a:rPr lang="ru-RU" sz="2000" i="1" dirty="0" err="1"/>
              <a:t>різних</a:t>
            </a:r>
            <a:r>
              <a:rPr lang="ru-RU" sz="2000" i="1" dirty="0"/>
              <a:t> точках </a:t>
            </a:r>
            <a:r>
              <a:rPr lang="ru-RU" sz="2000" i="1" dirty="0" err="1"/>
              <a:t>земної</a:t>
            </a:r>
            <a:r>
              <a:rPr lang="ru-RU" sz="2000" i="1" dirty="0"/>
              <a:t> </a:t>
            </a:r>
            <a:r>
              <a:rPr lang="ru-RU" sz="2000" i="1" dirty="0" err="1"/>
              <a:t>поверхні</a:t>
            </a:r>
            <a:r>
              <a:rPr lang="ru-RU" sz="2000" i="1" dirty="0"/>
              <a:t> з </a:t>
            </a:r>
            <a:r>
              <a:rPr lang="ru-RU" sz="2000" i="1" dirty="0" err="1"/>
              <a:t>ціллю</a:t>
            </a:r>
            <a:r>
              <a:rPr lang="ru-RU" sz="2000" i="1" dirty="0"/>
              <a:t> </a:t>
            </a:r>
            <a:r>
              <a:rPr lang="ru-RU" sz="2000" i="1" dirty="0" err="1"/>
              <a:t>виявлення</a:t>
            </a:r>
            <a:r>
              <a:rPr lang="ru-RU" sz="2000" i="1" dirty="0"/>
              <a:t> </a:t>
            </a:r>
            <a:r>
              <a:rPr lang="ru-RU" sz="2000" i="1" dirty="0" err="1"/>
              <a:t>покладів</a:t>
            </a:r>
            <a:r>
              <a:rPr lang="ru-RU" sz="2000" i="1" dirty="0"/>
              <a:t> </a:t>
            </a:r>
            <a:r>
              <a:rPr lang="ru-RU" sz="2000" i="1" dirty="0" err="1"/>
              <a:t>корисних</a:t>
            </a:r>
            <a:r>
              <a:rPr lang="ru-RU" sz="2000" i="1" dirty="0"/>
              <a:t> </a:t>
            </a:r>
            <a:r>
              <a:rPr lang="ru-RU" sz="2000" i="1" dirty="0" err="1"/>
              <a:t>копалин</a:t>
            </a:r>
            <a:r>
              <a:rPr lang="ru-RU" sz="2000" i="1" dirty="0"/>
              <a:t>, — все </a:t>
            </a:r>
            <a:r>
              <a:rPr lang="ru-RU" sz="2000" i="1" dirty="0" err="1"/>
              <a:t>це</a:t>
            </a:r>
            <a:r>
              <a:rPr lang="ru-RU" sz="2000" i="1" dirty="0"/>
              <a:t> в </a:t>
            </a:r>
            <a:r>
              <a:rPr lang="ru-RU" sz="2000" i="1" dirty="0" err="1"/>
              <a:t>своїй</a:t>
            </a:r>
            <a:r>
              <a:rPr lang="ru-RU" sz="2000" i="1" dirty="0"/>
              <a:t> </a:t>
            </a:r>
            <a:r>
              <a:rPr lang="ru-RU" sz="2000" i="1" dirty="0" err="1"/>
              <a:t>основі</a:t>
            </a:r>
            <a:r>
              <a:rPr lang="ru-RU" sz="2000" i="1" dirty="0"/>
              <a:t> </a:t>
            </a:r>
            <a:r>
              <a:rPr lang="ru-RU" sz="2000" i="1" dirty="0" err="1"/>
              <a:t>опирається</a:t>
            </a:r>
            <a:r>
              <a:rPr lang="ru-RU" sz="2000" i="1" dirty="0"/>
              <a:t> на </a:t>
            </a:r>
            <a:r>
              <a:rPr lang="ru-RU" sz="2000" i="1" dirty="0" err="1"/>
              <a:t>астрономічні</a:t>
            </a:r>
            <a:r>
              <a:rPr lang="ru-RU" sz="2000" i="1" dirty="0"/>
              <a:t> </a:t>
            </a:r>
            <a:r>
              <a:rPr lang="ru-RU" sz="2000" i="1" dirty="0" err="1"/>
              <a:t>методи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 err="1"/>
              <a:t>Дослідження</a:t>
            </a:r>
            <a:r>
              <a:rPr lang="ru-RU" sz="2000" i="1" dirty="0"/>
              <a:t> </a:t>
            </a:r>
            <a:r>
              <a:rPr lang="ru-RU" sz="2000" i="1" dirty="0" err="1"/>
              <a:t>процесів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проходять</a:t>
            </a:r>
            <a:r>
              <a:rPr lang="ru-RU" sz="2000" i="1" dirty="0"/>
              <a:t> на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небесних</a:t>
            </a:r>
            <a:r>
              <a:rPr lang="ru-RU" sz="2000" i="1" dirty="0"/>
              <a:t> </a:t>
            </a:r>
            <a:r>
              <a:rPr lang="ru-RU" sz="2000" i="1" dirty="0" err="1"/>
              <a:t>тілах</a:t>
            </a:r>
            <a:r>
              <a:rPr lang="ru-RU" sz="2000" i="1" dirty="0"/>
              <a:t>, </a:t>
            </a:r>
            <a:r>
              <a:rPr lang="ru-RU" sz="2000" i="1" dirty="0" err="1"/>
              <a:t>дозволяє</a:t>
            </a:r>
            <a:r>
              <a:rPr lang="ru-RU" sz="2000" i="1" dirty="0"/>
              <a:t> астрономам </a:t>
            </a:r>
            <a:r>
              <a:rPr lang="ru-RU" sz="2000" i="1" dirty="0" err="1"/>
              <a:t>вивчати</a:t>
            </a:r>
            <a:r>
              <a:rPr lang="ru-RU" sz="2000" i="1" dirty="0"/>
              <a:t> </a:t>
            </a:r>
            <a:r>
              <a:rPr lang="ru-RU" sz="2000" i="1" dirty="0" err="1"/>
              <a:t>речовину</a:t>
            </a:r>
            <a:r>
              <a:rPr lang="ru-RU" sz="2000" i="1" dirty="0"/>
              <a:t> в таких </a:t>
            </a:r>
            <a:r>
              <a:rPr lang="ru-RU" sz="2000" i="1" dirty="0" err="1"/>
              <a:t>її</a:t>
            </a:r>
            <a:r>
              <a:rPr lang="ru-RU" sz="2000" i="1" dirty="0"/>
              <a:t> станах,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ще</a:t>
            </a:r>
            <a:r>
              <a:rPr lang="ru-RU" sz="2000" i="1" dirty="0"/>
              <a:t> не </a:t>
            </a:r>
            <a:r>
              <a:rPr lang="ru-RU" sz="2000" i="1" dirty="0" err="1"/>
              <a:t>досягнуті</a:t>
            </a:r>
            <a:r>
              <a:rPr lang="ru-RU" sz="2000" i="1" dirty="0"/>
              <a:t> в </a:t>
            </a:r>
            <a:r>
              <a:rPr lang="ru-RU" sz="2000" i="1" dirty="0" err="1"/>
              <a:t>земних</a:t>
            </a:r>
            <a:r>
              <a:rPr lang="ru-RU" sz="2000" i="1" dirty="0"/>
              <a:t> </a:t>
            </a:r>
            <a:r>
              <a:rPr lang="ru-RU" sz="2000" i="1" dirty="0" err="1"/>
              <a:t>лабораторіях</a:t>
            </a:r>
            <a:r>
              <a:rPr lang="ru-RU" sz="2000" i="1" dirty="0"/>
              <a:t>. </a:t>
            </a:r>
            <a:r>
              <a:rPr lang="ru-RU" sz="2000" i="1" dirty="0" err="1"/>
              <a:t>Астрономія</a:t>
            </a:r>
            <a:r>
              <a:rPr lang="ru-RU" sz="2000" i="1" dirty="0"/>
              <a:t>, і </a:t>
            </a:r>
            <a:r>
              <a:rPr lang="ru-RU" sz="2000" i="1" dirty="0" err="1"/>
              <a:t>частково</a:t>
            </a:r>
            <a:r>
              <a:rPr lang="ru-RU" sz="2000" i="1" dirty="0"/>
              <a:t> </a:t>
            </a:r>
            <a:r>
              <a:rPr lang="ru-RU" sz="2000" i="1" dirty="0" err="1"/>
              <a:t>астрофізика</a:t>
            </a:r>
            <a:r>
              <a:rPr lang="ru-RU" sz="2000" i="1" dirty="0"/>
              <a:t>, </a:t>
            </a:r>
            <a:r>
              <a:rPr lang="ru-RU" sz="2000" i="1" dirty="0" err="1"/>
              <a:t>тісно</a:t>
            </a:r>
            <a:r>
              <a:rPr lang="ru-RU" sz="2000" i="1" dirty="0"/>
              <a:t> </a:t>
            </a:r>
            <a:r>
              <a:rPr lang="ru-RU" sz="2000" i="1" dirty="0" err="1"/>
              <a:t>пов'язані</a:t>
            </a:r>
            <a:r>
              <a:rPr lang="ru-RU" sz="2000" i="1" dirty="0"/>
              <a:t> з </a:t>
            </a:r>
            <a:r>
              <a:rPr lang="ru-RU" sz="2000" i="1" dirty="0" err="1"/>
              <a:t>фізикою</a:t>
            </a:r>
            <a:r>
              <a:rPr lang="ru-RU" sz="2000" i="1" dirty="0"/>
              <a:t>, </a:t>
            </a:r>
            <a:r>
              <a:rPr lang="ru-RU" sz="2000" i="1" dirty="0" err="1"/>
              <a:t>хімією</a:t>
            </a:r>
            <a:r>
              <a:rPr lang="ru-RU" sz="2000" i="1" dirty="0"/>
              <a:t>, математикою. Вони </a:t>
            </a:r>
            <a:r>
              <a:rPr lang="ru-RU" sz="2000" i="1" dirty="0" err="1"/>
              <a:t>сприяють</a:t>
            </a:r>
            <a:r>
              <a:rPr lang="ru-RU" sz="2000" i="1" dirty="0"/>
              <a:t> </a:t>
            </a:r>
            <a:r>
              <a:rPr lang="ru-RU" sz="2000" i="1" dirty="0" err="1"/>
              <a:t>розвитку</a:t>
            </a:r>
            <a:r>
              <a:rPr lang="ru-RU" sz="2000" i="1" dirty="0"/>
              <a:t> </a:t>
            </a:r>
            <a:r>
              <a:rPr lang="ru-RU" sz="2000" i="1" dirty="0" err="1"/>
              <a:t>цих</a:t>
            </a:r>
            <a:r>
              <a:rPr lang="ru-RU" sz="2000" i="1" dirty="0"/>
              <a:t> наук, </a:t>
            </a:r>
            <a:r>
              <a:rPr lang="ru-RU" sz="2000" i="1" dirty="0" err="1"/>
              <a:t>котрі</a:t>
            </a:r>
            <a:r>
              <a:rPr lang="ru-RU" sz="2000" i="1" dirty="0"/>
              <a:t>, є основою </a:t>
            </a:r>
            <a:r>
              <a:rPr lang="ru-RU" sz="2000" i="1" dirty="0" err="1"/>
              <a:t>всієї</a:t>
            </a:r>
            <a:r>
              <a:rPr lang="ru-RU" sz="2000" i="1" dirty="0"/>
              <a:t> </a:t>
            </a:r>
            <a:r>
              <a:rPr lang="ru-RU" sz="2000" i="1" dirty="0" err="1"/>
              <a:t>сучасної</a:t>
            </a:r>
            <a:r>
              <a:rPr lang="ru-RU" sz="2000" i="1" dirty="0"/>
              <a:t> </a:t>
            </a:r>
            <a:r>
              <a:rPr lang="ru-RU" sz="2000" i="1" dirty="0" err="1"/>
              <a:t>техніки</a:t>
            </a:r>
            <a:r>
              <a:rPr lang="ru-RU" sz="2000" i="1" dirty="0"/>
              <a:t>. </a:t>
            </a:r>
            <a:r>
              <a:rPr lang="ru-RU" sz="2000" i="1" dirty="0" err="1"/>
              <a:t>Достатньо</a:t>
            </a:r>
            <a:r>
              <a:rPr lang="ru-RU" sz="2000" i="1" dirty="0"/>
              <a:t> </a:t>
            </a:r>
            <a:r>
              <a:rPr lang="ru-RU" sz="2000" i="1" dirty="0" err="1"/>
              <a:t>сказати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питання</a:t>
            </a:r>
            <a:r>
              <a:rPr lang="ru-RU" sz="2000" i="1" dirty="0"/>
              <a:t> про роль </a:t>
            </a:r>
            <a:r>
              <a:rPr lang="ru-RU" sz="2000" i="1" dirty="0" err="1"/>
              <a:t>внутріатомної</a:t>
            </a:r>
            <a:r>
              <a:rPr lang="ru-RU" sz="2000" i="1" dirty="0"/>
              <a:t> </a:t>
            </a:r>
            <a:r>
              <a:rPr lang="ru-RU" sz="2000" i="1" dirty="0" err="1"/>
              <a:t>енергії</a:t>
            </a:r>
            <a:r>
              <a:rPr lang="ru-RU" sz="2000" i="1" dirty="0"/>
              <a:t> </a:t>
            </a:r>
            <a:r>
              <a:rPr lang="ru-RU" sz="2000" i="1" dirty="0" err="1"/>
              <a:t>вперше</a:t>
            </a:r>
            <a:r>
              <a:rPr lang="ru-RU" sz="2000" i="1" dirty="0"/>
              <a:t> </a:t>
            </a:r>
            <a:r>
              <a:rPr lang="ru-RU" sz="2000" i="1" dirty="0" err="1"/>
              <a:t>був</a:t>
            </a:r>
            <a:r>
              <a:rPr lang="ru-RU" sz="2000" i="1" dirty="0"/>
              <a:t> </a:t>
            </a:r>
            <a:r>
              <a:rPr lang="ru-RU" sz="2000" i="1" dirty="0" err="1"/>
              <a:t>поставлений</a:t>
            </a:r>
            <a:r>
              <a:rPr lang="ru-RU" sz="2000" i="1" dirty="0"/>
              <a:t> </a:t>
            </a:r>
            <a:r>
              <a:rPr lang="ru-RU" sz="2000" i="1" dirty="0" err="1"/>
              <a:t>астрофізиками</a:t>
            </a:r>
            <a:r>
              <a:rPr lang="ru-RU" sz="2000" i="1" dirty="0"/>
              <a:t>, а </a:t>
            </a:r>
            <a:r>
              <a:rPr lang="ru-RU" sz="2000" i="1" dirty="0" err="1"/>
              <a:t>велике</a:t>
            </a:r>
            <a:r>
              <a:rPr lang="ru-RU" sz="2000" i="1" dirty="0"/>
              <a:t> </a:t>
            </a:r>
            <a:r>
              <a:rPr lang="ru-RU" sz="2000" i="1" dirty="0" err="1"/>
              <a:t>досягнення</a:t>
            </a:r>
            <a:r>
              <a:rPr lang="ru-RU" sz="2000" i="1" dirty="0"/>
              <a:t> </a:t>
            </a:r>
            <a:r>
              <a:rPr lang="ru-RU" sz="2000" i="1" dirty="0" err="1"/>
              <a:t>сучасної</a:t>
            </a:r>
            <a:r>
              <a:rPr lang="ru-RU" sz="2000" i="1" dirty="0"/>
              <a:t> </a:t>
            </a:r>
            <a:r>
              <a:rPr lang="ru-RU" sz="2000" i="1" dirty="0" err="1"/>
              <a:t>техніки</a:t>
            </a:r>
            <a:r>
              <a:rPr lang="ru-RU" sz="2000" i="1" dirty="0"/>
              <a:t> — </a:t>
            </a:r>
            <a:r>
              <a:rPr lang="ru-RU" sz="2000" i="1" dirty="0" err="1"/>
              <a:t>створення</a:t>
            </a:r>
            <a:r>
              <a:rPr lang="ru-RU" sz="2000" i="1" dirty="0"/>
              <a:t> </a:t>
            </a:r>
            <a:r>
              <a:rPr lang="ru-RU" sz="2000" i="1" dirty="0" err="1"/>
              <a:t>небесних</a:t>
            </a:r>
            <a:r>
              <a:rPr lang="ru-RU" sz="2000" i="1" dirty="0"/>
              <a:t> </a:t>
            </a:r>
            <a:r>
              <a:rPr lang="ru-RU" sz="2000" i="1" dirty="0" err="1"/>
              <a:t>тіл</a:t>
            </a:r>
            <a:r>
              <a:rPr lang="ru-RU" sz="2000" i="1" dirty="0"/>
              <a:t> (</a:t>
            </a:r>
            <a:r>
              <a:rPr lang="ru-RU" sz="2000" i="1" dirty="0" err="1"/>
              <a:t>супутників</a:t>
            </a:r>
            <a:r>
              <a:rPr lang="ru-RU" sz="2000" i="1" dirty="0"/>
              <a:t>, </a:t>
            </a:r>
            <a:r>
              <a:rPr lang="ru-RU" sz="2000" i="1" dirty="0" err="1"/>
              <a:t>космічних</a:t>
            </a:r>
            <a:r>
              <a:rPr lang="ru-RU" sz="2000" i="1" dirty="0"/>
              <a:t> </a:t>
            </a:r>
            <a:r>
              <a:rPr lang="ru-RU" sz="2000" i="1" dirty="0" err="1"/>
              <a:t>станцій</a:t>
            </a:r>
            <a:r>
              <a:rPr lang="ru-RU" sz="2000" i="1" dirty="0"/>
              <a:t> і </a:t>
            </a:r>
            <a:r>
              <a:rPr lang="ru-RU" sz="2000" i="1" dirty="0" err="1"/>
              <a:t>апаратів</a:t>
            </a:r>
            <a:r>
              <a:rPr lang="ru-RU" sz="2000" i="1" dirty="0"/>
              <a:t>) — </a:t>
            </a:r>
            <a:r>
              <a:rPr lang="ru-RU" sz="2000" i="1" dirty="0" err="1"/>
              <a:t>взагалі</a:t>
            </a:r>
            <a:r>
              <a:rPr lang="ru-RU" sz="2000" i="1" dirty="0"/>
              <a:t> </a:t>
            </a:r>
            <a:r>
              <a:rPr lang="ru-RU" sz="2000" i="1" dirty="0" err="1"/>
              <a:t>було</a:t>
            </a:r>
            <a:r>
              <a:rPr lang="ru-RU" sz="2000" i="1" dirty="0"/>
              <a:t> б </a:t>
            </a:r>
            <a:r>
              <a:rPr lang="ru-RU" sz="2000" i="1" dirty="0" err="1"/>
              <a:t>немислимо</a:t>
            </a:r>
            <a:r>
              <a:rPr lang="ru-RU" sz="2000" i="1" dirty="0"/>
              <a:t> без </a:t>
            </a:r>
            <a:r>
              <a:rPr lang="ru-RU" sz="2000" i="1" dirty="0" err="1"/>
              <a:t>астрономічних</a:t>
            </a:r>
            <a:r>
              <a:rPr lang="ru-RU" sz="2000" i="1" dirty="0"/>
              <a:t> </a:t>
            </a:r>
            <a:r>
              <a:rPr lang="ru-RU" sz="2000" i="1" dirty="0" err="1"/>
              <a:t>знань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 err="1"/>
              <a:t>Одні</a:t>
            </a:r>
            <a:r>
              <a:rPr lang="ru-RU" sz="2000" i="1" dirty="0"/>
              <a:t> </a:t>
            </a:r>
            <a:r>
              <a:rPr lang="ru-RU" sz="2000" i="1" dirty="0" err="1"/>
              <a:t>лише</a:t>
            </a:r>
            <a:r>
              <a:rPr lang="ru-RU" sz="2000" i="1" dirty="0"/>
              <a:t> </a:t>
            </a:r>
            <a:r>
              <a:rPr lang="ru-RU" sz="2000" i="1" dirty="0" err="1"/>
              <a:t>спостереження</a:t>
            </a:r>
            <a:r>
              <a:rPr lang="ru-RU" sz="2000" i="1" dirty="0"/>
              <a:t> </a:t>
            </a:r>
            <a:r>
              <a:rPr lang="ru-RU" sz="2000" i="1" dirty="0" err="1"/>
              <a:t>небесних</a:t>
            </a:r>
            <a:r>
              <a:rPr lang="ru-RU" sz="2000" i="1" dirty="0"/>
              <a:t> </a:t>
            </a:r>
            <a:r>
              <a:rPr lang="ru-RU" sz="2000" i="1" dirty="0" err="1"/>
              <a:t>явищ</a:t>
            </a:r>
            <a:r>
              <a:rPr lang="ru-RU" sz="2000" i="1" dirty="0"/>
              <a:t> не </a:t>
            </a:r>
            <a:r>
              <a:rPr lang="ru-RU" sz="2000" i="1" dirty="0" err="1"/>
              <a:t>дозволяють</a:t>
            </a:r>
            <a:r>
              <a:rPr lang="ru-RU" sz="2000" i="1" dirty="0"/>
              <a:t> </a:t>
            </a:r>
            <a:r>
              <a:rPr lang="ru-RU" sz="2000" i="1" dirty="0" err="1"/>
              <a:t>виявити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істинні</a:t>
            </a:r>
            <a:r>
              <a:rPr lang="ru-RU" sz="2000" i="1" dirty="0"/>
              <a:t> причини. Тому </a:t>
            </a:r>
            <a:r>
              <a:rPr lang="ru-RU" sz="2000" i="1" dirty="0" err="1"/>
              <a:t>відсутність</a:t>
            </a:r>
            <a:r>
              <a:rPr lang="ru-RU" sz="2000" i="1" dirty="0"/>
              <a:t> </a:t>
            </a:r>
            <a:r>
              <a:rPr lang="ru-RU" sz="2000" i="1" dirty="0" err="1"/>
              <a:t>наукових</a:t>
            </a:r>
            <a:r>
              <a:rPr lang="ru-RU" sz="2000" i="1" dirty="0"/>
              <a:t> </a:t>
            </a:r>
            <a:r>
              <a:rPr lang="ru-RU" sz="2000" i="1" dirty="0" err="1"/>
              <a:t>знань</a:t>
            </a:r>
            <a:r>
              <a:rPr lang="ru-RU" sz="2000" i="1" dirty="0"/>
              <a:t> </a:t>
            </a:r>
            <a:r>
              <a:rPr lang="ru-RU" sz="2000" i="1" dirty="0" err="1"/>
              <a:t>нерідко</a:t>
            </a:r>
            <a:r>
              <a:rPr lang="ru-RU" sz="2000" i="1" dirty="0"/>
              <a:t> </a:t>
            </a:r>
            <a:r>
              <a:rPr lang="ru-RU" sz="2000" i="1" dirty="0" err="1"/>
              <a:t>призводить</a:t>
            </a:r>
            <a:r>
              <a:rPr lang="ru-RU" sz="2000" i="1" dirty="0"/>
              <a:t> до </a:t>
            </a:r>
            <a:r>
              <a:rPr lang="ru-RU" sz="2000" i="1" dirty="0" err="1"/>
              <a:t>невірних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тлумачень</a:t>
            </a:r>
            <a:r>
              <a:rPr lang="ru-RU" sz="2000" i="1" dirty="0"/>
              <a:t> і </a:t>
            </a:r>
            <a:r>
              <a:rPr lang="ru-RU" sz="2000" i="1" dirty="0" err="1"/>
              <a:t>забобонам</a:t>
            </a:r>
            <a:r>
              <a:rPr lang="ru-RU" sz="2000" i="1" dirty="0"/>
              <a:t>. Так, </a:t>
            </a:r>
            <a:r>
              <a:rPr lang="ru-RU" sz="2000" i="1" dirty="0" err="1"/>
              <a:t>наприклад</a:t>
            </a:r>
            <a:r>
              <a:rPr lang="ru-RU" sz="2000" i="1" dirty="0"/>
              <a:t>, в </a:t>
            </a:r>
            <a:r>
              <a:rPr lang="ru-RU" sz="2000" i="1" dirty="0" err="1"/>
              <a:t>древності</a:t>
            </a:r>
            <a:r>
              <a:rPr lang="ru-RU" sz="2000" i="1" dirty="0"/>
              <a:t> </a:t>
            </a:r>
            <a:r>
              <a:rPr lang="ru-RU" sz="2000" i="1" dirty="0" err="1"/>
              <a:t>Сонце</a:t>
            </a:r>
            <a:r>
              <a:rPr lang="ru-RU" sz="2000" i="1" dirty="0"/>
              <a:t>, </a:t>
            </a:r>
            <a:r>
              <a:rPr lang="ru-RU" sz="2000" i="1" dirty="0" err="1"/>
              <a:t>Місяць</a:t>
            </a:r>
            <a:r>
              <a:rPr lang="ru-RU" sz="2000" i="1" dirty="0"/>
              <a:t> і </a:t>
            </a:r>
            <a:r>
              <a:rPr lang="ru-RU" sz="2000" i="1" dirty="0" err="1"/>
              <a:t>планети</a:t>
            </a:r>
            <a:r>
              <a:rPr lang="ru-RU" sz="2000" i="1" dirty="0"/>
              <a:t> </a:t>
            </a:r>
            <a:r>
              <a:rPr lang="ru-RU" sz="2000" i="1" dirty="0" err="1"/>
              <a:t>рахувались</a:t>
            </a:r>
            <a:r>
              <a:rPr lang="ru-RU" sz="2000" i="1" dirty="0"/>
              <a:t> божествами, і </a:t>
            </a:r>
            <a:r>
              <a:rPr lang="ru-RU" sz="2000" i="1" dirty="0" err="1"/>
              <a:t>їм</a:t>
            </a:r>
            <a:r>
              <a:rPr lang="ru-RU" sz="2000" i="1" dirty="0"/>
              <a:t> поклонялись. </a:t>
            </a:r>
            <a:r>
              <a:rPr lang="ru-RU" sz="2000" i="1" dirty="0" err="1"/>
              <a:t>Багато</a:t>
            </a:r>
            <a:r>
              <a:rPr lang="ru-RU" sz="2000" i="1" dirty="0"/>
              <a:t> </a:t>
            </a:r>
            <a:r>
              <a:rPr lang="ru-RU" sz="2000" i="1" dirty="0" err="1"/>
              <a:t>забобонів</a:t>
            </a:r>
            <a:r>
              <a:rPr lang="ru-RU" sz="2000" i="1" dirty="0"/>
              <a:t> у людей </a:t>
            </a:r>
            <a:r>
              <a:rPr lang="ru-RU" sz="2000" i="1" dirty="0" err="1"/>
              <a:t>було</a:t>
            </a:r>
            <a:r>
              <a:rPr lang="ru-RU" sz="2000" i="1" dirty="0"/>
              <a:t> </a:t>
            </a:r>
            <a:r>
              <a:rPr lang="ru-RU" sz="2000" i="1" dirty="0" err="1"/>
              <a:t>пов'язано</a:t>
            </a:r>
            <a:r>
              <a:rPr lang="ru-RU" sz="2000" i="1" dirty="0"/>
              <a:t> з </a:t>
            </a:r>
            <a:r>
              <a:rPr lang="ru-RU" sz="2000" i="1" dirty="0" err="1"/>
              <a:t>сонячними</a:t>
            </a:r>
            <a:r>
              <a:rPr lang="ru-RU" sz="2000" i="1" dirty="0"/>
              <a:t> і </a:t>
            </a:r>
            <a:r>
              <a:rPr lang="ru-RU" sz="2000" i="1" dirty="0" err="1"/>
              <a:t>місячними</a:t>
            </a:r>
            <a:r>
              <a:rPr lang="ru-RU" sz="2000" i="1" dirty="0"/>
              <a:t> </a:t>
            </a:r>
            <a:r>
              <a:rPr lang="ru-RU" sz="2000" i="1" dirty="0" err="1"/>
              <a:t>затемненнями</a:t>
            </a:r>
            <a:r>
              <a:rPr lang="ru-RU" sz="2000" i="1" dirty="0"/>
              <a:t>, з </a:t>
            </a:r>
            <a:r>
              <a:rPr lang="ru-RU" sz="2000" i="1" dirty="0" err="1"/>
              <a:t>появою</a:t>
            </a:r>
            <a:r>
              <a:rPr lang="ru-RU" sz="2000" i="1" dirty="0"/>
              <a:t> комет, з </a:t>
            </a:r>
            <a:r>
              <a:rPr lang="ru-RU" sz="2000" i="1" dirty="0" err="1"/>
              <a:t>явищем</a:t>
            </a:r>
            <a:r>
              <a:rPr lang="ru-RU" sz="2000" i="1" dirty="0"/>
              <a:t> </a:t>
            </a:r>
            <a:r>
              <a:rPr lang="ru-RU" sz="2000" i="1" dirty="0" err="1"/>
              <a:t>метеорів</a:t>
            </a:r>
            <a:r>
              <a:rPr lang="ru-RU" sz="2000" i="1" dirty="0"/>
              <a:t> і </a:t>
            </a:r>
            <a:r>
              <a:rPr lang="ru-RU" sz="2000" i="1" dirty="0" err="1"/>
              <a:t>болідів</a:t>
            </a:r>
            <a:r>
              <a:rPr lang="ru-RU" sz="2000" i="1" dirty="0"/>
              <a:t>, </a:t>
            </a:r>
            <a:r>
              <a:rPr lang="ru-RU" sz="2000" i="1" dirty="0" err="1"/>
              <a:t>падінням</a:t>
            </a:r>
            <a:r>
              <a:rPr lang="ru-RU" sz="2000" i="1" dirty="0"/>
              <a:t> </a:t>
            </a:r>
            <a:r>
              <a:rPr lang="ru-RU" sz="2000" i="1" dirty="0" err="1"/>
              <a:t>метеоритів</a:t>
            </a:r>
            <a:r>
              <a:rPr lang="ru-RU" sz="2000" i="1" dirty="0"/>
              <a:t> і т.д. Так, </a:t>
            </a:r>
            <a:r>
              <a:rPr lang="ru-RU" sz="2000" i="1" dirty="0" err="1"/>
              <a:t>наприклад</a:t>
            </a:r>
            <a:r>
              <a:rPr lang="ru-RU" sz="2000" i="1" dirty="0"/>
              <a:t>, у </a:t>
            </a:r>
            <a:r>
              <a:rPr lang="ru-RU" sz="2000" i="1" dirty="0" err="1"/>
              <a:t>деяких</a:t>
            </a:r>
            <a:r>
              <a:rPr lang="ru-RU" sz="2000" i="1" dirty="0"/>
              <a:t> </a:t>
            </a:r>
            <a:r>
              <a:rPr lang="ru-RU" sz="2000" i="1" dirty="0" err="1"/>
              <a:t>народів</a:t>
            </a:r>
            <a:r>
              <a:rPr lang="ru-RU" sz="2000" i="1" dirty="0"/>
              <a:t> </a:t>
            </a:r>
            <a:r>
              <a:rPr lang="ru-RU" sz="2000" i="1" dirty="0" err="1"/>
              <a:t>комети</a:t>
            </a:r>
            <a:r>
              <a:rPr lang="ru-RU" sz="2000" i="1" dirty="0"/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рахувались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віщунами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різних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бід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осягають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людство</a:t>
            </a:r>
            <a:r>
              <a:rPr lang="ru-RU" sz="2000" i="1" dirty="0">
                <a:solidFill>
                  <a:srgbClr val="FF0000"/>
                </a:solidFill>
              </a:rPr>
              <a:t> на </a:t>
            </a:r>
            <a:r>
              <a:rPr lang="ru-RU" sz="2000" i="1" dirty="0" err="1">
                <a:solidFill>
                  <a:srgbClr val="FF0000"/>
                </a:solidFill>
              </a:rPr>
              <a:t>Землі</a:t>
            </a:r>
            <a:r>
              <a:rPr lang="ru-RU" sz="2000" i="1" dirty="0">
                <a:solidFill>
                  <a:srgbClr val="FF0000"/>
                </a:solidFill>
              </a:rPr>
              <a:t> (</a:t>
            </a:r>
            <a:r>
              <a:rPr lang="ru-RU" sz="2000" i="1" dirty="0" err="1">
                <a:solidFill>
                  <a:srgbClr val="FF0000"/>
                </a:solidFill>
              </a:rPr>
              <a:t>пожежі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епідемії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війни</a:t>
            </a:r>
            <a:r>
              <a:rPr lang="ru-RU" sz="2000" i="1" dirty="0">
                <a:solidFill>
                  <a:srgbClr val="FF0000"/>
                </a:solidFill>
              </a:rPr>
              <a:t>): </a:t>
            </a:r>
            <a:r>
              <a:rPr lang="ru-RU" sz="2000" i="1" dirty="0" err="1">
                <a:solidFill>
                  <a:srgbClr val="FF0000"/>
                </a:solidFill>
              </a:rPr>
              <a:t>явище</a:t>
            </a:r>
            <a:r>
              <a:rPr lang="ru-RU" sz="2000" i="1" dirty="0">
                <a:solidFill>
                  <a:srgbClr val="FF0000"/>
                </a:solidFill>
              </a:rPr>
              <a:t> метеору </a:t>
            </a:r>
            <a:r>
              <a:rPr lang="ru-RU" sz="2000" i="1" dirty="0" err="1">
                <a:solidFill>
                  <a:srgbClr val="FF0000"/>
                </a:solidFill>
              </a:rPr>
              <a:t>нерідко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пов'язували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смертю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окремої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людини</a:t>
            </a:r>
            <a:r>
              <a:rPr lang="ru-RU" sz="2000" i="1" dirty="0">
                <a:solidFill>
                  <a:srgbClr val="FF0000"/>
                </a:solidFill>
              </a:rPr>
              <a:t> і т.д.</a:t>
            </a:r>
          </a:p>
          <a:p>
            <a:pPr algn="ctr"/>
            <a:r>
              <a:rPr lang="ru-RU" sz="2000" i="1" dirty="0" err="1">
                <a:solidFill>
                  <a:srgbClr val="FF0000"/>
                </a:solidFill>
              </a:rPr>
              <a:t>Астрономія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вивчаючи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небесні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явища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вивчаючи</a:t>
            </a:r>
            <a:r>
              <a:rPr lang="ru-RU" sz="2000" i="1" dirty="0">
                <a:solidFill>
                  <a:srgbClr val="FF0000"/>
                </a:solidFill>
              </a:rPr>
              <a:t> природу, </a:t>
            </a:r>
            <a:r>
              <a:rPr lang="ru-RU" sz="2000" i="1" dirty="0" err="1">
                <a:solidFill>
                  <a:srgbClr val="FF0000"/>
                </a:solidFill>
              </a:rPr>
              <a:t>будову</a:t>
            </a:r>
            <a:r>
              <a:rPr lang="ru-RU" sz="2000" i="1" dirty="0">
                <a:solidFill>
                  <a:srgbClr val="FF0000"/>
                </a:solidFill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</a:rPr>
              <a:t>розвиток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небесних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тіл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доказує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Всесвіт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підкоряється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єдиним</a:t>
            </a:r>
            <a:r>
              <a:rPr lang="ru-RU" sz="2000" i="1" dirty="0">
                <a:solidFill>
                  <a:srgbClr val="FF0000"/>
                </a:solidFill>
              </a:rPr>
              <a:t> законам </a:t>
            </a:r>
            <a:r>
              <a:rPr lang="ru-RU" sz="2000" i="1" dirty="0" err="1">
                <a:solidFill>
                  <a:srgbClr val="FF0000"/>
                </a:solidFill>
              </a:rPr>
              <a:t>природи</a:t>
            </a:r>
            <a:r>
              <a:rPr lang="ru-RU" sz="2000" i="1" dirty="0">
                <a:solidFill>
                  <a:srgbClr val="FF0000"/>
                </a:solidFill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</a:rPr>
              <a:t>згідно</a:t>
            </a:r>
            <a:r>
              <a:rPr lang="ru-RU" sz="2000" i="1" dirty="0">
                <a:solidFill>
                  <a:srgbClr val="FF0000"/>
                </a:solidFill>
              </a:rPr>
              <a:t> з ними </a:t>
            </a:r>
            <a:r>
              <a:rPr lang="ru-RU" sz="2000" i="1" dirty="0" err="1">
                <a:solidFill>
                  <a:srgbClr val="FF0000"/>
                </a:solidFill>
              </a:rPr>
              <a:t>розвивається</a:t>
            </a:r>
            <a:r>
              <a:rPr lang="ru-RU" sz="2000" i="1" dirty="0">
                <a:solidFill>
                  <a:srgbClr val="FF0000"/>
                </a:solidFill>
              </a:rPr>
              <a:t> в </a:t>
            </a:r>
            <a:r>
              <a:rPr lang="ru-RU" sz="2000" i="1" dirty="0" err="1">
                <a:solidFill>
                  <a:srgbClr val="FF0000"/>
                </a:solidFill>
              </a:rPr>
              <a:t>часі</a:t>
            </a:r>
            <a:r>
              <a:rPr lang="ru-RU" sz="2000" i="1" dirty="0">
                <a:solidFill>
                  <a:srgbClr val="FF0000"/>
                </a:solidFill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</a:rPr>
              <a:t>просторі</a:t>
            </a:r>
            <a:r>
              <a:rPr lang="ru-RU" sz="2000" i="1" dirty="0">
                <a:solidFill>
                  <a:srgbClr val="FF0000"/>
                </a:solidFill>
              </a:rPr>
              <a:t>. Тому </a:t>
            </a:r>
            <a:r>
              <a:rPr lang="ru-RU" sz="2000" i="1" dirty="0" err="1">
                <a:solidFill>
                  <a:srgbClr val="FF0000"/>
                </a:solidFill>
              </a:rPr>
              <a:t>висновки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астрономії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мають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глибоке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філософське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значення</a:t>
            </a:r>
            <a:r>
              <a:rPr lang="ru-RU" sz="2000" i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</a:rPr>
              <a:t>В </a:t>
            </a:r>
            <a:r>
              <a:rPr lang="ru-RU" sz="2000" i="1" dirty="0" err="1">
                <a:solidFill>
                  <a:srgbClr val="FF0000"/>
                </a:solidFill>
              </a:rPr>
              <a:t>теперішній</a:t>
            </a:r>
            <a:r>
              <a:rPr lang="ru-RU" sz="2000" i="1" dirty="0">
                <a:solidFill>
                  <a:srgbClr val="FF0000"/>
                </a:solidFill>
              </a:rPr>
              <a:t> час </a:t>
            </a:r>
            <a:r>
              <a:rPr lang="ru-RU" sz="2000" i="1" dirty="0" err="1">
                <a:solidFill>
                  <a:srgbClr val="FF0000"/>
                </a:solidFill>
              </a:rPr>
              <a:t>проблеми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астрономії</a:t>
            </a:r>
            <a:r>
              <a:rPr lang="ru-RU" sz="2000" i="1" dirty="0">
                <a:solidFill>
                  <a:srgbClr val="FF0000"/>
                </a:solidFill>
              </a:rPr>
              <a:t> в основному </a:t>
            </a:r>
            <a:r>
              <a:rPr lang="ru-RU" sz="2000" i="1" dirty="0" err="1">
                <a:solidFill>
                  <a:srgbClr val="FF0000"/>
                </a:solidFill>
              </a:rPr>
              <a:t>торкаються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загальних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поглядів</a:t>
            </a:r>
            <a:r>
              <a:rPr lang="ru-RU" sz="2000" i="1" dirty="0">
                <a:solidFill>
                  <a:srgbClr val="FF0000"/>
                </a:solidFill>
              </a:rPr>
              <a:t> на </a:t>
            </a:r>
            <a:r>
              <a:rPr lang="ru-RU" sz="2000" i="1" dirty="0" err="1">
                <a:solidFill>
                  <a:srgbClr val="FF0000"/>
                </a:solidFill>
              </a:rPr>
              <a:t>будову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матерії</a:t>
            </a:r>
            <a:r>
              <a:rPr lang="ru-RU" sz="2000" i="1" dirty="0">
                <a:solidFill>
                  <a:srgbClr val="FF0000"/>
                </a:solidFill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</a:rPr>
              <a:t>Всесвіту</a:t>
            </a:r>
            <a:r>
              <a:rPr lang="ru-RU" sz="2000" i="1" dirty="0">
                <a:solidFill>
                  <a:srgbClr val="FF0000"/>
                </a:solidFill>
              </a:rPr>
              <a:t>, на </a:t>
            </a:r>
            <a:r>
              <a:rPr lang="ru-RU" sz="2000" i="1" dirty="0" err="1">
                <a:solidFill>
                  <a:srgbClr val="FF0000"/>
                </a:solidFill>
              </a:rPr>
              <a:t>виникнення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розвиток</a:t>
            </a:r>
            <a:r>
              <a:rPr lang="ru-RU" sz="2000" i="1" dirty="0">
                <a:solidFill>
                  <a:srgbClr val="FF0000"/>
                </a:solidFill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</a:rPr>
              <a:t>подальшу</a:t>
            </a:r>
            <a:r>
              <a:rPr lang="ru-RU" sz="2000" i="1" dirty="0">
                <a:solidFill>
                  <a:srgbClr val="FF0000"/>
                </a:solidFill>
              </a:rPr>
              <a:t> долю як </a:t>
            </a:r>
            <a:r>
              <a:rPr lang="ru-RU" sz="2000" i="1" dirty="0" err="1">
                <a:solidFill>
                  <a:srgbClr val="FF0000"/>
                </a:solidFill>
              </a:rPr>
              <a:t>окремих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частин</a:t>
            </a:r>
            <a:r>
              <a:rPr lang="ru-RU" sz="2000" i="1" dirty="0">
                <a:solidFill>
                  <a:srgbClr val="FF0000"/>
                </a:solidFill>
              </a:rPr>
              <a:t>, так і </a:t>
            </a:r>
            <a:r>
              <a:rPr lang="ru-RU" sz="2000" i="1" dirty="0" err="1">
                <a:solidFill>
                  <a:srgbClr val="FF0000"/>
                </a:solidFill>
              </a:rPr>
              <a:t>всього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Всесвіту</a:t>
            </a:r>
            <a:r>
              <a:rPr lang="ru-RU" sz="2000" i="1" dirty="0">
                <a:solidFill>
                  <a:srgbClr val="FF0000"/>
                </a:solidFill>
              </a:rPr>
              <a:t> в </a:t>
            </a:r>
            <a:r>
              <a:rPr lang="ru-RU" sz="2000" i="1" dirty="0" err="1" smtClean="0">
                <a:solidFill>
                  <a:srgbClr val="FF0000"/>
                </a:solidFill>
              </a:rPr>
              <a:t>цілому</a:t>
            </a:r>
            <a:r>
              <a:rPr lang="ru-RU" sz="2000" i="1" dirty="0" smtClean="0">
                <a:solidFill>
                  <a:srgbClr val="FF0000"/>
                </a:solidFill>
              </a:rPr>
              <a:t>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752" y="188640"/>
            <a:ext cx="9036496" cy="161203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725144"/>
            <a:ext cx="9144000" cy="197207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11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552" y="1412776"/>
            <a:ext cx="8056695" cy="4868853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5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62600" y="1066800"/>
            <a:ext cx="3429000" cy="4724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12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чество и косм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77D6CD-DBF4-4A62-BFD3-009BD7826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TS102646203</Template>
  <TotalTime>484</TotalTime>
  <Words>516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Mistral</vt:lpstr>
      <vt:lpstr>Segoe UI</vt:lpstr>
      <vt:lpstr>Segoe UI Light</vt:lpstr>
      <vt:lpstr>Verdana</vt:lpstr>
      <vt:lpstr>Человечество и космос</vt:lpstr>
      <vt:lpstr>Астрономія – наука про всесвіт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17</cp:revision>
  <dcterms:created xsi:type="dcterms:W3CDTF">2012-11-21T19:14:01Z</dcterms:created>
  <dcterms:modified xsi:type="dcterms:W3CDTF">2013-09-25T20:06:07Z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TC026315839991</vt:lpwstr>
  </property>
</Properties>
</file>